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09"/>
  </p:notesMasterIdLst>
  <p:handoutMasterIdLst>
    <p:handoutMasterId r:id="rId210"/>
  </p:handoutMasterIdLst>
  <p:sldIdLst>
    <p:sldId id="845" r:id="rId2"/>
    <p:sldId id="846" r:id="rId3"/>
    <p:sldId id="847" r:id="rId4"/>
    <p:sldId id="483" r:id="rId5"/>
    <p:sldId id="848" r:id="rId6"/>
    <p:sldId id="849" r:id="rId7"/>
    <p:sldId id="850" r:id="rId8"/>
    <p:sldId id="851" r:id="rId9"/>
    <p:sldId id="484" r:id="rId10"/>
    <p:sldId id="485" r:id="rId11"/>
    <p:sldId id="486" r:id="rId12"/>
    <p:sldId id="487" r:id="rId13"/>
    <p:sldId id="852" r:id="rId14"/>
    <p:sldId id="853" r:id="rId15"/>
    <p:sldId id="854" r:id="rId16"/>
    <p:sldId id="855" r:id="rId17"/>
    <p:sldId id="482" r:id="rId18"/>
    <p:sldId id="488" r:id="rId19"/>
    <p:sldId id="489" r:id="rId20"/>
    <p:sldId id="856" r:id="rId21"/>
    <p:sldId id="490" r:id="rId22"/>
    <p:sldId id="492" r:id="rId23"/>
    <p:sldId id="857" r:id="rId24"/>
    <p:sldId id="493" r:id="rId25"/>
    <p:sldId id="494" r:id="rId26"/>
    <p:sldId id="495" r:id="rId27"/>
    <p:sldId id="496" r:id="rId28"/>
    <p:sldId id="497" r:id="rId29"/>
    <p:sldId id="498" r:id="rId30"/>
    <p:sldId id="499" r:id="rId31"/>
    <p:sldId id="858" r:id="rId32"/>
    <p:sldId id="859" r:id="rId33"/>
    <p:sldId id="860" r:id="rId34"/>
    <p:sldId id="436" r:id="rId35"/>
    <p:sldId id="861" r:id="rId36"/>
    <p:sldId id="862" r:id="rId37"/>
    <p:sldId id="863" r:id="rId38"/>
    <p:sldId id="864" r:id="rId39"/>
    <p:sldId id="865" r:id="rId40"/>
    <p:sldId id="723" r:id="rId41"/>
    <p:sldId id="796" r:id="rId42"/>
    <p:sldId id="725" r:id="rId43"/>
    <p:sldId id="726" r:id="rId44"/>
    <p:sldId id="797" r:id="rId45"/>
    <p:sldId id="798" r:id="rId46"/>
    <p:sldId id="727" r:id="rId47"/>
    <p:sldId id="806" r:id="rId48"/>
    <p:sldId id="811" r:id="rId49"/>
    <p:sldId id="800" r:id="rId50"/>
    <p:sldId id="801" r:id="rId51"/>
    <p:sldId id="809" r:id="rId52"/>
    <p:sldId id="810" r:id="rId53"/>
    <p:sldId id="814" r:id="rId54"/>
    <p:sldId id="745" r:id="rId55"/>
    <p:sldId id="740" r:id="rId56"/>
    <p:sldId id="741" r:id="rId57"/>
    <p:sldId id="808" r:id="rId58"/>
    <p:sldId id="728" r:id="rId59"/>
    <p:sldId id="812" r:id="rId60"/>
    <p:sldId id="813" r:id="rId61"/>
    <p:sldId id="729" r:id="rId62"/>
    <p:sldId id="731" r:id="rId63"/>
    <p:sldId id="815" r:id="rId64"/>
    <p:sldId id="732" r:id="rId65"/>
    <p:sldId id="816" r:id="rId66"/>
    <p:sldId id="734" r:id="rId67"/>
    <p:sldId id="818" r:id="rId68"/>
    <p:sldId id="819" r:id="rId69"/>
    <p:sldId id="820" r:id="rId70"/>
    <p:sldId id="817" r:id="rId71"/>
    <p:sldId id="733" r:id="rId72"/>
    <p:sldId id="823" r:id="rId73"/>
    <p:sldId id="822" r:id="rId74"/>
    <p:sldId id="784" r:id="rId75"/>
    <p:sldId id="827" r:id="rId76"/>
    <p:sldId id="735" r:id="rId77"/>
    <p:sldId id="306" r:id="rId78"/>
    <p:sldId id="736" r:id="rId79"/>
    <p:sldId id="737" r:id="rId80"/>
    <p:sldId id="824" r:id="rId81"/>
    <p:sldId id="826" r:id="rId82"/>
    <p:sldId id="825" r:id="rId83"/>
    <p:sldId id="753" r:id="rId84"/>
    <p:sldId id="754" r:id="rId85"/>
    <p:sldId id="755" r:id="rId86"/>
    <p:sldId id="756" r:id="rId87"/>
    <p:sldId id="757" r:id="rId88"/>
    <p:sldId id="322" r:id="rId89"/>
    <p:sldId id="356" r:id="rId90"/>
    <p:sldId id="357" r:id="rId91"/>
    <p:sldId id="358" r:id="rId92"/>
    <p:sldId id="359" r:id="rId93"/>
    <p:sldId id="661" r:id="rId94"/>
    <p:sldId id="662" r:id="rId95"/>
    <p:sldId id="663" r:id="rId96"/>
    <p:sldId id="664" r:id="rId97"/>
    <p:sldId id="665" r:id="rId98"/>
    <p:sldId id="666" r:id="rId99"/>
    <p:sldId id="667" r:id="rId100"/>
    <p:sldId id="668" r:id="rId101"/>
    <p:sldId id="669" r:id="rId102"/>
    <p:sldId id="670" r:id="rId103"/>
    <p:sldId id="671" r:id="rId104"/>
    <p:sldId id="672" r:id="rId105"/>
    <p:sldId id="673" r:id="rId106"/>
    <p:sldId id="674" r:id="rId107"/>
    <p:sldId id="675" r:id="rId108"/>
    <p:sldId id="676" r:id="rId109"/>
    <p:sldId id="677" r:id="rId110"/>
    <p:sldId id="678" r:id="rId111"/>
    <p:sldId id="679" r:id="rId112"/>
    <p:sldId id="680" r:id="rId113"/>
    <p:sldId id="681" r:id="rId114"/>
    <p:sldId id="688" r:id="rId115"/>
    <p:sldId id="689" r:id="rId116"/>
    <p:sldId id="690" r:id="rId117"/>
    <p:sldId id="691" r:id="rId118"/>
    <p:sldId id="692" r:id="rId119"/>
    <p:sldId id="693" r:id="rId120"/>
    <p:sldId id="694" r:id="rId121"/>
    <p:sldId id="696" r:id="rId122"/>
    <p:sldId id="695" r:id="rId123"/>
    <p:sldId id="698" r:id="rId124"/>
    <p:sldId id="699" r:id="rId125"/>
    <p:sldId id="700" r:id="rId126"/>
    <p:sldId id="701" r:id="rId127"/>
    <p:sldId id="702" r:id="rId128"/>
    <p:sldId id="703" r:id="rId129"/>
    <p:sldId id="704" r:id="rId130"/>
    <p:sldId id="705" r:id="rId131"/>
    <p:sldId id="706" r:id="rId132"/>
    <p:sldId id="707" r:id="rId133"/>
    <p:sldId id="708" r:id="rId134"/>
    <p:sldId id="709" r:id="rId135"/>
    <p:sldId id="710" r:id="rId136"/>
    <p:sldId id="711" r:id="rId137"/>
    <p:sldId id="712" r:id="rId138"/>
    <p:sldId id="713" r:id="rId139"/>
    <p:sldId id="714" r:id="rId140"/>
    <p:sldId id="715" r:id="rId141"/>
    <p:sldId id="716" r:id="rId142"/>
    <p:sldId id="717" r:id="rId143"/>
    <p:sldId id="718" r:id="rId144"/>
    <p:sldId id="682" r:id="rId145"/>
    <p:sldId id="683" r:id="rId146"/>
    <p:sldId id="684" r:id="rId147"/>
    <p:sldId id="685" r:id="rId148"/>
    <p:sldId id="686" r:id="rId149"/>
    <p:sldId id="687" r:id="rId150"/>
    <p:sldId id="284" r:id="rId151"/>
    <p:sldId id="287" r:id="rId152"/>
    <p:sldId id="288" r:id="rId153"/>
    <p:sldId id="315" r:id="rId154"/>
    <p:sldId id="316" r:id="rId155"/>
    <p:sldId id="317" r:id="rId156"/>
    <p:sldId id="318" r:id="rId157"/>
    <p:sldId id="720" r:id="rId158"/>
    <p:sldId id="866" r:id="rId159"/>
    <p:sldId id="867" r:id="rId160"/>
    <p:sldId id="868" r:id="rId161"/>
    <p:sldId id="869" r:id="rId162"/>
    <p:sldId id="870" r:id="rId163"/>
    <p:sldId id="871" r:id="rId164"/>
    <p:sldId id="872" r:id="rId165"/>
    <p:sldId id="873" r:id="rId166"/>
    <p:sldId id="874" r:id="rId167"/>
    <p:sldId id="875" r:id="rId168"/>
    <p:sldId id="876" r:id="rId169"/>
    <p:sldId id="877" r:id="rId170"/>
    <p:sldId id="878" r:id="rId171"/>
    <p:sldId id="879" r:id="rId172"/>
    <p:sldId id="880" r:id="rId173"/>
    <p:sldId id="881" r:id="rId174"/>
    <p:sldId id="882" r:id="rId175"/>
    <p:sldId id="883" r:id="rId176"/>
    <p:sldId id="884" r:id="rId177"/>
    <p:sldId id="885" r:id="rId178"/>
    <p:sldId id="886" r:id="rId179"/>
    <p:sldId id="887" r:id="rId180"/>
    <p:sldId id="888" r:id="rId181"/>
    <p:sldId id="889" r:id="rId182"/>
    <p:sldId id="890" r:id="rId183"/>
    <p:sldId id="891" r:id="rId184"/>
    <p:sldId id="892" r:id="rId185"/>
    <p:sldId id="893" r:id="rId186"/>
    <p:sldId id="894" r:id="rId187"/>
    <p:sldId id="895" r:id="rId188"/>
    <p:sldId id="896" r:id="rId189"/>
    <p:sldId id="897" r:id="rId190"/>
    <p:sldId id="898" r:id="rId191"/>
    <p:sldId id="899" r:id="rId192"/>
    <p:sldId id="900" r:id="rId193"/>
    <p:sldId id="901" r:id="rId194"/>
    <p:sldId id="902" r:id="rId195"/>
    <p:sldId id="903" r:id="rId196"/>
    <p:sldId id="904" r:id="rId197"/>
    <p:sldId id="905" r:id="rId198"/>
    <p:sldId id="906" r:id="rId199"/>
    <p:sldId id="907" r:id="rId200"/>
    <p:sldId id="908" r:id="rId201"/>
    <p:sldId id="909" r:id="rId202"/>
    <p:sldId id="910" r:id="rId203"/>
    <p:sldId id="911" r:id="rId204"/>
    <p:sldId id="912" r:id="rId205"/>
    <p:sldId id="913" r:id="rId206"/>
    <p:sldId id="914" r:id="rId207"/>
    <p:sldId id="915" r:id="rId208"/>
  </p:sldIdLst>
  <p:sldSz cx="9144000" cy="6858000" type="screen4x3"/>
  <p:notesSz cx="7010400" cy="9296400"/>
  <p:embeddedFontLst>
    <p:embeddedFont>
      <p:font typeface="Calibri" panose="020F0502020204030204" pitchFamily="34" charset="0"/>
      <p:regular r:id="rId211"/>
      <p:bold r:id="rId212"/>
      <p:italic r:id="rId213"/>
      <p:boldItalic r:id="rId214"/>
    </p:embeddedFont>
    <p:embeddedFont>
      <p:font typeface="Cambria Math" panose="02040503050406030204" pitchFamily="18" charset="0"/>
      <p:regular r:id="rId215"/>
    </p:embeddedFont>
    <p:embeddedFont>
      <p:font typeface="Constantia" panose="02030602050306030303" pitchFamily="18" charset="0"/>
      <p:regular r:id="rId216"/>
      <p:bold r:id="rId217"/>
      <p:italic r:id="rId218"/>
      <p:boldItalic r:id="rId219"/>
    </p:embeddedFont>
    <p:embeddedFont>
      <p:font typeface="Wingdings 2" panose="05020102010507070707" pitchFamily="18" charset="2"/>
      <p:regular r:id="rId2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77" autoAdjust="0"/>
    <p:restoredTop sz="94660"/>
  </p:normalViewPr>
  <p:slideViewPr>
    <p:cSldViewPr>
      <p:cViewPr varScale="1">
        <p:scale>
          <a:sx n="68" d="100"/>
          <a:sy n="68" d="100"/>
        </p:scale>
        <p:origin x="1464"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font" Target="fonts/font6.fntdata"/><Relationship Id="rId211" Type="http://schemas.openxmlformats.org/officeDocument/2006/relationships/font" Target="fonts/font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222"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font" Target="fonts/font2.fntdata"/><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font" Target="fonts/font3.fntdata"/><Relationship Id="rId218"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224" Type="http://schemas.openxmlformats.org/officeDocument/2006/relationships/tableStyles" Target="tableStyle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font" Target="fonts/font9.fntdata"/><Relationship Id="rId3" Type="http://schemas.openxmlformats.org/officeDocument/2006/relationships/slide" Target="slides/slide2.xml"/><Relationship Id="rId214" Type="http://schemas.openxmlformats.org/officeDocument/2006/relationships/font" Target="fonts/font4.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font" Target="fonts/font1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handoutMaster" Target="handoutMasters/handoutMaster1.xml"/><Relationship Id="rId215" Type="http://schemas.openxmlformats.org/officeDocument/2006/relationships/font" Target="fonts/font5.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2" tIns="46586" rIns="93172" bIns="46586" rtlCol="0"/>
          <a:lstStyle>
            <a:lvl1pPr algn="r">
              <a:defRPr sz="1300"/>
            </a:lvl1pPr>
          </a:lstStyle>
          <a:p>
            <a:fld id="{C0FEF7AE-0C30-4EA7-B74D-470A9C33048D}" type="datetimeFigureOut">
              <a:rPr lang="en-US" smtClean="0"/>
              <a:pPr/>
              <a:t>4/12/2021</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2" tIns="46586" rIns="93172" bIns="46586" rtlCol="0" anchor="b"/>
          <a:lstStyle>
            <a:lvl1pPr algn="r">
              <a:defRPr sz="1300"/>
            </a:lvl1pPr>
          </a:lstStyle>
          <a:p>
            <a:fld id="{E3901582-F5A8-41ED-8946-57B4D8BFA973}" type="slidenum">
              <a:rPr lang="en-US" smtClean="0"/>
              <a:pPr/>
              <a:t>‹#›</a:t>
            </a:fld>
            <a:endParaRPr lang="en-US"/>
          </a:p>
        </p:txBody>
      </p:sp>
    </p:spTree>
    <p:extLst>
      <p:ext uri="{BB962C8B-B14F-4D97-AF65-F5344CB8AC3E}">
        <p14:creationId xmlns:p14="http://schemas.microsoft.com/office/powerpoint/2010/main" val="645743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2" tIns="46586" rIns="93172" bIns="46586" rtlCol="0"/>
          <a:lstStyle>
            <a:lvl1pPr algn="r">
              <a:defRPr sz="1300"/>
            </a:lvl1pPr>
          </a:lstStyle>
          <a:p>
            <a:fld id="{10106763-8029-41BC-9E70-E644A94F0E80}" type="datetimeFigureOut">
              <a:rPr lang="en-US" smtClean="0"/>
              <a:pPr/>
              <a:t>4/12/2021</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2" tIns="46586" rIns="93172" bIns="46586"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2" tIns="46586" rIns="93172" bIns="4658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2" tIns="46586" rIns="93172" bIns="46586" rtlCol="0" anchor="b"/>
          <a:lstStyle>
            <a:lvl1pPr algn="r">
              <a:defRPr sz="1300"/>
            </a:lvl1pPr>
          </a:lstStyle>
          <a:p>
            <a:fld id="{A56D6F1B-26ED-417A-B5D8-8AED7AD37922}" type="slidenum">
              <a:rPr lang="en-US" smtClean="0"/>
              <a:pPr/>
              <a:t>‹#›</a:t>
            </a:fld>
            <a:endParaRPr lang="en-US"/>
          </a:p>
        </p:txBody>
      </p:sp>
    </p:spTree>
    <p:extLst>
      <p:ext uri="{BB962C8B-B14F-4D97-AF65-F5344CB8AC3E}">
        <p14:creationId xmlns:p14="http://schemas.microsoft.com/office/powerpoint/2010/main" val="4139860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A56D6F1B-26ED-417A-B5D8-8AED7AD37922}" type="slidenum">
              <a:rPr lang="en-US" smtClean="0"/>
              <a:pPr/>
              <a:t>48</a:t>
            </a:fld>
            <a:endParaRPr lang="en-US"/>
          </a:p>
        </p:txBody>
      </p:sp>
    </p:spTree>
    <p:extLst>
      <p:ext uri="{BB962C8B-B14F-4D97-AF65-F5344CB8AC3E}">
        <p14:creationId xmlns:p14="http://schemas.microsoft.com/office/powerpoint/2010/main" val="2096026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A56D6F1B-26ED-417A-B5D8-8AED7AD37922}" type="slidenum">
              <a:rPr lang="en-US" smtClean="0"/>
              <a:pPr/>
              <a:t>67</a:t>
            </a:fld>
            <a:endParaRPr lang="en-US"/>
          </a:p>
        </p:txBody>
      </p:sp>
    </p:spTree>
    <p:extLst>
      <p:ext uri="{BB962C8B-B14F-4D97-AF65-F5344CB8AC3E}">
        <p14:creationId xmlns:p14="http://schemas.microsoft.com/office/powerpoint/2010/main" val="3926751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C876B2B-4BAF-43E6-B118-D588ADE20786}" type="slidenum">
              <a:rPr lang="en-US" smtClean="0"/>
              <a:pPr/>
              <a:t>98</a:t>
            </a:fld>
            <a:endParaRPr lang="en-US"/>
          </a:p>
        </p:txBody>
      </p:sp>
    </p:spTree>
    <p:extLst>
      <p:ext uri="{BB962C8B-B14F-4D97-AF65-F5344CB8AC3E}">
        <p14:creationId xmlns:p14="http://schemas.microsoft.com/office/powerpoint/2010/main" val="2852781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8A6B134D-0EB3-42CB-9322-AA369738187D}" type="slidenum">
              <a:rPr lang="en-US" smtClean="0"/>
              <a:pPr/>
              <a:t>178</a:t>
            </a:fld>
            <a:endParaRPr lang="en-US"/>
          </a:p>
        </p:txBody>
      </p:sp>
    </p:spTree>
    <p:extLst>
      <p:ext uri="{BB962C8B-B14F-4D97-AF65-F5344CB8AC3E}">
        <p14:creationId xmlns:p14="http://schemas.microsoft.com/office/powerpoint/2010/main" val="215280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3D15220D-0BB5-4C71-B862-812B075D02FE}" type="datetimeFigureOut">
              <a:rPr lang="en-US" smtClean="0"/>
              <a:pPr/>
              <a:t>4/12/2021</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4/12/2021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4/12/2021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4/12/2021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D15220D-0BB5-4C71-B862-812B075D02FE}" type="datetimeFigureOut">
              <a:rPr lang="en-US" smtClean="0"/>
              <a:pPr/>
              <a:t>4/12/2021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4/12/2021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D15220D-0BB5-4C71-B862-812B075D02FE}" type="datetimeFigureOut">
              <a:rPr lang="en-US" smtClean="0"/>
              <a:pPr/>
              <a:t>4/12/2021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3D15220D-0BB5-4C71-B862-812B075D02FE}" type="datetimeFigureOut">
              <a:rPr lang="en-US" smtClean="0"/>
              <a:pPr/>
              <a:t>4/12/2021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15220D-0BB5-4C71-B862-812B075D02FE}" type="datetimeFigureOut">
              <a:rPr lang="en-US" smtClean="0"/>
              <a:pPr/>
              <a:t>4/12/2021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4/12/2021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D15220D-0BB5-4C71-B862-812B075D02FE}" type="datetimeFigureOut">
              <a:rPr lang="en-US" smtClean="0"/>
              <a:pPr/>
              <a:t>4/12/2021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9CA217EF-0505-4C33-BB20-8A8DF203902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D15220D-0BB5-4C71-B862-812B075D02FE}" type="datetimeFigureOut">
              <a:rPr lang="en-US" smtClean="0"/>
              <a:pPr/>
              <a:t>4/12/2021</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CA217EF-0505-4C33-BB20-8A8DF203902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61.png"/><Relationship Id="rId4" Type="http://schemas.openxmlformats.org/officeDocument/2006/relationships/image" Target="../media/image6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www.mersenne.org/"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67.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2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14.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72.tmp"/><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4.tmp"/><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hyperlink" Target="http://en.wikipedia.org/wiki/Tree_(set_theory)" TargetMode="External"/><Relationship Id="rId2" Type="http://schemas.openxmlformats.org/officeDocument/2006/relationships/hyperlink" Target="http://en.wikipedia.org/wiki/Well-founded" TargetMode="External"/><Relationship Id="rId1" Type="http://schemas.openxmlformats.org/officeDocument/2006/relationships/slideLayout" Target="../slideLayouts/slideLayout2.xml"/><Relationship Id="rId6" Type="http://schemas.openxmlformats.org/officeDocument/2006/relationships/hyperlink" Target="http://en.wikipedia.org/wiki/Computer_science" TargetMode="External"/><Relationship Id="rId5" Type="http://schemas.openxmlformats.org/officeDocument/2006/relationships/hyperlink" Target="http://en.wikipedia.org/wiki/Mathematical_logic" TargetMode="External"/><Relationship Id="rId4" Type="http://schemas.openxmlformats.org/officeDocument/2006/relationships/hyperlink" Target="http://en.wikipedia.org/wiki/Structural_induct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18.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3.xml"/><Relationship Id="rId7" Type="http://schemas.openxmlformats.org/officeDocument/2006/relationships/image" Target="../media/image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Sequences and Series(Sums)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F1E448-C8E7-4477-AC3F-4E21590B9B2C}"/>
              </a:ext>
            </a:extLst>
          </p:cNvPr>
          <p:cNvPicPr>
            <a:picLocks noGrp="1" noChangeAspect="1"/>
          </p:cNvPicPr>
          <p:nvPr>
            <p:ph idx="1"/>
          </p:nvPr>
        </p:nvPicPr>
        <p:blipFill>
          <a:blip r:embed="rId2"/>
          <a:stretch>
            <a:fillRect/>
          </a:stretch>
        </p:blipFill>
        <p:spPr>
          <a:xfrm>
            <a:off x="457200" y="1447800"/>
            <a:ext cx="8229600" cy="1828800"/>
          </a:xfrm>
        </p:spPr>
      </p:pic>
      <p:sp>
        <p:nvSpPr>
          <p:cNvPr id="4" name="Title 1">
            <a:extLst>
              <a:ext uri="{FF2B5EF4-FFF2-40B4-BE49-F238E27FC236}">
                <a16:creationId xmlns:a16="http://schemas.microsoft.com/office/drawing/2014/main" id="{996AD3DD-130A-443B-93D6-00AB75BF1F96}"/>
              </a:ext>
            </a:extLst>
          </p:cNvPr>
          <p:cNvSpPr>
            <a:spLocks noGrp="1"/>
          </p:cNvSpPr>
          <p:nvPr>
            <p:ph type="title"/>
          </p:nvPr>
        </p:nvSpPr>
        <p:spPr>
          <a:xfrm>
            <a:off x="381000" y="457200"/>
            <a:ext cx="8229600" cy="819150"/>
          </a:xfrm>
        </p:spPr>
        <p:txBody>
          <a:bodyPr>
            <a:normAutofit/>
          </a:bodyPr>
          <a:lstStyle/>
          <a:p>
            <a:r>
              <a:rPr lang="en-US" dirty="0"/>
              <a:t>Sequences </a:t>
            </a:r>
            <a:endParaRPr lang="en-PK" dirty="0"/>
          </a:p>
        </p:txBody>
      </p:sp>
      <p:pic>
        <p:nvPicPr>
          <p:cNvPr id="7" name="Picture 6">
            <a:extLst>
              <a:ext uri="{FF2B5EF4-FFF2-40B4-BE49-F238E27FC236}">
                <a16:creationId xmlns:a16="http://schemas.microsoft.com/office/drawing/2014/main" id="{6F42BFD4-0424-4799-A1E2-2FE58F741F23}"/>
              </a:ext>
            </a:extLst>
          </p:cNvPr>
          <p:cNvPicPr>
            <a:picLocks noChangeAspect="1"/>
          </p:cNvPicPr>
          <p:nvPr/>
        </p:nvPicPr>
        <p:blipFill>
          <a:blip r:embed="rId3"/>
          <a:stretch>
            <a:fillRect/>
          </a:stretch>
        </p:blipFill>
        <p:spPr>
          <a:xfrm>
            <a:off x="381000" y="3733801"/>
            <a:ext cx="8305800" cy="1676399"/>
          </a:xfrm>
          <a:prstGeom prst="rect">
            <a:avLst/>
          </a:prstGeom>
        </p:spPr>
      </p:pic>
    </p:spTree>
    <p:extLst>
      <p:ext uri="{BB962C8B-B14F-4D97-AF65-F5344CB8AC3E}">
        <p14:creationId xmlns:p14="http://schemas.microsoft.com/office/powerpoint/2010/main" val="264770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Division Algorithm</a:t>
            </a:r>
          </a:p>
        </p:txBody>
      </p:sp>
      <p:sp>
        <p:nvSpPr>
          <p:cNvPr id="3" name="Content Placeholder 2"/>
          <p:cNvSpPr>
            <a:spLocks noGrp="1"/>
          </p:cNvSpPr>
          <p:nvPr>
            <p:ph idx="1"/>
          </p:nvPr>
        </p:nvSpPr>
        <p:spPr/>
        <p:txBody>
          <a:bodyPr>
            <a:normAutofit fontScale="77500" lnSpcReduction="20000"/>
          </a:bodyPr>
          <a:lstStyle/>
          <a:p>
            <a:r>
              <a:rPr lang="en-US" dirty="0"/>
              <a:t>When an integer is divided by a positive integer, there is a quotient and a remainder. This is traditionally called the “Division Algorithm,” but is really a theorem.</a:t>
            </a:r>
          </a:p>
          <a:p>
            <a:pPr>
              <a:buNone/>
            </a:pPr>
            <a:r>
              <a:rPr lang="en-US" b="1" dirty="0"/>
              <a:t>   Division Algorithm</a:t>
            </a:r>
            <a:r>
              <a:rPr lang="en-US" dirty="0"/>
              <a:t>: If </a:t>
            </a:r>
            <a:r>
              <a:rPr lang="en-US" i="1" dirty="0"/>
              <a:t>a</a:t>
            </a:r>
            <a:r>
              <a:rPr lang="en-US" dirty="0"/>
              <a:t> is an integer and </a:t>
            </a:r>
            <a:r>
              <a:rPr lang="en-US" i="1" dirty="0"/>
              <a:t>d</a:t>
            </a:r>
            <a:r>
              <a:rPr lang="en-US" dirty="0"/>
              <a:t> a positive integer, then there are unique integers </a:t>
            </a:r>
            <a:r>
              <a:rPr lang="en-US" i="1" dirty="0"/>
              <a:t>q</a:t>
            </a:r>
            <a:r>
              <a:rPr lang="en-US" dirty="0"/>
              <a:t> and </a:t>
            </a:r>
            <a:r>
              <a:rPr lang="en-US" i="1" dirty="0"/>
              <a:t>r</a:t>
            </a:r>
            <a:r>
              <a:rPr lang="en-US" dirty="0"/>
              <a:t>, with </a:t>
            </a:r>
            <a:r>
              <a:rPr lang="en-US" dirty="0">
                <a:latin typeface="Cambria Math" pitchFamily="18" charset="0"/>
                <a:ea typeface="Cambria Math" pitchFamily="18" charset="0"/>
              </a:rPr>
              <a:t>0</a:t>
            </a:r>
            <a:r>
              <a:rPr lang="en-US" i="1" dirty="0"/>
              <a:t> ≤ </a:t>
            </a:r>
            <a:r>
              <a:rPr lang="en-US" dirty="0"/>
              <a:t>r</a:t>
            </a:r>
            <a:r>
              <a:rPr lang="en-US" i="1" dirty="0"/>
              <a:t> &lt; </a:t>
            </a:r>
            <a:r>
              <a:rPr lang="en-US" i="1" dirty="0">
                <a:latin typeface="Cambria Math" pitchFamily="18" charset="0"/>
                <a:ea typeface="Cambria Math" pitchFamily="18" charset="0"/>
              </a:rPr>
              <a:t>d</a:t>
            </a:r>
            <a:r>
              <a:rPr lang="en-US" dirty="0"/>
              <a:t>, such that  </a:t>
            </a:r>
            <a:r>
              <a:rPr lang="en-US" i="1" dirty="0"/>
              <a:t>a = </a:t>
            </a:r>
            <a:r>
              <a:rPr lang="en-US" i="1" dirty="0" err="1"/>
              <a:t>dq</a:t>
            </a:r>
            <a:r>
              <a:rPr lang="en-US" i="1" dirty="0"/>
              <a:t> + r</a:t>
            </a:r>
            <a:r>
              <a:rPr lang="en-US" dirty="0"/>
              <a:t> (</a:t>
            </a:r>
            <a:r>
              <a:rPr lang="en-US" i="1" dirty="0"/>
              <a:t>proved in Section</a:t>
            </a:r>
            <a:r>
              <a:rPr lang="en-US" dirty="0"/>
              <a:t> </a:t>
            </a:r>
            <a:r>
              <a:rPr lang="en-US" dirty="0">
                <a:latin typeface="Cambria Math" pitchFamily="18" charset="0"/>
                <a:ea typeface="Cambria Math" pitchFamily="18" charset="0"/>
              </a:rPr>
              <a:t>5.2</a:t>
            </a:r>
            <a:r>
              <a:rPr lang="en-US" dirty="0"/>
              <a:t>).</a:t>
            </a:r>
          </a:p>
          <a:p>
            <a:pPr lvl="2"/>
            <a:r>
              <a:rPr lang="en-US" i="1" dirty="0"/>
              <a:t>d</a:t>
            </a:r>
            <a:r>
              <a:rPr lang="en-US" dirty="0"/>
              <a:t> is called the </a:t>
            </a:r>
            <a:r>
              <a:rPr lang="en-US" i="1" dirty="0"/>
              <a:t>divisor</a:t>
            </a:r>
            <a:r>
              <a:rPr lang="en-US" dirty="0"/>
              <a:t>.</a:t>
            </a:r>
          </a:p>
          <a:p>
            <a:pPr lvl="2"/>
            <a:r>
              <a:rPr lang="en-US" i="1" dirty="0"/>
              <a:t>a</a:t>
            </a:r>
            <a:r>
              <a:rPr lang="en-US" dirty="0"/>
              <a:t> is called the </a:t>
            </a:r>
            <a:r>
              <a:rPr lang="en-US" i="1" dirty="0"/>
              <a:t>dividend</a:t>
            </a:r>
            <a:r>
              <a:rPr lang="en-US" dirty="0"/>
              <a:t>.</a:t>
            </a:r>
          </a:p>
          <a:p>
            <a:pPr lvl="2"/>
            <a:r>
              <a:rPr lang="en-US" i="1" dirty="0"/>
              <a:t>q</a:t>
            </a:r>
            <a:r>
              <a:rPr lang="en-US" dirty="0"/>
              <a:t> is called the </a:t>
            </a:r>
            <a:r>
              <a:rPr lang="en-US" i="1" dirty="0"/>
              <a:t>quotient</a:t>
            </a:r>
            <a:r>
              <a:rPr lang="en-US" dirty="0"/>
              <a:t>.      </a:t>
            </a:r>
          </a:p>
          <a:p>
            <a:pPr lvl="2"/>
            <a:r>
              <a:rPr lang="en-US" i="1" dirty="0"/>
              <a:t>r</a:t>
            </a:r>
            <a:r>
              <a:rPr lang="en-US" dirty="0"/>
              <a:t> is called the </a:t>
            </a:r>
            <a:r>
              <a:rPr lang="en-US" i="1" dirty="0"/>
              <a:t>remainder</a:t>
            </a:r>
            <a:r>
              <a:rPr lang="en-US" dirty="0"/>
              <a:t>.</a:t>
            </a:r>
          </a:p>
          <a:p>
            <a:pPr>
              <a:buNone/>
            </a:pPr>
            <a:r>
              <a:rPr lang="en-US" b="1" dirty="0"/>
              <a:t>   Examples</a:t>
            </a:r>
            <a:r>
              <a:rPr lang="en-US" dirty="0"/>
              <a:t>:  </a:t>
            </a:r>
          </a:p>
          <a:p>
            <a:pPr lvl="2"/>
            <a:r>
              <a:rPr lang="en-US" dirty="0"/>
              <a:t>What are the quotient and remainder when </a:t>
            </a:r>
            <a:r>
              <a:rPr lang="en-US" dirty="0">
                <a:latin typeface="Cambria Math" pitchFamily="18" charset="0"/>
                <a:ea typeface="Cambria Math" pitchFamily="18" charset="0"/>
              </a:rPr>
              <a:t>101 </a:t>
            </a:r>
            <a:r>
              <a:rPr lang="en-US" dirty="0"/>
              <a:t>is divided by </a:t>
            </a:r>
            <a:r>
              <a:rPr lang="en-US" dirty="0">
                <a:latin typeface="Cambria Math" pitchFamily="18" charset="0"/>
                <a:ea typeface="Cambria Math" pitchFamily="18" charset="0"/>
              </a:rPr>
              <a:t>11</a:t>
            </a:r>
            <a:r>
              <a:rPr lang="en-US" dirty="0"/>
              <a:t>?</a:t>
            </a:r>
          </a:p>
          <a:p>
            <a:pPr lvl="2">
              <a:buNone/>
            </a:pPr>
            <a:r>
              <a:rPr lang="en-US" dirty="0"/>
              <a:t>     </a:t>
            </a:r>
            <a:r>
              <a:rPr lang="en-US" b="1" dirty="0"/>
              <a:t>Solution</a:t>
            </a:r>
            <a:r>
              <a:rPr lang="en-US" dirty="0"/>
              <a:t>: The quotient when </a:t>
            </a:r>
            <a:r>
              <a:rPr lang="en-US" dirty="0">
                <a:latin typeface="Cambria Math" pitchFamily="18" charset="0"/>
                <a:ea typeface="Cambria Math" pitchFamily="18" charset="0"/>
              </a:rPr>
              <a:t>101</a:t>
            </a:r>
            <a:r>
              <a:rPr lang="en-US" dirty="0"/>
              <a:t> is divided by </a:t>
            </a:r>
            <a:r>
              <a:rPr lang="en-US" dirty="0">
                <a:latin typeface="Cambria Math" pitchFamily="18" charset="0"/>
                <a:ea typeface="Cambria Math" pitchFamily="18" charset="0"/>
              </a:rPr>
              <a:t>11</a:t>
            </a:r>
            <a:r>
              <a:rPr lang="en-US" dirty="0"/>
              <a:t> is </a:t>
            </a:r>
            <a:r>
              <a:rPr lang="en-US" dirty="0">
                <a:latin typeface="Cambria Math" pitchFamily="18" charset="0"/>
                <a:ea typeface="Cambria Math" pitchFamily="18" charset="0"/>
              </a:rPr>
              <a:t>9</a:t>
            </a:r>
            <a:r>
              <a:rPr lang="en-US" dirty="0"/>
              <a:t> = </a:t>
            </a:r>
            <a:r>
              <a:rPr lang="en-US" dirty="0">
                <a:latin typeface="Cambria Math" pitchFamily="18" charset="0"/>
                <a:ea typeface="Cambria Math" pitchFamily="18" charset="0"/>
              </a:rPr>
              <a:t>101 </a:t>
            </a:r>
            <a:r>
              <a:rPr lang="en-US" b="1" dirty="0"/>
              <a:t>div</a:t>
            </a:r>
            <a:r>
              <a:rPr lang="en-US" dirty="0"/>
              <a:t> </a:t>
            </a:r>
            <a:r>
              <a:rPr lang="en-US" dirty="0">
                <a:latin typeface="Cambria Math" pitchFamily="18" charset="0"/>
                <a:ea typeface="Cambria Math" pitchFamily="18" charset="0"/>
              </a:rPr>
              <a:t>11</a:t>
            </a:r>
            <a:r>
              <a:rPr lang="en-US" dirty="0"/>
              <a:t>,   and the remainder is </a:t>
            </a:r>
            <a:r>
              <a:rPr lang="en-US" dirty="0">
                <a:latin typeface="Cambria Math" pitchFamily="18" charset="0"/>
                <a:ea typeface="Cambria Math" pitchFamily="18" charset="0"/>
              </a:rPr>
              <a:t>2</a:t>
            </a:r>
            <a:r>
              <a:rPr lang="en-US" dirty="0"/>
              <a:t> = </a:t>
            </a:r>
            <a:r>
              <a:rPr lang="en-US" dirty="0">
                <a:latin typeface="Cambria Math" pitchFamily="18" charset="0"/>
                <a:ea typeface="Cambria Math" pitchFamily="18" charset="0"/>
              </a:rPr>
              <a:t>101</a:t>
            </a:r>
            <a:r>
              <a:rPr lang="en-US" dirty="0"/>
              <a:t> </a:t>
            </a:r>
            <a:r>
              <a:rPr lang="en-US" b="1" dirty="0"/>
              <a:t>mod</a:t>
            </a:r>
            <a:r>
              <a:rPr lang="en-US" dirty="0"/>
              <a:t> </a:t>
            </a:r>
            <a:r>
              <a:rPr lang="en-US" dirty="0">
                <a:latin typeface="Cambria Math" pitchFamily="18" charset="0"/>
                <a:ea typeface="Cambria Math" pitchFamily="18" charset="0"/>
              </a:rPr>
              <a:t>11</a:t>
            </a:r>
            <a:r>
              <a:rPr lang="en-US" dirty="0"/>
              <a:t>. </a:t>
            </a:r>
          </a:p>
          <a:p>
            <a:pPr lvl="2"/>
            <a:r>
              <a:rPr lang="en-US" dirty="0"/>
              <a:t>What are the quotient and remainder when </a:t>
            </a:r>
            <a:r>
              <a:rPr lang="en-US" dirty="0">
                <a:latin typeface="Cambria Math"/>
                <a:ea typeface="Cambria Math"/>
              </a:rPr>
              <a:t>−</a:t>
            </a:r>
            <a:r>
              <a:rPr lang="en-US" dirty="0">
                <a:latin typeface="Cambria Math" pitchFamily="18" charset="0"/>
                <a:ea typeface="Cambria Math" pitchFamily="18" charset="0"/>
              </a:rPr>
              <a:t>11</a:t>
            </a:r>
            <a:r>
              <a:rPr lang="en-US" dirty="0"/>
              <a:t> is divided by </a:t>
            </a:r>
            <a:r>
              <a:rPr lang="en-US" dirty="0">
                <a:latin typeface="Cambria Math" pitchFamily="18" charset="0"/>
                <a:ea typeface="Cambria Math" pitchFamily="18" charset="0"/>
              </a:rPr>
              <a:t>3</a:t>
            </a:r>
            <a:r>
              <a:rPr lang="en-US" dirty="0"/>
              <a:t>?</a:t>
            </a:r>
          </a:p>
          <a:p>
            <a:pPr lvl="2">
              <a:buNone/>
            </a:pPr>
            <a:r>
              <a:rPr lang="en-US" b="1" dirty="0"/>
              <a:t>     Solution</a:t>
            </a:r>
            <a:r>
              <a:rPr lang="en-US" dirty="0"/>
              <a:t>: The quotient when </a:t>
            </a:r>
            <a:r>
              <a:rPr lang="en-US" dirty="0">
                <a:latin typeface="Cambria Math"/>
                <a:ea typeface="Cambria Math"/>
              </a:rPr>
              <a:t>−</a:t>
            </a:r>
            <a:r>
              <a:rPr lang="en-US" dirty="0">
                <a:latin typeface="Cambria Math" pitchFamily="18" charset="0"/>
                <a:ea typeface="Cambria Math" pitchFamily="18" charset="0"/>
              </a:rPr>
              <a:t>11</a:t>
            </a:r>
            <a:r>
              <a:rPr lang="en-US" dirty="0"/>
              <a:t> is divided by </a:t>
            </a:r>
            <a:r>
              <a:rPr lang="en-US" dirty="0">
                <a:latin typeface="Cambria Math" pitchFamily="18" charset="0"/>
                <a:ea typeface="Cambria Math" pitchFamily="18" charset="0"/>
              </a:rPr>
              <a:t>3</a:t>
            </a:r>
            <a:r>
              <a:rPr lang="en-US" dirty="0"/>
              <a:t> is </a:t>
            </a:r>
            <a:r>
              <a:rPr lang="en-US" dirty="0">
                <a:latin typeface="Cambria Math"/>
                <a:ea typeface="Cambria Math"/>
              </a:rPr>
              <a:t>−</a:t>
            </a:r>
            <a:r>
              <a:rPr lang="en-US" dirty="0">
                <a:latin typeface="Cambria Math" pitchFamily="18" charset="0"/>
                <a:ea typeface="Cambria Math" pitchFamily="18" charset="0"/>
              </a:rPr>
              <a:t>4</a:t>
            </a:r>
            <a:r>
              <a:rPr lang="en-US" dirty="0"/>
              <a:t> = </a:t>
            </a:r>
            <a:r>
              <a:rPr lang="en-US" dirty="0">
                <a:latin typeface="Cambria Math"/>
                <a:ea typeface="Cambria Math"/>
              </a:rPr>
              <a:t>−</a:t>
            </a:r>
            <a:r>
              <a:rPr lang="en-US" dirty="0">
                <a:latin typeface="Cambria Math" pitchFamily="18" charset="0"/>
                <a:ea typeface="Cambria Math" pitchFamily="18" charset="0"/>
              </a:rPr>
              <a:t>11 </a:t>
            </a:r>
            <a:r>
              <a:rPr lang="en-US" b="1" dirty="0"/>
              <a:t>div</a:t>
            </a:r>
            <a:r>
              <a:rPr lang="en-US" dirty="0"/>
              <a:t> </a:t>
            </a:r>
            <a:r>
              <a:rPr lang="en-US" dirty="0">
                <a:latin typeface="Cambria Math" pitchFamily="18" charset="0"/>
                <a:ea typeface="Cambria Math" pitchFamily="18" charset="0"/>
              </a:rPr>
              <a:t>3</a:t>
            </a:r>
            <a:r>
              <a:rPr lang="en-US" dirty="0"/>
              <a:t>,    and the remainder is </a:t>
            </a:r>
            <a:r>
              <a:rPr lang="en-US" dirty="0">
                <a:latin typeface="Cambria Math" pitchFamily="18" charset="0"/>
                <a:ea typeface="Cambria Math" pitchFamily="18" charset="0"/>
              </a:rPr>
              <a:t>1</a:t>
            </a:r>
            <a:r>
              <a:rPr lang="en-US" dirty="0"/>
              <a:t> = </a:t>
            </a:r>
            <a:r>
              <a:rPr lang="en-US" dirty="0">
                <a:latin typeface="Cambria Math"/>
                <a:ea typeface="Cambria Math"/>
              </a:rPr>
              <a:t>−</a:t>
            </a:r>
            <a:r>
              <a:rPr lang="en-US" dirty="0">
                <a:latin typeface="Cambria Math" pitchFamily="18" charset="0"/>
                <a:ea typeface="Cambria Math" pitchFamily="18" charset="0"/>
              </a:rPr>
              <a:t>11</a:t>
            </a:r>
            <a:r>
              <a:rPr lang="en-US" dirty="0"/>
              <a:t> </a:t>
            </a:r>
            <a:r>
              <a:rPr lang="en-US" b="1" dirty="0"/>
              <a:t>mod</a:t>
            </a:r>
            <a:r>
              <a:rPr lang="en-US" dirty="0"/>
              <a:t> </a:t>
            </a:r>
            <a:r>
              <a:rPr lang="en-US" dirty="0">
                <a:latin typeface="Cambria Math" pitchFamily="18" charset="0"/>
                <a:ea typeface="Cambria Math" pitchFamily="18" charset="0"/>
              </a:rPr>
              <a:t>3</a:t>
            </a:r>
            <a:r>
              <a:rPr lang="en-US" dirty="0"/>
              <a:t>.</a:t>
            </a:r>
          </a:p>
          <a:p>
            <a:endParaRPr lang="en-US" dirty="0"/>
          </a:p>
        </p:txBody>
      </p:sp>
      <p:sp>
        <p:nvSpPr>
          <p:cNvPr id="6" name="TextBox 5"/>
          <p:cNvSpPr txBox="1"/>
          <p:nvPr/>
        </p:nvSpPr>
        <p:spPr>
          <a:xfrm>
            <a:off x="5791200" y="3276600"/>
            <a:ext cx="2743200" cy="1477328"/>
          </a:xfrm>
          <a:prstGeom prst="rect">
            <a:avLst/>
          </a:prstGeom>
          <a:noFill/>
          <a:ln>
            <a:solidFill>
              <a:schemeClr val="accent1"/>
            </a:solidFill>
          </a:ln>
        </p:spPr>
        <p:txBody>
          <a:bodyPr wrap="square" rtlCol="0">
            <a:spAutoFit/>
          </a:bodyPr>
          <a:lstStyle/>
          <a:p>
            <a:pPr algn="ctr"/>
            <a:r>
              <a:rPr lang="en-US" dirty="0"/>
              <a:t>Definitions of Functions  </a:t>
            </a:r>
            <a:r>
              <a:rPr lang="en-US" b="1" dirty="0"/>
              <a:t>div</a:t>
            </a:r>
            <a:r>
              <a:rPr lang="en-US" dirty="0"/>
              <a:t> and </a:t>
            </a:r>
            <a:r>
              <a:rPr lang="en-US" b="1" dirty="0"/>
              <a:t>mod</a:t>
            </a:r>
          </a:p>
          <a:p>
            <a:pPr algn="ctr"/>
            <a:endParaRPr lang="en-US" b="1" dirty="0"/>
          </a:p>
          <a:p>
            <a:pPr lvl="1"/>
            <a:r>
              <a:rPr lang="en-US" i="1" dirty="0"/>
              <a:t>     q = a </a:t>
            </a:r>
            <a:r>
              <a:rPr lang="en-US" b="1" dirty="0"/>
              <a:t>div</a:t>
            </a:r>
            <a:r>
              <a:rPr lang="en-US" i="1" dirty="0"/>
              <a:t> d</a:t>
            </a:r>
          </a:p>
          <a:p>
            <a:pPr lvl="1"/>
            <a:r>
              <a:rPr lang="en-US" i="1" dirty="0"/>
              <a:t>     r = a </a:t>
            </a:r>
            <a:r>
              <a:rPr lang="en-US" b="1" dirty="0"/>
              <a:t>mod</a:t>
            </a:r>
            <a:r>
              <a:rPr lang="en-US" i="1" dirty="0"/>
              <a:t> d</a:t>
            </a:r>
          </a:p>
        </p:txBody>
      </p:sp>
    </p:spTree>
    <p:extLst>
      <p:ext uri="{BB962C8B-B14F-4D97-AF65-F5344CB8AC3E}">
        <p14:creationId xmlns:p14="http://schemas.microsoft.com/office/powerpoint/2010/main" val="229389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Congruence Relation</a:t>
            </a:r>
          </a:p>
        </p:txBody>
      </p:sp>
      <p:sp>
        <p:nvSpPr>
          <p:cNvPr id="3" name="Content Placeholder 2"/>
          <p:cNvSpPr>
            <a:spLocks noGrp="1"/>
          </p:cNvSpPr>
          <p:nvPr>
            <p:ph idx="1"/>
          </p:nvPr>
        </p:nvSpPr>
        <p:spPr/>
        <p:txBody>
          <a:bodyPr>
            <a:normAutofit fontScale="77500" lnSpcReduction="20000"/>
          </a:bodyPr>
          <a:lstStyle/>
          <a:p>
            <a:pPr>
              <a:buNone/>
            </a:pPr>
            <a:r>
              <a:rPr lang="en-US" b="1" dirty="0"/>
              <a:t>   Definition</a:t>
            </a:r>
            <a:r>
              <a:rPr lang="en-US" dirty="0"/>
              <a:t>: If </a:t>
            </a:r>
            <a:r>
              <a:rPr lang="en-US" i="1" dirty="0"/>
              <a:t>a</a:t>
            </a:r>
            <a:r>
              <a:rPr lang="en-US" dirty="0"/>
              <a:t> and </a:t>
            </a:r>
            <a:r>
              <a:rPr lang="en-US" i="1" dirty="0"/>
              <a:t>b</a:t>
            </a:r>
            <a:r>
              <a:rPr lang="en-US" dirty="0"/>
              <a:t> are integers and </a:t>
            </a:r>
            <a:r>
              <a:rPr lang="en-US" i="1" dirty="0"/>
              <a:t>m</a:t>
            </a:r>
            <a:r>
              <a:rPr lang="en-US" dirty="0"/>
              <a:t> is a positive integer, then </a:t>
            </a:r>
            <a:r>
              <a:rPr lang="en-US" i="1" dirty="0"/>
              <a:t>a</a:t>
            </a:r>
            <a:r>
              <a:rPr lang="en-US" dirty="0"/>
              <a:t> is </a:t>
            </a:r>
            <a:r>
              <a:rPr lang="en-US" i="1" dirty="0"/>
              <a:t>congruent </a:t>
            </a:r>
            <a:r>
              <a:rPr lang="en-US" dirty="0"/>
              <a:t>to </a:t>
            </a:r>
            <a:r>
              <a:rPr lang="en-US" i="1" dirty="0"/>
              <a:t>b</a:t>
            </a:r>
            <a:r>
              <a:rPr lang="en-US" dirty="0"/>
              <a:t> </a:t>
            </a:r>
            <a:r>
              <a:rPr lang="en-US" i="1" dirty="0"/>
              <a:t>modulo m</a:t>
            </a:r>
            <a:r>
              <a:rPr lang="en-US" dirty="0"/>
              <a:t> if </a:t>
            </a:r>
            <a:r>
              <a:rPr lang="en-US" i="1" dirty="0"/>
              <a:t>m</a:t>
            </a:r>
            <a:r>
              <a:rPr lang="en-US" dirty="0"/>
              <a:t> divides    </a:t>
            </a:r>
            <a:r>
              <a:rPr lang="en-US" i="1" dirty="0"/>
              <a:t>a – b</a:t>
            </a:r>
            <a:r>
              <a:rPr lang="en-US" dirty="0"/>
              <a:t>.</a:t>
            </a:r>
          </a:p>
          <a:p>
            <a:pPr lvl="1"/>
            <a:r>
              <a:rPr lang="en-US" dirty="0"/>
              <a:t>The notation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a:t>
            </a:r>
            <a:r>
              <a:rPr lang="en-US" i="1" dirty="0"/>
              <a:t> </a:t>
            </a:r>
            <a:r>
              <a:rPr lang="en-US" dirty="0"/>
              <a:t> says  that </a:t>
            </a:r>
            <a:r>
              <a:rPr lang="en-US" i="1" dirty="0"/>
              <a:t>a</a:t>
            </a:r>
            <a:r>
              <a:rPr lang="en-US" dirty="0"/>
              <a:t> is congruent to </a:t>
            </a:r>
            <a:r>
              <a:rPr lang="en-US" i="1" dirty="0"/>
              <a:t>b</a:t>
            </a:r>
            <a:r>
              <a:rPr lang="en-US" dirty="0"/>
              <a:t> modulo </a:t>
            </a:r>
            <a:r>
              <a:rPr lang="en-US" i="1" dirty="0"/>
              <a:t>m</a:t>
            </a:r>
            <a:r>
              <a:rPr lang="en-US" dirty="0"/>
              <a:t>.  </a:t>
            </a:r>
          </a:p>
          <a:p>
            <a:pPr lvl="1"/>
            <a:r>
              <a:rPr lang="en-US" dirty="0"/>
              <a:t>We say that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a:t>
            </a:r>
            <a:r>
              <a:rPr lang="en-US" i="1" dirty="0"/>
              <a:t> </a:t>
            </a:r>
            <a:r>
              <a:rPr lang="en-US" dirty="0"/>
              <a:t>is a</a:t>
            </a:r>
            <a:r>
              <a:rPr lang="en-US" i="1" dirty="0"/>
              <a:t> congruence </a:t>
            </a:r>
            <a:r>
              <a:rPr lang="en-US" dirty="0"/>
              <a:t>and that </a:t>
            </a:r>
            <a:r>
              <a:rPr lang="en-US" i="1" dirty="0"/>
              <a:t>m </a:t>
            </a:r>
            <a:r>
              <a:rPr lang="en-US" dirty="0"/>
              <a:t>is its </a:t>
            </a:r>
            <a:r>
              <a:rPr lang="en-US" i="1" dirty="0"/>
              <a:t>modulus.</a:t>
            </a:r>
          </a:p>
          <a:p>
            <a:pPr lvl="1"/>
            <a:r>
              <a:rPr lang="en-US" dirty="0"/>
              <a:t>Two integers are congruent mod </a:t>
            </a:r>
            <a:r>
              <a:rPr lang="en-US" i="1" dirty="0"/>
              <a:t>m</a:t>
            </a:r>
            <a:r>
              <a:rPr lang="en-US" dirty="0"/>
              <a:t>  if and only if they have the same remainder when divided by </a:t>
            </a:r>
            <a:r>
              <a:rPr lang="en-US" i="1" dirty="0"/>
              <a:t>m</a:t>
            </a:r>
            <a:r>
              <a:rPr lang="en-US" dirty="0"/>
              <a:t>.</a:t>
            </a:r>
          </a:p>
          <a:p>
            <a:pPr lvl="1"/>
            <a:r>
              <a:rPr lang="en-US" dirty="0"/>
              <a:t>If </a:t>
            </a:r>
            <a:r>
              <a:rPr lang="en-US" i="1" dirty="0"/>
              <a:t>a</a:t>
            </a:r>
            <a:r>
              <a:rPr lang="en-US" dirty="0"/>
              <a:t> is not congruent to </a:t>
            </a:r>
            <a:r>
              <a:rPr lang="en-US" i="1" dirty="0"/>
              <a:t>b</a:t>
            </a:r>
            <a:r>
              <a:rPr lang="en-US" dirty="0"/>
              <a:t> modulo </a:t>
            </a:r>
            <a:r>
              <a:rPr lang="en-US" i="1" dirty="0"/>
              <a:t>m</a:t>
            </a:r>
            <a:r>
              <a:rPr lang="en-US" dirty="0"/>
              <a:t>, we write </a:t>
            </a:r>
          </a:p>
          <a:p>
            <a:pPr lvl="1">
              <a:buNone/>
            </a:pPr>
            <a:r>
              <a:rPr lang="en-US" i="1" dirty="0"/>
              <a:t>                  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a:t>
            </a:r>
          </a:p>
          <a:p>
            <a:pPr>
              <a:buNone/>
            </a:pPr>
            <a:r>
              <a:rPr lang="en-US" b="1" dirty="0"/>
              <a:t>    Example</a:t>
            </a:r>
            <a:r>
              <a:rPr lang="en-US" dirty="0"/>
              <a:t>: Determine whether </a:t>
            </a:r>
            <a:r>
              <a:rPr lang="en-US" dirty="0">
                <a:latin typeface="Cambria Math" pitchFamily="18" charset="0"/>
                <a:ea typeface="Cambria Math" pitchFamily="18" charset="0"/>
              </a:rPr>
              <a:t>17</a:t>
            </a:r>
            <a:r>
              <a:rPr lang="en-US" dirty="0"/>
              <a:t> is congruent to </a:t>
            </a:r>
            <a:r>
              <a:rPr lang="en-US" dirty="0">
                <a:latin typeface="Cambria Math" pitchFamily="18" charset="0"/>
                <a:ea typeface="Cambria Math" pitchFamily="18" charset="0"/>
              </a:rPr>
              <a:t>5</a:t>
            </a:r>
            <a:r>
              <a:rPr lang="en-US" dirty="0"/>
              <a:t> modulo </a:t>
            </a:r>
            <a:r>
              <a:rPr lang="en-US" dirty="0">
                <a:latin typeface="Cambria Math" pitchFamily="18" charset="0"/>
                <a:ea typeface="Cambria Math" pitchFamily="18" charset="0"/>
              </a:rPr>
              <a:t>6</a:t>
            </a:r>
            <a:r>
              <a:rPr lang="en-US" dirty="0"/>
              <a:t> and whether </a:t>
            </a:r>
            <a:r>
              <a:rPr lang="en-US" dirty="0">
                <a:latin typeface="Cambria Math" pitchFamily="18" charset="0"/>
                <a:ea typeface="Cambria Math" pitchFamily="18" charset="0"/>
              </a:rPr>
              <a:t>24</a:t>
            </a:r>
            <a:r>
              <a:rPr lang="en-US" dirty="0"/>
              <a:t> and </a:t>
            </a:r>
            <a:r>
              <a:rPr lang="en-US" dirty="0">
                <a:latin typeface="Cambria Math" pitchFamily="18" charset="0"/>
                <a:ea typeface="Cambria Math" pitchFamily="18" charset="0"/>
              </a:rPr>
              <a:t>14</a:t>
            </a:r>
            <a:r>
              <a:rPr lang="en-US" dirty="0"/>
              <a:t> are congruent modulo 6.</a:t>
            </a:r>
          </a:p>
          <a:p>
            <a:pPr>
              <a:buNone/>
            </a:pPr>
            <a:r>
              <a:rPr lang="en-US" dirty="0"/>
              <a:t> </a:t>
            </a:r>
          </a:p>
          <a:p>
            <a:pPr>
              <a:buNone/>
            </a:pPr>
            <a:r>
              <a:rPr lang="en-US" dirty="0"/>
              <a:t>    </a:t>
            </a:r>
            <a:r>
              <a:rPr lang="en-US" b="1" dirty="0"/>
              <a:t>Solution</a:t>
            </a:r>
            <a:r>
              <a:rPr lang="en-US" dirty="0"/>
              <a:t>: </a:t>
            </a:r>
          </a:p>
          <a:p>
            <a:pPr lvl="2"/>
            <a:r>
              <a:rPr lang="en-US" dirty="0">
                <a:latin typeface="Cambria Math" pitchFamily="18" charset="0"/>
                <a:ea typeface="Cambria Math" pitchFamily="18" charset="0"/>
              </a:rPr>
              <a:t>17</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5</a:t>
            </a:r>
            <a:r>
              <a:rPr lang="en-US" dirty="0"/>
              <a:t> (mod </a:t>
            </a:r>
            <a:r>
              <a:rPr lang="en-US" dirty="0">
                <a:latin typeface="Cambria Math" pitchFamily="18" charset="0"/>
                <a:ea typeface="Cambria Math" pitchFamily="18" charset="0"/>
              </a:rPr>
              <a:t>6)</a:t>
            </a:r>
            <a:r>
              <a:rPr lang="en-US" dirty="0"/>
              <a:t> because </a:t>
            </a:r>
            <a:r>
              <a:rPr lang="en-US" dirty="0">
                <a:latin typeface="Cambria Math" pitchFamily="18" charset="0"/>
                <a:ea typeface="Cambria Math" pitchFamily="18" charset="0"/>
              </a:rPr>
              <a:t>6</a:t>
            </a:r>
            <a:r>
              <a:rPr lang="en-US" dirty="0"/>
              <a:t> divides </a:t>
            </a:r>
            <a:r>
              <a:rPr lang="en-US" dirty="0">
                <a:latin typeface="Cambria Math" pitchFamily="18" charset="0"/>
                <a:ea typeface="Cambria Math" pitchFamily="18" charset="0"/>
              </a:rPr>
              <a:t>17</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5</a:t>
            </a:r>
            <a:r>
              <a:rPr lang="en-US" dirty="0"/>
              <a:t> = </a:t>
            </a:r>
            <a:r>
              <a:rPr lang="en-US" dirty="0">
                <a:latin typeface="Cambria Math" pitchFamily="18" charset="0"/>
                <a:ea typeface="Cambria Math" pitchFamily="18" charset="0"/>
              </a:rPr>
              <a:t>12. </a:t>
            </a:r>
          </a:p>
          <a:p>
            <a:pPr lvl="2"/>
            <a:r>
              <a:rPr lang="en-US" dirty="0">
                <a:latin typeface="Cambria Math" pitchFamily="18" charset="0"/>
                <a:ea typeface="Cambria Math" pitchFamily="18" charset="0"/>
              </a:rPr>
              <a:t>24</a:t>
            </a:r>
            <a:r>
              <a:rPr lang="en-US" dirty="0"/>
              <a:t> </a:t>
            </a:r>
            <a:r>
              <a:rPr lang="en-US" dirty="0">
                <a:latin typeface="Cambria Math"/>
                <a:ea typeface="Cambria Math"/>
              </a:rPr>
              <a:t>≢ </a:t>
            </a:r>
            <a:r>
              <a:rPr lang="en-US" dirty="0">
                <a:latin typeface="Cambria Math" pitchFamily="18" charset="0"/>
                <a:ea typeface="Cambria Math" pitchFamily="18" charset="0"/>
              </a:rPr>
              <a:t>14</a:t>
            </a:r>
            <a:r>
              <a:rPr lang="en-US" dirty="0"/>
              <a:t> (mod </a:t>
            </a:r>
            <a:r>
              <a:rPr lang="en-US" dirty="0">
                <a:latin typeface="Cambria Math" pitchFamily="18" charset="0"/>
                <a:ea typeface="Cambria Math" pitchFamily="18" charset="0"/>
              </a:rPr>
              <a:t>6)</a:t>
            </a:r>
            <a:r>
              <a:rPr lang="en-US" dirty="0"/>
              <a:t> since </a:t>
            </a:r>
            <a:r>
              <a:rPr lang="en-US" dirty="0">
                <a:latin typeface="Cambria Math" pitchFamily="18" charset="0"/>
                <a:ea typeface="Cambria Math" pitchFamily="18" charset="0"/>
              </a:rPr>
              <a:t>6</a:t>
            </a:r>
            <a:r>
              <a:rPr lang="en-US" dirty="0"/>
              <a:t> divides </a:t>
            </a:r>
            <a:r>
              <a:rPr lang="en-US" dirty="0">
                <a:latin typeface="Cambria Math" pitchFamily="18" charset="0"/>
                <a:ea typeface="Cambria Math" pitchFamily="18" charset="0"/>
              </a:rPr>
              <a:t>24</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14</a:t>
            </a:r>
            <a:r>
              <a:rPr lang="en-US" dirty="0"/>
              <a:t> = </a:t>
            </a:r>
            <a:r>
              <a:rPr lang="en-US" dirty="0">
                <a:latin typeface="Cambria Math" pitchFamily="18" charset="0"/>
                <a:ea typeface="Cambria Math" pitchFamily="18" charset="0"/>
              </a:rPr>
              <a:t>10  is not divisible by 6.</a:t>
            </a:r>
            <a:endParaRPr lang="en-US" dirty="0"/>
          </a:p>
        </p:txBody>
      </p:sp>
    </p:spTree>
    <p:extLst>
      <p:ext uri="{BB962C8B-B14F-4D97-AF65-F5344CB8AC3E}">
        <p14:creationId xmlns:p14="http://schemas.microsoft.com/office/powerpoint/2010/main" val="226593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a:t>
            </a:r>
            <a:r>
              <a:rPr lang="en-US" dirty="0" err="1"/>
              <a:t>Congruences</a:t>
            </a:r>
            <a:endParaRPr lang="en-US" dirty="0"/>
          </a:p>
        </p:txBody>
      </p:sp>
      <p:sp>
        <p:nvSpPr>
          <p:cNvPr id="3" name="Content Placeholder 2"/>
          <p:cNvSpPr>
            <a:spLocks noGrp="1"/>
          </p:cNvSpPr>
          <p:nvPr>
            <p:ph idx="1"/>
          </p:nvPr>
        </p:nvSpPr>
        <p:spPr/>
        <p:txBody>
          <a:bodyPr/>
          <a:lstStyle/>
          <a:p>
            <a:pPr>
              <a:buNone/>
            </a:pPr>
            <a:r>
              <a:rPr lang="en-US" b="1" dirty="0"/>
              <a:t>   Theorem </a:t>
            </a:r>
            <a:r>
              <a:rPr lang="en-US" b="1" dirty="0">
                <a:latin typeface="Cambria Math" pitchFamily="18" charset="0"/>
                <a:ea typeface="Cambria Math" pitchFamily="18" charset="0"/>
              </a:rPr>
              <a:t>4</a:t>
            </a:r>
            <a:r>
              <a:rPr lang="en-US" dirty="0"/>
              <a:t>: Let m be a positive integer. The integers </a:t>
            </a:r>
            <a:r>
              <a:rPr lang="en-US" i="1" dirty="0"/>
              <a:t>a</a:t>
            </a:r>
            <a:r>
              <a:rPr lang="en-US" dirty="0"/>
              <a:t> and </a:t>
            </a:r>
            <a:r>
              <a:rPr lang="en-US" i="1" dirty="0"/>
              <a:t>b</a:t>
            </a:r>
            <a:r>
              <a:rPr lang="en-US" dirty="0"/>
              <a:t> are congruent modulo </a:t>
            </a:r>
            <a:r>
              <a:rPr lang="en-US" i="1" dirty="0"/>
              <a:t>m</a:t>
            </a:r>
            <a:r>
              <a:rPr lang="en-US" dirty="0"/>
              <a:t> if and only if there is an integer </a:t>
            </a:r>
            <a:r>
              <a:rPr lang="en-US" i="1" dirty="0"/>
              <a:t>k</a:t>
            </a:r>
            <a:r>
              <a:rPr lang="en-US" dirty="0"/>
              <a:t> such that </a:t>
            </a:r>
            <a:r>
              <a:rPr lang="en-US" i="1" dirty="0"/>
              <a:t>a</a:t>
            </a:r>
            <a:r>
              <a:rPr lang="en-US" dirty="0"/>
              <a:t> = </a:t>
            </a:r>
            <a:r>
              <a:rPr lang="en-US" i="1" dirty="0"/>
              <a:t>b</a:t>
            </a:r>
            <a:r>
              <a:rPr lang="en-US" dirty="0"/>
              <a:t> + </a:t>
            </a:r>
            <a:r>
              <a:rPr lang="en-US" i="1" dirty="0"/>
              <a:t>km</a:t>
            </a:r>
            <a:r>
              <a:rPr lang="en-US" dirty="0"/>
              <a:t>.</a:t>
            </a:r>
          </a:p>
          <a:p>
            <a:pPr>
              <a:buNone/>
            </a:pPr>
            <a:r>
              <a:rPr lang="en-US" dirty="0"/>
              <a:t>    </a:t>
            </a:r>
            <a:r>
              <a:rPr lang="en-US" b="1" dirty="0"/>
              <a:t>Proof</a:t>
            </a:r>
            <a:r>
              <a:rPr lang="en-US" dirty="0"/>
              <a:t>: </a:t>
            </a:r>
          </a:p>
          <a:p>
            <a:pPr lvl="1"/>
            <a:r>
              <a:rPr lang="en-US" dirty="0"/>
              <a:t>If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then (by the definition of congruence)  </a:t>
            </a:r>
            <a:r>
              <a:rPr lang="en-US" i="1" dirty="0"/>
              <a:t>m</a:t>
            </a:r>
            <a:r>
              <a:rPr lang="en-US" dirty="0"/>
              <a:t> | </a:t>
            </a:r>
            <a:r>
              <a:rPr lang="en-US" i="1" dirty="0"/>
              <a:t>a – b</a:t>
            </a:r>
            <a:r>
              <a:rPr lang="en-US" dirty="0"/>
              <a:t>. Hence, there is an integer </a:t>
            </a:r>
            <a:r>
              <a:rPr lang="en-US" i="1" dirty="0"/>
              <a:t>k</a:t>
            </a:r>
            <a:r>
              <a:rPr lang="en-US" dirty="0"/>
              <a:t> such that </a:t>
            </a:r>
            <a:r>
              <a:rPr lang="en-US" i="1" dirty="0"/>
              <a:t>a – b = km </a:t>
            </a:r>
            <a:r>
              <a:rPr lang="en-US" dirty="0"/>
              <a:t>and equivalently </a:t>
            </a:r>
            <a:r>
              <a:rPr lang="en-US" i="1" dirty="0"/>
              <a:t>a = b + km.</a:t>
            </a:r>
          </a:p>
          <a:p>
            <a:pPr lvl="1"/>
            <a:r>
              <a:rPr lang="en-US" dirty="0"/>
              <a:t>Conversely, if there is an integer </a:t>
            </a:r>
            <a:r>
              <a:rPr lang="en-US" i="1" dirty="0"/>
              <a:t>k</a:t>
            </a:r>
            <a:r>
              <a:rPr lang="en-US" dirty="0"/>
              <a:t> such that </a:t>
            </a:r>
            <a:r>
              <a:rPr lang="en-US" i="1" dirty="0"/>
              <a:t>a = b + km, </a:t>
            </a:r>
            <a:r>
              <a:rPr lang="en-US" dirty="0"/>
              <a:t>then</a:t>
            </a:r>
            <a:r>
              <a:rPr lang="en-US" i="1" dirty="0"/>
              <a:t> km = a – b. </a:t>
            </a:r>
            <a:r>
              <a:rPr lang="en-US" dirty="0"/>
              <a:t>Hence</a:t>
            </a:r>
            <a:r>
              <a:rPr lang="en-US" i="1" dirty="0"/>
              <a:t>, m</a:t>
            </a:r>
            <a:r>
              <a:rPr lang="en-US" dirty="0"/>
              <a:t> | </a:t>
            </a:r>
            <a:r>
              <a:rPr lang="en-US" i="1" dirty="0"/>
              <a:t>a – b </a:t>
            </a:r>
            <a:r>
              <a:rPr lang="en-US" dirty="0"/>
              <a:t>and</a:t>
            </a:r>
            <a:r>
              <a:rPr lang="en-US" i="1" dirty="0"/>
              <a:t> a  </a:t>
            </a:r>
            <a:r>
              <a:rPr lang="en-US" b="1" dirty="0">
                <a:latin typeface="Cambria Math"/>
                <a:ea typeface="Cambria Math"/>
              </a:rPr>
              <a:t>≡</a:t>
            </a:r>
            <a:r>
              <a:rPr lang="en-US" b="1" dirty="0"/>
              <a:t>  </a:t>
            </a:r>
            <a:r>
              <a:rPr lang="en-US" i="1" dirty="0"/>
              <a:t>b </a:t>
            </a:r>
            <a:r>
              <a:rPr lang="en-US" dirty="0"/>
              <a:t>(mod</a:t>
            </a:r>
            <a:r>
              <a:rPr lang="en-US" i="1" dirty="0"/>
              <a:t> m</a:t>
            </a:r>
            <a:r>
              <a:rPr lang="en-US" dirty="0"/>
              <a:t>).</a:t>
            </a:r>
          </a:p>
        </p:txBody>
      </p:sp>
      <p:sp>
        <p:nvSpPr>
          <p:cNvPr id="4" name="Isosceles Triangle 3"/>
          <p:cNvSpPr/>
          <p:nvPr/>
        </p:nvSpPr>
        <p:spPr>
          <a:xfrm rot="5400000" flipV="1">
            <a:off x="8458200" y="5410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92304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Relationship between         (mod </a:t>
            </a:r>
            <a:r>
              <a:rPr lang="en-US" i="1" dirty="0"/>
              <a:t>m</a:t>
            </a:r>
            <a:r>
              <a:rPr lang="en-US" dirty="0"/>
              <a:t>) and </a:t>
            </a:r>
            <a:r>
              <a:rPr lang="en-US" b="1" dirty="0"/>
              <a:t>mod</a:t>
            </a:r>
            <a:r>
              <a:rPr lang="en-US" dirty="0"/>
              <a:t> </a:t>
            </a:r>
            <a:r>
              <a:rPr lang="en-US" i="1" dirty="0"/>
              <a:t>m </a:t>
            </a:r>
            <a:r>
              <a:rPr lang="en-US" dirty="0"/>
              <a:t>Notations</a:t>
            </a:r>
          </a:p>
        </p:txBody>
      </p:sp>
      <p:sp>
        <p:nvSpPr>
          <p:cNvPr id="3" name="Content Placeholder 2"/>
          <p:cNvSpPr>
            <a:spLocks noGrp="1"/>
          </p:cNvSpPr>
          <p:nvPr>
            <p:ph idx="1"/>
          </p:nvPr>
        </p:nvSpPr>
        <p:spPr/>
        <p:txBody>
          <a:bodyPr>
            <a:normAutofit/>
          </a:bodyPr>
          <a:lstStyle/>
          <a:p>
            <a:r>
              <a:rPr lang="en-US" b="1" dirty="0"/>
              <a:t> </a:t>
            </a:r>
            <a:r>
              <a:rPr lang="en-US" dirty="0"/>
              <a:t>The use of “mod” in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a:t>
            </a:r>
            <a:r>
              <a:rPr lang="en-US" i="1" dirty="0"/>
              <a:t> </a:t>
            </a:r>
            <a:r>
              <a:rPr lang="en-US" dirty="0"/>
              <a:t>and</a:t>
            </a:r>
            <a:r>
              <a:rPr lang="en-US" i="1" dirty="0"/>
              <a:t> a </a:t>
            </a:r>
            <a:r>
              <a:rPr lang="en-US" b="1" dirty="0"/>
              <a:t>mod</a:t>
            </a:r>
            <a:r>
              <a:rPr lang="en-US" i="1" dirty="0"/>
              <a:t> m = b </a:t>
            </a:r>
            <a:r>
              <a:rPr lang="en-US" dirty="0"/>
              <a:t>are different</a:t>
            </a:r>
            <a:r>
              <a:rPr lang="en-US" i="1" dirty="0"/>
              <a:t>.</a:t>
            </a:r>
          </a:p>
          <a:p>
            <a:pPr lvl="1"/>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is a relation on the set of integers.</a:t>
            </a:r>
          </a:p>
          <a:p>
            <a:pPr lvl="1"/>
            <a:r>
              <a:rPr lang="en-US" dirty="0"/>
              <a:t>In</a:t>
            </a:r>
            <a:r>
              <a:rPr lang="en-US" i="1" dirty="0"/>
              <a:t> a </a:t>
            </a:r>
            <a:r>
              <a:rPr lang="en-US" b="1" dirty="0"/>
              <a:t>mod</a:t>
            </a:r>
            <a:r>
              <a:rPr lang="en-US" i="1" dirty="0"/>
              <a:t> m = b,  </a:t>
            </a:r>
            <a:r>
              <a:rPr lang="en-US" dirty="0"/>
              <a:t>the notation </a:t>
            </a:r>
            <a:r>
              <a:rPr lang="en-US" b="1" dirty="0"/>
              <a:t>mod</a:t>
            </a:r>
            <a:r>
              <a:rPr lang="en-US" dirty="0"/>
              <a:t> denotes a function</a:t>
            </a:r>
            <a:r>
              <a:rPr lang="en-US" i="1" dirty="0"/>
              <a:t>.</a:t>
            </a:r>
          </a:p>
          <a:p>
            <a:r>
              <a:rPr lang="en-US" dirty="0"/>
              <a:t>The relationship between these notations is made clear in this theorem.</a:t>
            </a:r>
          </a:p>
          <a:p>
            <a:r>
              <a:rPr lang="en-US" b="1" dirty="0"/>
              <a:t>Theorem </a:t>
            </a:r>
            <a:r>
              <a:rPr lang="en-US" b="1" dirty="0">
                <a:latin typeface="Cambria Math" pitchFamily="18" charset="0"/>
                <a:ea typeface="Cambria Math" pitchFamily="18" charset="0"/>
              </a:rPr>
              <a:t>3</a:t>
            </a:r>
            <a:r>
              <a:rPr lang="en-US" dirty="0"/>
              <a:t>: Let </a:t>
            </a:r>
            <a:r>
              <a:rPr lang="en-US" i="1" dirty="0"/>
              <a:t>a</a:t>
            </a:r>
            <a:r>
              <a:rPr lang="en-US" dirty="0"/>
              <a:t> and </a:t>
            </a:r>
            <a:r>
              <a:rPr lang="en-US" i="1" dirty="0"/>
              <a:t>b</a:t>
            </a:r>
            <a:r>
              <a:rPr lang="en-US" dirty="0"/>
              <a:t> be integers, and let </a:t>
            </a:r>
            <a:r>
              <a:rPr lang="en-US" i="1" dirty="0"/>
              <a:t>m</a:t>
            </a:r>
            <a:r>
              <a:rPr lang="en-US" dirty="0"/>
              <a:t> be a positive integer. Then </a:t>
            </a:r>
            <a:r>
              <a:rPr lang="en-US" i="1" dirty="0"/>
              <a:t>a </a:t>
            </a:r>
            <a:r>
              <a:rPr lang="en-US" b="1" dirty="0">
                <a:latin typeface="Cambria Math"/>
                <a:ea typeface="Cambria Math"/>
              </a:rPr>
              <a:t>≡</a:t>
            </a:r>
            <a:r>
              <a:rPr lang="en-US" i="1" dirty="0"/>
              <a:t> b </a:t>
            </a:r>
            <a:r>
              <a:rPr lang="en-US" dirty="0"/>
              <a:t>(mod</a:t>
            </a:r>
            <a:r>
              <a:rPr lang="en-US" i="1" dirty="0"/>
              <a:t> m</a:t>
            </a:r>
            <a:r>
              <a:rPr lang="en-US" dirty="0"/>
              <a:t>)  if and only if       </a:t>
            </a:r>
            <a:r>
              <a:rPr lang="en-US" i="1" dirty="0"/>
              <a:t>a </a:t>
            </a:r>
            <a:r>
              <a:rPr lang="en-US" b="1" dirty="0"/>
              <a:t>mod</a:t>
            </a:r>
            <a:r>
              <a:rPr lang="en-US" i="1" dirty="0"/>
              <a:t> m = b </a:t>
            </a:r>
            <a:r>
              <a:rPr lang="en-US" b="1" dirty="0"/>
              <a:t>mod</a:t>
            </a:r>
            <a:r>
              <a:rPr lang="en-US" i="1" dirty="0"/>
              <a:t> m. </a:t>
            </a:r>
            <a:r>
              <a:rPr lang="en-US" dirty="0"/>
              <a:t>(</a:t>
            </a:r>
            <a:r>
              <a:rPr lang="en-US" i="1" dirty="0"/>
              <a:t>Proof  in the exercises</a:t>
            </a:r>
            <a:r>
              <a:rPr lang="en-US" dirty="0"/>
              <a:t>)</a:t>
            </a:r>
          </a:p>
        </p:txBody>
      </p:sp>
    </p:spTree>
    <p:extLst>
      <p:ext uri="{BB962C8B-B14F-4D97-AF65-F5344CB8AC3E}">
        <p14:creationId xmlns:p14="http://schemas.microsoft.com/office/powerpoint/2010/main" val="28766827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82000" cy="1143000"/>
          </a:xfrm>
        </p:spPr>
        <p:txBody>
          <a:bodyPr>
            <a:normAutofit fontScale="90000"/>
          </a:bodyPr>
          <a:lstStyle/>
          <a:p>
            <a:r>
              <a:rPr lang="en-US" dirty="0"/>
              <a:t>Congruencies of Sums and Products</a:t>
            </a:r>
          </a:p>
        </p:txBody>
      </p:sp>
      <p:sp>
        <p:nvSpPr>
          <p:cNvPr id="3" name="Content Placeholder 2"/>
          <p:cNvSpPr>
            <a:spLocks noGrp="1"/>
          </p:cNvSpPr>
          <p:nvPr>
            <p:ph idx="1"/>
          </p:nvPr>
        </p:nvSpPr>
        <p:spPr/>
        <p:txBody>
          <a:bodyPr>
            <a:normAutofit/>
          </a:bodyPr>
          <a:lstStyle/>
          <a:p>
            <a:pPr>
              <a:buNone/>
            </a:pPr>
            <a:r>
              <a:rPr lang="en-US" dirty="0"/>
              <a:t>Let m be a positive integer. If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and  </a:t>
            </a:r>
            <a:r>
              <a:rPr lang="en-US" i="1" dirty="0"/>
              <a:t>c  </a:t>
            </a:r>
            <a:r>
              <a:rPr lang="en-US" b="1" dirty="0">
                <a:latin typeface="Cambria Math"/>
                <a:ea typeface="Cambria Math"/>
              </a:rPr>
              <a:t>≡</a:t>
            </a:r>
            <a:r>
              <a:rPr lang="en-US" b="1" dirty="0"/>
              <a:t>  </a:t>
            </a:r>
            <a:r>
              <a:rPr lang="en-US" i="1" dirty="0"/>
              <a:t>d </a:t>
            </a:r>
            <a:r>
              <a:rPr lang="en-US" dirty="0"/>
              <a:t>(mod</a:t>
            </a:r>
            <a:r>
              <a:rPr lang="en-US" i="1" dirty="0"/>
              <a:t> m</a:t>
            </a:r>
            <a:r>
              <a:rPr lang="en-US" dirty="0"/>
              <a:t>), then</a:t>
            </a:r>
          </a:p>
          <a:p>
            <a:pPr>
              <a:buNone/>
            </a:pPr>
            <a:r>
              <a:rPr lang="en-US" dirty="0"/>
              <a:t>      </a:t>
            </a:r>
            <a:r>
              <a:rPr lang="en-US" i="1" dirty="0"/>
              <a:t>a + c  </a:t>
            </a:r>
            <a:r>
              <a:rPr lang="en-US" b="1" dirty="0">
                <a:latin typeface="Cambria Math"/>
                <a:ea typeface="Cambria Math"/>
              </a:rPr>
              <a:t>≡</a:t>
            </a:r>
            <a:r>
              <a:rPr lang="en-US" b="1" dirty="0"/>
              <a:t>  </a:t>
            </a:r>
            <a:r>
              <a:rPr lang="en-US" i="1" dirty="0"/>
              <a:t>b + d </a:t>
            </a:r>
            <a:r>
              <a:rPr lang="en-US" dirty="0"/>
              <a:t>(mod</a:t>
            </a:r>
            <a:r>
              <a:rPr lang="en-US" i="1" dirty="0"/>
              <a:t> m</a:t>
            </a:r>
            <a:r>
              <a:rPr lang="en-US" dirty="0"/>
              <a:t>) and </a:t>
            </a:r>
            <a:r>
              <a:rPr lang="en-US" i="1" dirty="0"/>
              <a:t>ac  </a:t>
            </a:r>
            <a:r>
              <a:rPr lang="en-US" b="1" dirty="0">
                <a:latin typeface="Cambria Math"/>
                <a:ea typeface="Cambria Math"/>
              </a:rPr>
              <a:t>≡</a:t>
            </a:r>
            <a:r>
              <a:rPr lang="en-US" b="1" dirty="0"/>
              <a:t>  </a:t>
            </a:r>
            <a:r>
              <a:rPr lang="en-US" i="1" dirty="0" err="1"/>
              <a:t>bd</a:t>
            </a:r>
            <a:r>
              <a:rPr lang="en-US" i="1" dirty="0"/>
              <a:t> </a:t>
            </a:r>
            <a:r>
              <a:rPr lang="en-US" dirty="0"/>
              <a:t>(mod</a:t>
            </a:r>
            <a:r>
              <a:rPr lang="en-US" i="1" dirty="0"/>
              <a:t> m</a:t>
            </a:r>
            <a:r>
              <a:rPr lang="en-US" dirty="0"/>
              <a:t>) </a:t>
            </a:r>
          </a:p>
          <a:p>
            <a:pPr>
              <a:buNone/>
            </a:pPr>
            <a:r>
              <a:rPr lang="en-US" b="1" dirty="0"/>
              <a:t>Example</a:t>
            </a:r>
            <a:r>
              <a:rPr lang="en-US" dirty="0"/>
              <a:t>: Because </a:t>
            </a:r>
            <a:r>
              <a:rPr lang="en-US" dirty="0">
                <a:latin typeface="Cambria Math" pitchFamily="18" charset="0"/>
                <a:ea typeface="Cambria Math" pitchFamily="18" charset="0"/>
              </a:rPr>
              <a:t>7</a:t>
            </a:r>
            <a:r>
              <a:rPr lang="en-US" i="1" dirty="0"/>
              <a:t>  </a:t>
            </a:r>
            <a:r>
              <a:rPr lang="en-US" b="1" dirty="0">
                <a:latin typeface="Cambria Math"/>
                <a:ea typeface="Cambria Math"/>
              </a:rPr>
              <a:t>≡</a:t>
            </a:r>
            <a:r>
              <a:rPr lang="en-US" b="1" dirty="0"/>
              <a:t>  </a:t>
            </a:r>
            <a:r>
              <a:rPr lang="en-US" dirty="0">
                <a:latin typeface="Cambria Math" pitchFamily="18" charset="0"/>
                <a:ea typeface="Cambria Math" pitchFamily="18" charset="0"/>
              </a:rPr>
              <a:t>2</a:t>
            </a:r>
            <a:r>
              <a:rPr lang="en-US" i="1" dirty="0"/>
              <a:t> </a:t>
            </a:r>
            <a:r>
              <a:rPr lang="en-US" dirty="0"/>
              <a:t>(mod</a:t>
            </a:r>
            <a:r>
              <a:rPr lang="en-US" i="1" dirty="0"/>
              <a:t> </a:t>
            </a:r>
            <a:r>
              <a:rPr lang="en-US" dirty="0">
                <a:latin typeface="Cambria Math" pitchFamily="18" charset="0"/>
                <a:ea typeface="Cambria Math" pitchFamily="18" charset="0"/>
              </a:rPr>
              <a:t>5</a:t>
            </a:r>
            <a:r>
              <a:rPr lang="en-US" dirty="0"/>
              <a:t>) and  </a:t>
            </a:r>
            <a:r>
              <a:rPr lang="en-US" dirty="0">
                <a:latin typeface="Cambria Math" pitchFamily="18" charset="0"/>
                <a:ea typeface="Cambria Math" pitchFamily="18" charset="0"/>
              </a:rPr>
              <a:t>11</a:t>
            </a:r>
            <a:r>
              <a:rPr lang="en-US" i="1" dirty="0"/>
              <a:t>  </a:t>
            </a:r>
            <a:r>
              <a:rPr lang="en-US" b="1" dirty="0">
                <a:latin typeface="Cambria Math"/>
                <a:ea typeface="Cambria Math"/>
              </a:rPr>
              <a:t>≡</a:t>
            </a:r>
            <a:r>
              <a:rPr lang="en-US" b="1" dirty="0"/>
              <a:t>  </a:t>
            </a:r>
            <a:r>
              <a:rPr lang="en-US" dirty="0">
                <a:latin typeface="Cambria Math" pitchFamily="18" charset="0"/>
                <a:ea typeface="Cambria Math" pitchFamily="18" charset="0"/>
              </a:rPr>
              <a:t>1</a:t>
            </a:r>
            <a:r>
              <a:rPr lang="en-US" i="1" dirty="0"/>
              <a:t> </a:t>
            </a:r>
            <a:r>
              <a:rPr lang="en-US" dirty="0"/>
              <a:t>(mod</a:t>
            </a:r>
            <a:r>
              <a:rPr lang="en-US" i="1" dirty="0"/>
              <a:t> </a:t>
            </a:r>
            <a:r>
              <a:rPr lang="en-US" dirty="0">
                <a:latin typeface="Cambria Math" pitchFamily="18" charset="0"/>
                <a:ea typeface="Cambria Math" pitchFamily="18" charset="0"/>
              </a:rPr>
              <a:t>5</a:t>
            </a:r>
            <a:r>
              <a:rPr lang="en-US" dirty="0"/>
              <a:t>) , it follows from Theorem </a:t>
            </a:r>
            <a:r>
              <a:rPr lang="en-US" dirty="0">
                <a:latin typeface="Cambria Math" pitchFamily="18" charset="0"/>
                <a:ea typeface="Cambria Math" pitchFamily="18" charset="0"/>
              </a:rPr>
              <a:t>5</a:t>
            </a:r>
            <a:r>
              <a:rPr lang="en-US" dirty="0"/>
              <a:t> that</a:t>
            </a:r>
          </a:p>
          <a:p>
            <a:pPr lvl="2">
              <a:buNone/>
            </a:pPr>
            <a:r>
              <a:rPr lang="en-US" dirty="0"/>
              <a:t> </a:t>
            </a:r>
            <a:r>
              <a:rPr lang="en-US" dirty="0">
                <a:latin typeface="Cambria Math" pitchFamily="18" charset="0"/>
                <a:ea typeface="Cambria Math" pitchFamily="18" charset="0"/>
              </a:rPr>
              <a:t>18 = 7 + 11</a:t>
            </a:r>
            <a:r>
              <a:rPr lang="en-US" i="1" dirty="0"/>
              <a:t>  </a:t>
            </a:r>
            <a:r>
              <a:rPr lang="en-US" b="1" dirty="0">
                <a:latin typeface="Cambria Math"/>
                <a:ea typeface="Cambria Math"/>
              </a:rPr>
              <a:t>≡</a:t>
            </a:r>
            <a:r>
              <a:rPr lang="en-US" b="1" dirty="0"/>
              <a:t>  </a:t>
            </a:r>
            <a:r>
              <a:rPr lang="en-US" dirty="0">
                <a:latin typeface="Cambria Math" pitchFamily="18" charset="0"/>
                <a:ea typeface="Cambria Math" pitchFamily="18" charset="0"/>
              </a:rPr>
              <a:t>2 + 1 = 3</a:t>
            </a:r>
            <a:r>
              <a:rPr lang="en-US" i="1" dirty="0"/>
              <a:t> </a:t>
            </a:r>
            <a:r>
              <a:rPr lang="en-US" dirty="0"/>
              <a:t>(mod</a:t>
            </a:r>
            <a:r>
              <a:rPr lang="en-US" i="1" dirty="0"/>
              <a:t> </a:t>
            </a:r>
            <a:r>
              <a:rPr lang="en-US" dirty="0">
                <a:latin typeface="Cambria Math" pitchFamily="18" charset="0"/>
                <a:ea typeface="Cambria Math" pitchFamily="18" charset="0"/>
              </a:rPr>
              <a:t>5</a:t>
            </a:r>
            <a:r>
              <a:rPr lang="en-US" dirty="0"/>
              <a:t>)  </a:t>
            </a:r>
          </a:p>
          <a:p>
            <a:pPr lvl="2">
              <a:buNone/>
            </a:pPr>
            <a:r>
              <a:rPr lang="en-US" dirty="0"/>
              <a:t> </a:t>
            </a:r>
            <a:r>
              <a:rPr lang="en-US" dirty="0">
                <a:latin typeface="Cambria Math" pitchFamily="18" charset="0"/>
                <a:ea typeface="Cambria Math" pitchFamily="18" charset="0"/>
              </a:rPr>
              <a:t>77 = 7  11</a:t>
            </a:r>
            <a:r>
              <a:rPr lang="en-US" i="1" dirty="0"/>
              <a:t>  </a:t>
            </a:r>
            <a:r>
              <a:rPr lang="en-US" b="1" dirty="0">
                <a:latin typeface="Cambria Math"/>
                <a:ea typeface="Cambria Math"/>
              </a:rPr>
              <a:t>≡</a:t>
            </a:r>
            <a:r>
              <a:rPr lang="en-US" b="1" dirty="0"/>
              <a:t>  </a:t>
            </a:r>
            <a:r>
              <a:rPr lang="en-US" dirty="0">
                <a:latin typeface="Cambria Math" pitchFamily="18" charset="0"/>
                <a:ea typeface="Cambria Math" pitchFamily="18" charset="0"/>
              </a:rPr>
              <a:t>2 + 1 = 3</a:t>
            </a:r>
            <a:r>
              <a:rPr lang="en-US" i="1" dirty="0"/>
              <a:t> </a:t>
            </a:r>
            <a:r>
              <a:rPr lang="en-US" dirty="0"/>
              <a:t>(mod</a:t>
            </a:r>
            <a:r>
              <a:rPr lang="en-US" i="1" dirty="0"/>
              <a:t> </a:t>
            </a:r>
            <a:r>
              <a:rPr lang="en-US" dirty="0">
                <a:latin typeface="Cambria Math" pitchFamily="18" charset="0"/>
                <a:ea typeface="Cambria Math" pitchFamily="18" charset="0"/>
              </a:rPr>
              <a:t>5</a:t>
            </a:r>
            <a:r>
              <a:rPr lang="en-US" dirty="0"/>
              <a:t>)</a:t>
            </a:r>
          </a:p>
          <a:p>
            <a:pPr lvl="1">
              <a:buNone/>
            </a:pPr>
            <a:endParaRPr lang="en-US" dirty="0"/>
          </a:p>
        </p:txBody>
      </p:sp>
      <p:sp>
        <p:nvSpPr>
          <p:cNvPr id="4" name="Isosceles Triangle 3"/>
          <p:cNvSpPr/>
          <p:nvPr/>
        </p:nvSpPr>
        <p:spPr>
          <a:xfrm rot="5400000" flipV="1">
            <a:off x="8305800" y="4876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25059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Algebraic Manipulation </a:t>
            </a:r>
            <a:r>
              <a:rPr lang="en-US" sz="4000"/>
              <a:t>of Congruencies </a:t>
            </a:r>
            <a:endParaRPr lang="en-US" sz="4000" dirty="0"/>
          </a:p>
        </p:txBody>
      </p:sp>
      <p:sp>
        <p:nvSpPr>
          <p:cNvPr id="3" name="Content Placeholder 2"/>
          <p:cNvSpPr>
            <a:spLocks noGrp="1"/>
          </p:cNvSpPr>
          <p:nvPr>
            <p:ph idx="1"/>
          </p:nvPr>
        </p:nvSpPr>
        <p:spPr/>
        <p:txBody>
          <a:bodyPr>
            <a:normAutofit fontScale="85000" lnSpcReduction="10000"/>
          </a:bodyPr>
          <a:lstStyle/>
          <a:p>
            <a:r>
              <a:rPr lang="en-US" dirty="0"/>
              <a:t>Multiplying both sides of a valid congruence by an integer preserves validity. </a:t>
            </a:r>
          </a:p>
          <a:p>
            <a:pPr lvl="1">
              <a:buNone/>
            </a:pPr>
            <a:r>
              <a:rPr lang="en-US" dirty="0"/>
              <a:t>    If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holds then </a:t>
            </a:r>
            <a:r>
              <a:rPr lang="en-US" i="1" dirty="0" err="1"/>
              <a:t>c</a:t>
            </a:r>
            <a:r>
              <a:rPr lang="en-US" dirty="0" err="1">
                <a:ea typeface="Cambria Math"/>
              </a:rPr>
              <a:t>∙</a:t>
            </a:r>
            <a:r>
              <a:rPr lang="en-US" i="1" dirty="0" err="1"/>
              <a:t>a</a:t>
            </a:r>
            <a:r>
              <a:rPr lang="en-US" i="1" dirty="0"/>
              <a:t>  </a:t>
            </a:r>
            <a:r>
              <a:rPr lang="en-US" b="1" dirty="0">
                <a:latin typeface="Cambria Math"/>
                <a:ea typeface="Cambria Math"/>
              </a:rPr>
              <a:t>≡</a:t>
            </a:r>
            <a:r>
              <a:rPr lang="en-US" b="1" dirty="0"/>
              <a:t> </a:t>
            </a:r>
            <a:r>
              <a:rPr lang="en-US" i="1" dirty="0" err="1"/>
              <a:t>c</a:t>
            </a:r>
            <a:r>
              <a:rPr lang="en-US" dirty="0" err="1">
                <a:ea typeface="Cambria Math"/>
              </a:rPr>
              <a:t>∙</a:t>
            </a:r>
            <a:r>
              <a:rPr lang="en-US" i="1" dirty="0" err="1"/>
              <a:t>b</a:t>
            </a:r>
            <a:r>
              <a:rPr lang="en-US" i="1" dirty="0"/>
              <a:t> </a:t>
            </a:r>
            <a:r>
              <a:rPr lang="en-US" dirty="0"/>
              <a:t>(mod</a:t>
            </a:r>
            <a:r>
              <a:rPr lang="en-US" i="1" dirty="0"/>
              <a:t> m</a:t>
            </a:r>
            <a:r>
              <a:rPr lang="en-US" dirty="0"/>
              <a:t>), where </a:t>
            </a:r>
            <a:r>
              <a:rPr lang="en-US" i="1" dirty="0"/>
              <a:t>c</a:t>
            </a:r>
            <a:r>
              <a:rPr lang="en-US" dirty="0"/>
              <a:t> is any integer, holds by Theorem </a:t>
            </a:r>
            <a:r>
              <a:rPr lang="en-US" dirty="0">
                <a:latin typeface="Cambria Math" pitchFamily="18" charset="0"/>
                <a:ea typeface="Cambria Math" pitchFamily="18" charset="0"/>
              </a:rPr>
              <a:t>5</a:t>
            </a:r>
            <a:r>
              <a:rPr lang="en-US" dirty="0"/>
              <a:t> with </a:t>
            </a:r>
            <a:r>
              <a:rPr lang="en-US" i="1" dirty="0"/>
              <a:t>d</a:t>
            </a:r>
            <a:r>
              <a:rPr lang="en-US" dirty="0"/>
              <a:t> = </a:t>
            </a:r>
            <a:r>
              <a:rPr lang="en-US" i="1" dirty="0"/>
              <a:t>c</a:t>
            </a:r>
            <a:r>
              <a:rPr lang="en-US" dirty="0"/>
              <a:t>.</a:t>
            </a:r>
          </a:p>
          <a:p>
            <a:r>
              <a:rPr lang="en-US" dirty="0"/>
              <a:t>Adding an integer to both sides of a valid congruence preserves validity.</a:t>
            </a:r>
          </a:p>
          <a:p>
            <a:pPr lvl="1">
              <a:buNone/>
            </a:pPr>
            <a:r>
              <a:rPr lang="en-US" dirty="0"/>
              <a:t>    If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holds then </a:t>
            </a:r>
            <a:r>
              <a:rPr lang="en-US" i="1" dirty="0"/>
              <a:t>c</a:t>
            </a:r>
            <a:r>
              <a:rPr lang="en-US" dirty="0">
                <a:ea typeface="Cambria Math"/>
              </a:rPr>
              <a:t> + </a:t>
            </a:r>
            <a:r>
              <a:rPr lang="en-US" i="1" dirty="0"/>
              <a:t>a  </a:t>
            </a:r>
            <a:r>
              <a:rPr lang="en-US" b="1" dirty="0">
                <a:latin typeface="Cambria Math"/>
                <a:ea typeface="Cambria Math"/>
              </a:rPr>
              <a:t>≡</a:t>
            </a:r>
            <a:r>
              <a:rPr lang="en-US" b="1" dirty="0"/>
              <a:t> </a:t>
            </a:r>
            <a:r>
              <a:rPr lang="en-US" i="1" dirty="0"/>
              <a:t>c</a:t>
            </a:r>
            <a:r>
              <a:rPr lang="en-US" dirty="0">
                <a:ea typeface="Cambria Math"/>
              </a:rPr>
              <a:t> + </a:t>
            </a:r>
            <a:r>
              <a:rPr lang="en-US" i="1" dirty="0"/>
              <a:t>b </a:t>
            </a:r>
            <a:r>
              <a:rPr lang="en-US" dirty="0"/>
              <a:t>(mod</a:t>
            </a:r>
            <a:r>
              <a:rPr lang="en-US" i="1" dirty="0"/>
              <a:t> m</a:t>
            </a:r>
            <a:r>
              <a:rPr lang="en-US" dirty="0"/>
              <a:t>), where </a:t>
            </a:r>
            <a:r>
              <a:rPr lang="en-US" i="1" dirty="0"/>
              <a:t>c</a:t>
            </a:r>
            <a:r>
              <a:rPr lang="en-US" dirty="0"/>
              <a:t> is any integer, holds by Theorem </a:t>
            </a:r>
            <a:r>
              <a:rPr lang="en-US" dirty="0">
                <a:latin typeface="Cambria Math" pitchFamily="18" charset="0"/>
                <a:ea typeface="Cambria Math" pitchFamily="18" charset="0"/>
              </a:rPr>
              <a:t>5</a:t>
            </a:r>
            <a:r>
              <a:rPr lang="en-US" dirty="0"/>
              <a:t>  with </a:t>
            </a:r>
            <a:r>
              <a:rPr lang="en-US" i="1" dirty="0"/>
              <a:t>d</a:t>
            </a:r>
            <a:r>
              <a:rPr lang="en-US" dirty="0"/>
              <a:t> = </a:t>
            </a:r>
            <a:r>
              <a:rPr lang="en-US" i="1" dirty="0"/>
              <a:t>c</a:t>
            </a:r>
            <a:r>
              <a:rPr lang="en-US" dirty="0"/>
              <a:t>.</a:t>
            </a:r>
          </a:p>
          <a:p>
            <a:r>
              <a:rPr lang="en-US" dirty="0"/>
              <a:t>Dividing a congruence by an integer does not always produce a valid congruence.</a:t>
            </a:r>
          </a:p>
          <a:p>
            <a:pPr>
              <a:buNone/>
            </a:pPr>
            <a:r>
              <a:rPr lang="en-US" dirty="0"/>
              <a:t>    </a:t>
            </a:r>
            <a:r>
              <a:rPr lang="en-US" b="1" dirty="0"/>
              <a:t>Example</a:t>
            </a:r>
            <a:r>
              <a:rPr lang="en-US" dirty="0"/>
              <a:t>: The congruence </a:t>
            </a:r>
            <a:r>
              <a:rPr lang="en-US" dirty="0">
                <a:latin typeface="Cambria Math" pitchFamily="18" charset="0"/>
                <a:ea typeface="Cambria Math" pitchFamily="18" charset="0"/>
              </a:rPr>
              <a:t>14</a:t>
            </a:r>
            <a:r>
              <a:rPr lang="en-US" dirty="0">
                <a:latin typeface="Cambria Math"/>
                <a:ea typeface="Cambria Math"/>
              </a:rPr>
              <a:t>≡</a:t>
            </a:r>
            <a:r>
              <a:rPr lang="en-US" dirty="0"/>
              <a:t> </a:t>
            </a:r>
            <a:r>
              <a:rPr lang="en-US" dirty="0">
                <a:latin typeface="Cambria Math" pitchFamily="18" charset="0"/>
                <a:ea typeface="Cambria Math" pitchFamily="18" charset="0"/>
              </a:rPr>
              <a:t>8</a:t>
            </a:r>
            <a:r>
              <a:rPr lang="en-US" dirty="0"/>
              <a:t> (mod </a:t>
            </a:r>
            <a:r>
              <a:rPr lang="en-US" dirty="0">
                <a:latin typeface="Cambria Math" pitchFamily="18" charset="0"/>
                <a:ea typeface="Cambria Math" pitchFamily="18" charset="0"/>
              </a:rPr>
              <a:t>6</a:t>
            </a:r>
            <a:r>
              <a:rPr lang="en-US" dirty="0"/>
              <a:t>) holds. But dividing both sides by </a:t>
            </a:r>
            <a:r>
              <a:rPr lang="en-US" dirty="0">
                <a:latin typeface="Cambria Math" pitchFamily="18" charset="0"/>
                <a:ea typeface="Cambria Math" pitchFamily="18" charset="0"/>
              </a:rPr>
              <a:t>2 </a:t>
            </a:r>
            <a:r>
              <a:rPr lang="en-US" dirty="0"/>
              <a:t>does not produce a valid congruence since       </a:t>
            </a:r>
            <a:r>
              <a:rPr lang="en-US" dirty="0">
                <a:latin typeface="Cambria Math" pitchFamily="18" charset="0"/>
                <a:ea typeface="Cambria Math" pitchFamily="18" charset="0"/>
              </a:rPr>
              <a:t>14/2 = 7 and 8/2 = 4, but     7</a:t>
            </a:r>
            <a:r>
              <a:rPr lang="en-US" dirty="0">
                <a:latin typeface="Cambria Math"/>
                <a:ea typeface="Cambria Math"/>
              </a:rPr>
              <a:t>≢</a:t>
            </a:r>
            <a:r>
              <a:rPr lang="en-US" dirty="0">
                <a:latin typeface="Cambria Math" pitchFamily="18" charset="0"/>
                <a:ea typeface="Cambria Math" pitchFamily="18" charset="0"/>
              </a:rPr>
              <a:t>4 (mod 6). </a:t>
            </a:r>
          </a:p>
        </p:txBody>
      </p:sp>
    </p:spTree>
    <p:extLst>
      <p:ext uri="{BB962C8B-B14F-4D97-AF65-F5344CB8AC3E}">
        <p14:creationId xmlns:p14="http://schemas.microsoft.com/office/powerpoint/2010/main" val="13291869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Computing the </a:t>
            </a:r>
            <a:r>
              <a:rPr lang="en-US" b="1" dirty="0"/>
              <a:t>mod</a:t>
            </a:r>
            <a:r>
              <a:rPr lang="en-US" dirty="0"/>
              <a:t> </a:t>
            </a:r>
            <a:r>
              <a:rPr lang="en-US" i="1" dirty="0"/>
              <a:t>m </a:t>
            </a:r>
            <a:r>
              <a:rPr lang="en-US" dirty="0"/>
              <a:t>Function of Products and Sums</a:t>
            </a:r>
            <a:r>
              <a:rPr lang="en-US" i="1" dirty="0"/>
              <a:t> </a:t>
            </a:r>
          </a:p>
        </p:txBody>
      </p:sp>
      <p:sp>
        <p:nvSpPr>
          <p:cNvPr id="3" name="Content Placeholder 2"/>
          <p:cNvSpPr>
            <a:spLocks noGrp="1"/>
          </p:cNvSpPr>
          <p:nvPr>
            <p:ph idx="1"/>
          </p:nvPr>
        </p:nvSpPr>
        <p:spPr/>
        <p:txBody>
          <a:bodyPr>
            <a:normAutofit lnSpcReduction="10000"/>
          </a:bodyPr>
          <a:lstStyle/>
          <a:p>
            <a:r>
              <a:rPr lang="en-US" dirty="0"/>
              <a:t>We use the  following corollary to Theorem </a:t>
            </a:r>
            <a:r>
              <a:rPr lang="en-US" dirty="0">
                <a:latin typeface="Cambria Math" pitchFamily="18" charset="0"/>
                <a:ea typeface="Cambria Math" pitchFamily="18" charset="0"/>
              </a:rPr>
              <a:t>5  to  compute the remainder of the product or sum of two integers when divided by </a:t>
            </a:r>
            <a:r>
              <a:rPr lang="en-US" i="1" dirty="0">
                <a:latin typeface="Cambria Math" pitchFamily="18" charset="0"/>
                <a:ea typeface="Cambria Math" pitchFamily="18" charset="0"/>
              </a:rPr>
              <a:t>m</a:t>
            </a:r>
            <a:r>
              <a:rPr lang="en-US" dirty="0">
                <a:latin typeface="Cambria Math" pitchFamily="18" charset="0"/>
                <a:ea typeface="Cambria Math" pitchFamily="18" charset="0"/>
              </a:rPr>
              <a:t> from the remainders when each is divided by </a:t>
            </a:r>
            <a:r>
              <a:rPr lang="en-US" i="1" dirty="0">
                <a:latin typeface="Cambria Math" pitchFamily="18" charset="0"/>
                <a:ea typeface="Cambria Math" pitchFamily="18" charset="0"/>
              </a:rPr>
              <a:t>m</a:t>
            </a:r>
            <a:r>
              <a:rPr lang="en-US" dirty="0">
                <a:latin typeface="Cambria Math" pitchFamily="18" charset="0"/>
                <a:ea typeface="Cambria Math" pitchFamily="18" charset="0"/>
              </a:rPr>
              <a:t>.</a:t>
            </a:r>
            <a:endParaRPr lang="en-US" b="1" dirty="0"/>
          </a:p>
          <a:p>
            <a:pPr>
              <a:buNone/>
            </a:pPr>
            <a:r>
              <a:rPr lang="en-US" b="1" dirty="0"/>
              <a:t>   Corollary</a:t>
            </a:r>
            <a:r>
              <a:rPr lang="en-US" dirty="0"/>
              <a:t>: Let </a:t>
            </a:r>
            <a:r>
              <a:rPr lang="en-US" i="1" dirty="0"/>
              <a:t>m</a:t>
            </a:r>
            <a:r>
              <a:rPr lang="en-US" dirty="0"/>
              <a:t> be a positive integer and let </a:t>
            </a:r>
            <a:r>
              <a:rPr lang="en-US" i="1" dirty="0"/>
              <a:t>a</a:t>
            </a:r>
            <a:r>
              <a:rPr lang="en-US" b="1" dirty="0"/>
              <a:t> </a:t>
            </a:r>
            <a:r>
              <a:rPr lang="en-US" dirty="0"/>
              <a:t>and</a:t>
            </a:r>
            <a:r>
              <a:rPr lang="en-US" b="1" dirty="0"/>
              <a:t> </a:t>
            </a:r>
            <a:r>
              <a:rPr lang="en-US" i="1" dirty="0"/>
              <a:t>b</a:t>
            </a:r>
            <a:r>
              <a:rPr lang="en-US" dirty="0"/>
              <a:t>  be integers. Then</a:t>
            </a:r>
          </a:p>
          <a:p>
            <a:pPr>
              <a:buNone/>
            </a:pPr>
            <a:r>
              <a:rPr lang="en-US" dirty="0"/>
              <a:t>   (</a:t>
            </a:r>
            <a:r>
              <a:rPr lang="en-US" i="1" dirty="0"/>
              <a:t>a + b) </a:t>
            </a:r>
            <a:r>
              <a:rPr lang="en-US" dirty="0"/>
              <a:t>(</a:t>
            </a:r>
            <a:r>
              <a:rPr lang="en-US" b="1" dirty="0"/>
              <a:t>mod</a:t>
            </a:r>
            <a:r>
              <a:rPr lang="en-US" i="1" dirty="0"/>
              <a:t> m</a:t>
            </a:r>
            <a:r>
              <a:rPr lang="en-US" dirty="0"/>
              <a:t>) =  </a:t>
            </a:r>
            <a:r>
              <a:rPr lang="en-US" i="1" dirty="0"/>
              <a:t> </a:t>
            </a:r>
            <a:r>
              <a:rPr lang="en-US" dirty="0"/>
              <a:t>((</a:t>
            </a:r>
            <a:r>
              <a:rPr lang="en-US" i="1" dirty="0"/>
              <a:t>a </a:t>
            </a:r>
            <a:r>
              <a:rPr lang="en-US" b="1" dirty="0"/>
              <a:t>mod</a:t>
            </a:r>
            <a:r>
              <a:rPr lang="en-US" i="1" dirty="0"/>
              <a:t> m</a:t>
            </a:r>
            <a:r>
              <a:rPr lang="en-US" dirty="0"/>
              <a:t>) + (</a:t>
            </a:r>
            <a:r>
              <a:rPr lang="en-US" i="1" dirty="0"/>
              <a:t>b </a:t>
            </a:r>
            <a:r>
              <a:rPr lang="en-US" b="1" dirty="0"/>
              <a:t>mod</a:t>
            </a:r>
            <a:r>
              <a:rPr lang="en-US" i="1" dirty="0"/>
              <a:t> m</a:t>
            </a:r>
            <a:r>
              <a:rPr lang="en-US" dirty="0"/>
              <a:t>)) </a:t>
            </a:r>
            <a:r>
              <a:rPr lang="en-US" b="1" dirty="0"/>
              <a:t>mod</a:t>
            </a:r>
            <a:r>
              <a:rPr lang="en-US" i="1" dirty="0"/>
              <a:t> m</a:t>
            </a:r>
          </a:p>
          <a:p>
            <a:pPr>
              <a:buNone/>
            </a:pPr>
            <a:r>
              <a:rPr lang="en-US" i="1" dirty="0"/>
              <a:t>    </a:t>
            </a:r>
            <a:r>
              <a:rPr lang="en-US" dirty="0"/>
              <a:t>and</a:t>
            </a:r>
          </a:p>
          <a:p>
            <a:pPr>
              <a:buNone/>
            </a:pPr>
            <a:r>
              <a:rPr lang="en-US" dirty="0"/>
              <a:t>    </a:t>
            </a:r>
            <a:r>
              <a:rPr lang="en-US" i="1" dirty="0" err="1"/>
              <a:t>ab</a:t>
            </a:r>
            <a:r>
              <a:rPr lang="en-US" i="1" dirty="0"/>
              <a:t> </a:t>
            </a:r>
            <a:r>
              <a:rPr lang="en-US" b="1" dirty="0"/>
              <a:t>mod</a:t>
            </a:r>
            <a:r>
              <a:rPr lang="en-US" i="1" dirty="0"/>
              <a:t> m</a:t>
            </a:r>
            <a:r>
              <a:rPr lang="en-US" dirty="0"/>
              <a:t> </a:t>
            </a:r>
            <a:r>
              <a:rPr lang="en-US" i="1" dirty="0"/>
              <a:t>= </a:t>
            </a:r>
            <a:r>
              <a:rPr lang="en-US" dirty="0"/>
              <a:t>((</a:t>
            </a:r>
            <a:r>
              <a:rPr lang="en-US" i="1" dirty="0"/>
              <a:t>a</a:t>
            </a:r>
            <a:r>
              <a:rPr lang="en-US" dirty="0"/>
              <a:t> </a:t>
            </a:r>
            <a:r>
              <a:rPr lang="en-US" b="1" dirty="0"/>
              <a:t>mod</a:t>
            </a:r>
            <a:r>
              <a:rPr lang="en-US" i="1" dirty="0"/>
              <a:t> m</a:t>
            </a:r>
            <a:r>
              <a:rPr lang="en-US" dirty="0"/>
              <a:t>)</a:t>
            </a:r>
            <a:r>
              <a:rPr lang="en-US" i="1" dirty="0"/>
              <a:t> </a:t>
            </a:r>
            <a:r>
              <a:rPr lang="en-US" dirty="0"/>
              <a:t>(</a:t>
            </a:r>
            <a:r>
              <a:rPr lang="en-US" i="1" dirty="0"/>
              <a:t>b</a:t>
            </a:r>
            <a:r>
              <a:rPr lang="en-US" dirty="0"/>
              <a:t> </a:t>
            </a:r>
            <a:r>
              <a:rPr lang="en-US" b="1" dirty="0"/>
              <a:t>mod</a:t>
            </a:r>
            <a:r>
              <a:rPr lang="en-US" i="1" dirty="0"/>
              <a:t> m</a:t>
            </a:r>
            <a:r>
              <a:rPr lang="en-US" dirty="0"/>
              <a:t>)) </a:t>
            </a:r>
            <a:r>
              <a:rPr lang="en-US" b="1" dirty="0"/>
              <a:t>mod</a:t>
            </a:r>
            <a:r>
              <a:rPr lang="en-US" i="1" dirty="0"/>
              <a:t> m</a:t>
            </a:r>
            <a:r>
              <a:rPr lang="en-US" dirty="0"/>
              <a:t>. </a:t>
            </a:r>
          </a:p>
          <a:p>
            <a:pPr>
              <a:buNone/>
            </a:pPr>
            <a:r>
              <a:rPr lang="en-US" dirty="0"/>
              <a:t>        (</a:t>
            </a:r>
            <a:r>
              <a:rPr lang="en-US" i="1" dirty="0"/>
              <a:t>proof  in text</a:t>
            </a:r>
            <a:r>
              <a:rPr lang="en-US" dirty="0"/>
              <a:t>)</a:t>
            </a:r>
          </a:p>
        </p:txBody>
      </p:sp>
    </p:spTree>
    <p:extLst>
      <p:ext uri="{BB962C8B-B14F-4D97-AF65-F5344CB8AC3E}">
        <p14:creationId xmlns:p14="http://schemas.microsoft.com/office/powerpoint/2010/main" val="18853235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Applications of  Congruences</a:t>
            </a:r>
          </a:p>
        </p:txBody>
      </p:sp>
    </p:spTree>
    <p:extLst>
      <p:ext uri="{BB962C8B-B14F-4D97-AF65-F5344CB8AC3E}">
        <p14:creationId xmlns:p14="http://schemas.microsoft.com/office/powerpoint/2010/main" val="42057496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pPr>
              <a:buNone/>
            </a:pPr>
            <a:endParaRPr lang="en-US" dirty="0"/>
          </a:p>
          <a:p>
            <a:r>
              <a:rPr lang="en-US" dirty="0"/>
              <a:t>Hashing Functions</a:t>
            </a:r>
          </a:p>
          <a:p>
            <a:r>
              <a:rPr lang="en-US" dirty="0"/>
              <a:t>Pseudorandom Numbers</a:t>
            </a:r>
          </a:p>
          <a:p>
            <a:r>
              <a:rPr lang="en-US" dirty="0"/>
              <a:t>Check Digits</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27201322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Hashing Functions</a:t>
            </a:r>
          </a:p>
        </p:txBody>
      </p:sp>
      <p:sp>
        <p:nvSpPr>
          <p:cNvPr id="3" name="Content Placeholder 2"/>
          <p:cNvSpPr>
            <a:spLocks noGrp="1"/>
          </p:cNvSpPr>
          <p:nvPr>
            <p:ph idx="1"/>
          </p:nvPr>
        </p:nvSpPr>
        <p:spPr>
          <a:xfrm>
            <a:off x="76200" y="1143000"/>
            <a:ext cx="8839200" cy="5410200"/>
          </a:xfrm>
        </p:spPr>
        <p:txBody>
          <a:bodyPr>
            <a:normAutofit fontScale="70000" lnSpcReduction="20000"/>
          </a:bodyPr>
          <a:lstStyle/>
          <a:p>
            <a:pPr algn="just">
              <a:buNone/>
            </a:pPr>
            <a:r>
              <a:rPr lang="en-US" b="1" dirty="0"/>
              <a:t>     Definition</a:t>
            </a:r>
            <a:r>
              <a:rPr lang="en-US" dirty="0"/>
              <a:t>: A </a:t>
            </a:r>
            <a:r>
              <a:rPr lang="en-US" i="1" dirty="0"/>
              <a:t>hashing function h </a:t>
            </a:r>
            <a:r>
              <a:rPr lang="en-US" dirty="0"/>
              <a:t>assigns memory location </a:t>
            </a:r>
            <a:r>
              <a:rPr lang="en-US" i="1" dirty="0"/>
              <a:t>h</a:t>
            </a:r>
            <a:r>
              <a:rPr lang="en-US" dirty="0"/>
              <a:t>(</a:t>
            </a:r>
            <a:r>
              <a:rPr lang="en-US" i="1" dirty="0"/>
              <a:t>k</a:t>
            </a:r>
            <a:r>
              <a:rPr lang="en-US" dirty="0"/>
              <a:t>) to the record that has </a:t>
            </a:r>
            <a:r>
              <a:rPr lang="en-US" i="1" dirty="0"/>
              <a:t>k</a:t>
            </a:r>
            <a:r>
              <a:rPr lang="en-US" dirty="0"/>
              <a:t> as its key.</a:t>
            </a:r>
          </a:p>
          <a:p>
            <a:pPr lvl="1" algn="just"/>
            <a:r>
              <a:rPr lang="en-US" sz="2600" dirty="0"/>
              <a:t>A common hashing function is  </a:t>
            </a:r>
            <a:r>
              <a:rPr lang="en-US" sz="2600" i="1" dirty="0"/>
              <a:t>h</a:t>
            </a:r>
            <a:r>
              <a:rPr lang="en-US" sz="2600" dirty="0"/>
              <a:t>(</a:t>
            </a:r>
            <a:r>
              <a:rPr lang="en-US" sz="2600" i="1" dirty="0"/>
              <a:t>k</a:t>
            </a:r>
            <a:r>
              <a:rPr lang="en-US" sz="2600" dirty="0"/>
              <a:t>) = </a:t>
            </a:r>
            <a:r>
              <a:rPr lang="en-US" sz="2600" i="1" dirty="0"/>
              <a:t>k</a:t>
            </a:r>
            <a:r>
              <a:rPr lang="en-US" sz="2600" dirty="0"/>
              <a:t> </a:t>
            </a:r>
            <a:r>
              <a:rPr lang="en-US" sz="2600" b="1" dirty="0"/>
              <a:t>mod</a:t>
            </a:r>
            <a:r>
              <a:rPr lang="en-US" sz="2600" dirty="0"/>
              <a:t> </a:t>
            </a:r>
            <a:r>
              <a:rPr lang="en-US" sz="2600" i="1" dirty="0"/>
              <a:t>m</a:t>
            </a:r>
            <a:r>
              <a:rPr lang="en-US" sz="2600" dirty="0"/>
              <a:t>, where </a:t>
            </a:r>
            <a:r>
              <a:rPr lang="en-US" sz="2600" i="1" dirty="0"/>
              <a:t>m </a:t>
            </a:r>
            <a:r>
              <a:rPr lang="en-US" sz="2600" dirty="0"/>
              <a:t>is the number of memory locations. </a:t>
            </a:r>
          </a:p>
          <a:p>
            <a:pPr lvl="1" algn="just"/>
            <a:r>
              <a:rPr lang="en-US" sz="2600" dirty="0"/>
              <a:t>Because this hashing function is onto, all memory locations are possible.</a:t>
            </a:r>
          </a:p>
          <a:p>
            <a:pPr algn="just">
              <a:buNone/>
            </a:pPr>
            <a:r>
              <a:rPr lang="en-US" b="1" dirty="0"/>
              <a:t>     Example</a:t>
            </a:r>
            <a:r>
              <a:rPr lang="en-US" dirty="0"/>
              <a:t>: Let </a:t>
            </a:r>
            <a:r>
              <a:rPr lang="en-US" i="1" dirty="0"/>
              <a:t>h</a:t>
            </a:r>
            <a:r>
              <a:rPr lang="en-US" dirty="0"/>
              <a:t>(</a:t>
            </a:r>
            <a:r>
              <a:rPr lang="en-US" i="1" dirty="0"/>
              <a:t>k</a:t>
            </a:r>
            <a:r>
              <a:rPr lang="en-US" dirty="0"/>
              <a:t>) = </a:t>
            </a:r>
            <a:r>
              <a:rPr lang="en-US" i="1" dirty="0"/>
              <a:t>k</a:t>
            </a:r>
            <a:r>
              <a:rPr lang="en-US" dirty="0"/>
              <a:t> </a:t>
            </a:r>
            <a:r>
              <a:rPr lang="en-US" b="1" dirty="0"/>
              <a:t>mod</a:t>
            </a:r>
            <a:r>
              <a:rPr lang="en-US" dirty="0"/>
              <a:t> </a:t>
            </a:r>
            <a:r>
              <a:rPr lang="en-US" dirty="0">
                <a:latin typeface="Cambria Math" pitchFamily="18" charset="0"/>
                <a:ea typeface="Cambria Math" pitchFamily="18" charset="0"/>
              </a:rPr>
              <a:t>111. This hashing function</a:t>
            </a:r>
            <a:r>
              <a:rPr lang="en-US" dirty="0"/>
              <a:t>  assigns the records of customers with social security numbers as keys to memory locations in the following manner:</a:t>
            </a:r>
          </a:p>
          <a:p>
            <a:pPr lvl="2" algn="just">
              <a:buNone/>
            </a:pPr>
            <a:r>
              <a:rPr lang="en-US" sz="2600" dirty="0"/>
              <a:t>h(</a:t>
            </a:r>
            <a:r>
              <a:rPr lang="en-US" sz="2600" dirty="0">
                <a:latin typeface="Cambria Math" pitchFamily="18" charset="0"/>
                <a:ea typeface="Cambria Math" pitchFamily="18" charset="0"/>
              </a:rPr>
              <a:t>064212848</a:t>
            </a:r>
            <a:r>
              <a:rPr lang="en-US" sz="2600" dirty="0"/>
              <a:t>) = </a:t>
            </a:r>
            <a:r>
              <a:rPr lang="en-US" sz="2600" dirty="0">
                <a:latin typeface="Cambria Math" pitchFamily="18" charset="0"/>
                <a:ea typeface="Cambria Math" pitchFamily="18" charset="0"/>
              </a:rPr>
              <a:t>064212848 </a:t>
            </a:r>
            <a:r>
              <a:rPr lang="en-US" sz="2600" b="1" dirty="0"/>
              <a:t>mod</a:t>
            </a:r>
            <a:r>
              <a:rPr lang="en-US" sz="2600" dirty="0"/>
              <a:t> </a:t>
            </a:r>
            <a:r>
              <a:rPr lang="en-US" sz="2600" dirty="0">
                <a:latin typeface="Cambria Math" pitchFamily="18" charset="0"/>
                <a:ea typeface="Cambria Math" pitchFamily="18" charset="0"/>
              </a:rPr>
              <a:t>111</a:t>
            </a:r>
            <a:r>
              <a:rPr lang="en-US" sz="2600" dirty="0"/>
              <a:t> = </a:t>
            </a:r>
            <a:r>
              <a:rPr lang="en-US" sz="2600" dirty="0">
                <a:latin typeface="Cambria Math" pitchFamily="18" charset="0"/>
                <a:ea typeface="Cambria Math" pitchFamily="18" charset="0"/>
              </a:rPr>
              <a:t>14</a:t>
            </a:r>
          </a:p>
          <a:p>
            <a:pPr lvl="2" algn="just">
              <a:buNone/>
            </a:pPr>
            <a:r>
              <a:rPr lang="en-US" sz="2600" dirty="0"/>
              <a:t>h(</a:t>
            </a:r>
            <a:r>
              <a:rPr lang="en-US" sz="2600" dirty="0">
                <a:latin typeface="Cambria Math" pitchFamily="18" charset="0"/>
                <a:ea typeface="Cambria Math" pitchFamily="18" charset="0"/>
              </a:rPr>
              <a:t>037149212</a:t>
            </a:r>
            <a:r>
              <a:rPr lang="en-US" sz="2600" dirty="0"/>
              <a:t>) = </a:t>
            </a:r>
            <a:r>
              <a:rPr lang="en-US" sz="2600" dirty="0">
                <a:latin typeface="Cambria Math" pitchFamily="18" charset="0"/>
                <a:ea typeface="Cambria Math" pitchFamily="18" charset="0"/>
              </a:rPr>
              <a:t>037149212 </a:t>
            </a:r>
            <a:r>
              <a:rPr lang="en-US" sz="2600" b="1" dirty="0"/>
              <a:t>mod</a:t>
            </a:r>
            <a:r>
              <a:rPr lang="en-US" sz="2600" dirty="0"/>
              <a:t> </a:t>
            </a:r>
            <a:r>
              <a:rPr lang="en-US" sz="2600" dirty="0">
                <a:latin typeface="Cambria Math" pitchFamily="18" charset="0"/>
                <a:ea typeface="Cambria Math" pitchFamily="18" charset="0"/>
              </a:rPr>
              <a:t>111</a:t>
            </a:r>
            <a:r>
              <a:rPr lang="en-US" sz="2600" dirty="0"/>
              <a:t> = </a:t>
            </a:r>
            <a:r>
              <a:rPr lang="en-US" sz="2600" dirty="0">
                <a:latin typeface="Cambria Math" pitchFamily="18" charset="0"/>
                <a:ea typeface="Cambria Math" pitchFamily="18" charset="0"/>
              </a:rPr>
              <a:t>65</a:t>
            </a:r>
          </a:p>
          <a:p>
            <a:pPr lvl="2" algn="just">
              <a:buNone/>
            </a:pPr>
            <a:r>
              <a:rPr lang="en-US" sz="2600" dirty="0"/>
              <a:t>h(</a:t>
            </a:r>
            <a:r>
              <a:rPr lang="en-US" sz="2600" dirty="0">
                <a:latin typeface="Cambria Math" pitchFamily="18" charset="0"/>
                <a:ea typeface="Cambria Math" pitchFamily="18" charset="0"/>
              </a:rPr>
              <a:t>107405723</a:t>
            </a:r>
            <a:r>
              <a:rPr lang="en-US" sz="2600" dirty="0"/>
              <a:t>) = </a:t>
            </a:r>
            <a:r>
              <a:rPr lang="en-US" sz="2600" dirty="0">
                <a:latin typeface="Cambria Math" pitchFamily="18" charset="0"/>
                <a:ea typeface="Cambria Math" pitchFamily="18" charset="0"/>
              </a:rPr>
              <a:t>107405723 </a:t>
            </a:r>
            <a:r>
              <a:rPr lang="en-US" sz="2600" b="1" dirty="0"/>
              <a:t>mod</a:t>
            </a:r>
            <a:r>
              <a:rPr lang="en-US" sz="2600" dirty="0"/>
              <a:t> </a:t>
            </a:r>
            <a:r>
              <a:rPr lang="en-US" sz="2600" dirty="0">
                <a:latin typeface="Cambria Math" pitchFamily="18" charset="0"/>
                <a:ea typeface="Cambria Math" pitchFamily="18" charset="0"/>
              </a:rPr>
              <a:t>111</a:t>
            </a:r>
            <a:r>
              <a:rPr lang="en-US" sz="2600" dirty="0"/>
              <a:t> = </a:t>
            </a:r>
            <a:r>
              <a:rPr lang="en-US" sz="2600" dirty="0">
                <a:latin typeface="Cambria Math" pitchFamily="18" charset="0"/>
                <a:ea typeface="Cambria Math" pitchFamily="18" charset="0"/>
              </a:rPr>
              <a:t>14, but since location 14 is already occupied, the record is assigned to  the next available position, which is 15.</a:t>
            </a:r>
          </a:p>
          <a:p>
            <a:pPr algn="just"/>
            <a:r>
              <a:rPr lang="en-US" dirty="0">
                <a:ea typeface="Cambria Math" pitchFamily="18" charset="0"/>
              </a:rPr>
              <a:t>The hashing function is not one-to-one as there are many more possible keys than memory locations.  When more than one record is assigned to the same location, we say a </a:t>
            </a:r>
            <a:r>
              <a:rPr lang="en-US" i="1" dirty="0">
                <a:ea typeface="Cambria Math" pitchFamily="18" charset="0"/>
              </a:rPr>
              <a:t>collision</a:t>
            </a:r>
            <a:r>
              <a:rPr lang="en-US" dirty="0">
                <a:ea typeface="Cambria Math" pitchFamily="18" charset="0"/>
              </a:rPr>
              <a:t> occurs.  Here a collision has been resolved by assigning the record to the first free location.</a:t>
            </a:r>
          </a:p>
          <a:p>
            <a:pPr algn="just"/>
            <a:r>
              <a:rPr lang="en-US" dirty="0">
                <a:ea typeface="Cambria Math" pitchFamily="18" charset="0"/>
              </a:rPr>
              <a:t>For collision resolution, we can use a  </a:t>
            </a:r>
            <a:r>
              <a:rPr lang="en-US" i="1" dirty="0">
                <a:ea typeface="Cambria Math" pitchFamily="18" charset="0"/>
              </a:rPr>
              <a:t>linear probing function</a:t>
            </a:r>
            <a:r>
              <a:rPr lang="en-US" dirty="0">
                <a:ea typeface="Cambria Math" pitchFamily="18" charset="0"/>
              </a:rPr>
              <a:t>:                                         </a:t>
            </a:r>
          </a:p>
          <a:p>
            <a:pPr algn="just">
              <a:buNone/>
            </a:pPr>
            <a:r>
              <a:rPr lang="en-US" i="1" dirty="0">
                <a:ea typeface="Cambria Math" pitchFamily="18" charset="0"/>
              </a:rPr>
              <a:t>                         h</a:t>
            </a:r>
            <a:r>
              <a:rPr lang="en-US" dirty="0">
                <a:ea typeface="Cambria Math" pitchFamily="18" charset="0"/>
              </a:rPr>
              <a:t>(</a:t>
            </a:r>
            <a:r>
              <a:rPr lang="en-US" i="1" dirty="0" err="1">
                <a:ea typeface="Cambria Math" pitchFamily="18" charset="0"/>
              </a:rPr>
              <a:t>k,i</a:t>
            </a:r>
            <a:r>
              <a:rPr lang="en-US" dirty="0">
                <a:ea typeface="Cambria Math" pitchFamily="18" charset="0"/>
              </a:rPr>
              <a:t>) = (</a:t>
            </a:r>
            <a:r>
              <a:rPr lang="en-US" i="1" dirty="0">
                <a:ea typeface="Cambria Math" pitchFamily="18" charset="0"/>
              </a:rPr>
              <a:t>h</a:t>
            </a:r>
            <a:r>
              <a:rPr lang="en-US" dirty="0">
                <a:ea typeface="Cambria Math" pitchFamily="18" charset="0"/>
              </a:rPr>
              <a:t>(</a:t>
            </a:r>
            <a:r>
              <a:rPr lang="en-US" i="1" dirty="0">
                <a:ea typeface="Cambria Math" pitchFamily="18" charset="0"/>
              </a:rPr>
              <a:t>k</a:t>
            </a:r>
            <a:r>
              <a:rPr lang="en-US" dirty="0">
                <a:ea typeface="Cambria Math" pitchFamily="18" charset="0"/>
              </a:rPr>
              <a:t>) + </a:t>
            </a:r>
            <a:r>
              <a:rPr lang="en-US" i="1" dirty="0" err="1">
                <a:ea typeface="Cambria Math" pitchFamily="18" charset="0"/>
              </a:rPr>
              <a:t>i</a:t>
            </a:r>
            <a:r>
              <a:rPr lang="en-US" dirty="0">
                <a:ea typeface="Cambria Math" pitchFamily="18" charset="0"/>
              </a:rPr>
              <a:t>) </a:t>
            </a:r>
            <a:r>
              <a:rPr lang="en-US" b="1" dirty="0">
                <a:ea typeface="Cambria Math" pitchFamily="18" charset="0"/>
              </a:rPr>
              <a:t>mod</a:t>
            </a:r>
            <a:r>
              <a:rPr lang="en-US" dirty="0">
                <a:ea typeface="Cambria Math" pitchFamily="18" charset="0"/>
              </a:rPr>
              <a:t> </a:t>
            </a:r>
            <a:r>
              <a:rPr lang="en-US" i="1" dirty="0">
                <a:ea typeface="Cambria Math" pitchFamily="18" charset="0"/>
              </a:rPr>
              <a:t>m</a:t>
            </a:r>
            <a:r>
              <a:rPr lang="en-US" dirty="0">
                <a:ea typeface="Cambria Math" pitchFamily="18" charset="0"/>
              </a:rPr>
              <a:t>, where </a:t>
            </a:r>
            <a:r>
              <a:rPr lang="en-US" i="1" dirty="0" err="1">
                <a:ea typeface="Cambria Math" pitchFamily="18" charset="0"/>
              </a:rPr>
              <a:t>i</a:t>
            </a:r>
            <a:r>
              <a:rPr lang="en-US" dirty="0">
                <a:ea typeface="Cambria Math" pitchFamily="18" charset="0"/>
              </a:rPr>
              <a:t> runs from </a:t>
            </a:r>
            <a:r>
              <a:rPr lang="en-US" dirty="0">
                <a:latin typeface="Cambria Math" pitchFamily="18" charset="0"/>
                <a:ea typeface="Cambria Math" pitchFamily="18" charset="0"/>
              </a:rPr>
              <a:t>0</a:t>
            </a:r>
            <a:r>
              <a:rPr lang="en-US" dirty="0">
                <a:ea typeface="Cambria Math" pitchFamily="18" charset="0"/>
              </a:rPr>
              <a:t> to </a:t>
            </a:r>
            <a:r>
              <a:rPr lang="en-US" i="1" dirty="0">
                <a:ea typeface="Cambria Math" pitchFamily="18" charset="0"/>
              </a:rPr>
              <a:t>m</a:t>
            </a:r>
            <a:r>
              <a:rPr lang="en-US" dirty="0">
                <a:ea typeface="Cambria Math" pitchFamily="18" charset="0"/>
              </a:rPr>
              <a:t> </a:t>
            </a:r>
            <a:r>
              <a:rPr lang="en-US" dirty="0">
                <a:latin typeface="Cambria Math"/>
                <a:ea typeface="Cambria Math"/>
              </a:rPr>
              <a:t>− 1.</a:t>
            </a:r>
          </a:p>
          <a:p>
            <a:pPr algn="just"/>
            <a:r>
              <a:rPr lang="en-US" dirty="0">
                <a:latin typeface="Cambria Math"/>
                <a:ea typeface="Cambria Math"/>
              </a:rPr>
              <a:t> There are many other methods of handling with collisions. You may cover these in a  </a:t>
            </a:r>
          </a:p>
          <a:p>
            <a:pPr algn="just">
              <a:buNone/>
            </a:pPr>
            <a:r>
              <a:rPr lang="en-US" dirty="0">
                <a:latin typeface="Cambria Math"/>
                <a:ea typeface="Cambria Math"/>
              </a:rPr>
              <a:t>        later CS course.</a:t>
            </a:r>
            <a:endParaRPr lang="en-US" dirty="0">
              <a:ea typeface="Cambria Math" pitchFamily="18" charset="0"/>
            </a:endParaRPr>
          </a:p>
          <a:p>
            <a:endParaRPr lang="en-US" dirty="0">
              <a:latin typeface="Cambria Math" pitchFamily="18" charset="0"/>
              <a:ea typeface="Cambria Math" pitchFamily="18" charset="0"/>
            </a:endParaRPr>
          </a:p>
          <a:p>
            <a:endParaRPr lang="en-US" dirty="0">
              <a:latin typeface="Cambria Math" pitchFamily="18" charset="0"/>
              <a:ea typeface="Cambria Math" pitchFamily="18" charset="0"/>
            </a:endParaRPr>
          </a:p>
          <a:p>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293344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0D015-4554-46C2-9E8C-7897F4C92222}"/>
              </a:ext>
            </a:extLst>
          </p:cNvPr>
          <p:cNvSpPr>
            <a:spLocks noGrp="1"/>
          </p:cNvSpPr>
          <p:nvPr>
            <p:ph type="title"/>
          </p:nvPr>
        </p:nvSpPr>
        <p:spPr>
          <a:xfrm>
            <a:off x="457200" y="533400"/>
            <a:ext cx="8229600" cy="762000"/>
          </a:xfrm>
        </p:spPr>
        <p:txBody>
          <a:bodyPr>
            <a:normAutofit fontScale="90000"/>
          </a:bodyPr>
          <a:lstStyle/>
          <a:p>
            <a:r>
              <a:rPr lang="en-US" dirty="0"/>
              <a:t>Sequences </a:t>
            </a:r>
            <a:endParaRPr lang="en-PK" dirty="0"/>
          </a:p>
        </p:txBody>
      </p:sp>
      <p:pic>
        <p:nvPicPr>
          <p:cNvPr id="5" name="Content Placeholder 4">
            <a:extLst>
              <a:ext uri="{FF2B5EF4-FFF2-40B4-BE49-F238E27FC236}">
                <a16:creationId xmlns:a16="http://schemas.microsoft.com/office/drawing/2014/main" id="{7A15E17C-CED2-44CF-B14A-94169186DAAF}"/>
              </a:ext>
            </a:extLst>
          </p:cNvPr>
          <p:cNvPicPr>
            <a:picLocks noGrp="1" noChangeAspect="1"/>
          </p:cNvPicPr>
          <p:nvPr>
            <p:ph idx="1"/>
          </p:nvPr>
        </p:nvPicPr>
        <p:blipFill>
          <a:blip r:embed="rId2"/>
          <a:stretch>
            <a:fillRect/>
          </a:stretch>
        </p:blipFill>
        <p:spPr>
          <a:xfrm>
            <a:off x="457200" y="1447800"/>
            <a:ext cx="7848600" cy="1371600"/>
          </a:xfrm>
        </p:spPr>
      </p:pic>
      <p:pic>
        <p:nvPicPr>
          <p:cNvPr id="7" name="Picture 6">
            <a:extLst>
              <a:ext uri="{FF2B5EF4-FFF2-40B4-BE49-F238E27FC236}">
                <a16:creationId xmlns:a16="http://schemas.microsoft.com/office/drawing/2014/main" id="{1B960B40-8501-45A0-8A89-D76351D05080}"/>
              </a:ext>
            </a:extLst>
          </p:cNvPr>
          <p:cNvPicPr>
            <a:picLocks noChangeAspect="1"/>
          </p:cNvPicPr>
          <p:nvPr/>
        </p:nvPicPr>
        <p:blipFill>
          <a:blip r:embed="rId3"/>
          <a:stretch>
            <a:fillRect/>
          </a:stretch>
        </p:blipFill>
        <p:spPr>
          <a:xfrm>
            <a:off x="457200" y="3500202"/>
            <a:ext cx="7848600" cy="2519597"/>
          </a:xfrm>
          <a:prstGeom prst="rect">
            <a:avLst/>
          </a:prstGeom>
        </p:spPr>
      </p:pic>
    </p:spTree>
    <p:extLst>
      <p:ext uri="{BB962C8B-B14F-4D97-AF65-F5344CB8AC3E}">
        <p14:creationId xmlns:p14="http://schemas.microsoft.com/office/powerpoint/2010/main" val="144130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Pseudorandom Numbers</a:t>
            </a:r>
          </a:p>
        </p:txBody>
      </p:sp>
      <p:sp>
        <p:nvSpPr>
          <p:cNvPr id="3" name="Content Placeholder 2"/>
          <p:cNvSpPr>
            <a:spLocks noGrp="1"/>
          </p:cNvSpPr>
          <p:nvPr>
            <p:ph idx="1"/>
          </p:nvPr>
        </p:nvSpPr>
        <p:spPr>
          <a:xfrm>
            <a:off x="457200" y="1371600"/>
            <a:ext cx="8382000" cy="4953000"/>
          </a:xfrm>
        </p:spPr>
        <p:txBody>
          <a:bodyPr>
            <a:normAutofit fontScale="85000" lnSpcReduction="20000"/>
          </a:bodyPr>
          <a:lstStyle/>
          <a:p>
            <a:r>
              <a:rPr lang="en-US" dirty="0"/>
              <a:t>Randomly chosen numbers are needed for many purposes, including computer simulations. </a:t>
            </a:r>
          </a:p>
          <a:p>
            <a:r>
              <a:rPr lang="en-US" i="1" dirty="0"/>
              <a:t>Pseudorandom numbers</a:t>
            </a:r>
            <a:r>
              <a:rPr lang="en-US" dirty="0"/>
              <a:t> are not truly random since they are generated by systematic methods. </a:t>
            </a:r>
          </a:p>
          <a:p>
            <a:r>
              <a:rPr lang="en-US" dirty="0"/>
              <a:t>The </a:t>
            </a:r>
            <a:r>
              <a:rPr lang="en-US" i="1" dirty="0"/>
              <a:t>linear </a:t>
            </a:r>
            <a:r>
              <a:rPr lang="en-US" i="1" dirty="0" err="1"/>
              <a:t>congruential</a:t>
            </a:r>
            <a:r>
              <a:rPr lang="en-US" i="1" dirty="0"/>
              <a:t> method </a:t>
            </a:r>
            <a:r>
              <a:rPr lang="en-US" dirty="0"/>
              <a:t>is one commonly used procedure for generating pseudorandom numbers. </a:t>
            </a:r>
          </a:p>
          <a:p>
            <a:r>
              <a:rPr lang="en-US" dirty="0"/>
              <a:t>Four integers are needed: the </a:t>
            </a:r>
            <a:r>
              <a:rPr lang="en-US" i="1" dirty="0"/>
              <a:t>modulus</a:t>
            </a:r>
            <a:r>
              <a:rPr lang="en-US" dirty="0"/>
              <a:t> </a:t>
            </a:r>
            <a:r>
              <a:rPr lang="en-US" i="1" dirty="0"/>
              <a:t>m</a:t>
            </a:r>
            <a:r>
              <a:rPr lang="en-US" dirty="0"/>
              <a:t>, the </a:t>
            </a:r>
            <a:r>
              <a:rPr lang="en-US" i="1" dirty="0"/>
              <a:t>multiplier</a:t>
            </a:r>
            <a:r>
              <a:rPr lang="en-US" dirty="0"/>
              <a:t> </a:t>
            </a:r>
            <a:r>
              <a:rPr lang="en-US" i="1" dirty="0"/>
              <a:t>a</a:t>
            </a:r>
            <a:r>
              <a:rPr lang="en-US" dirty="0"/>
              <a:t>, the </a:t>
            </a:r>
            <a:r>
              <a:rPr lang="en-US" i="1" dirty="0"/>
              <a:t>increment</a:t>
            </a:r>
            <a:r>
              <a:rPr lang="en-US" dirty="0"/>
              <a:t> </a:t>
            </a:r>
            <a:r>
              <a:rPr lang="en-US" i="1" dirty="0"/>
              <a:t>c</a:t>
            </a:r>
            <a:r>
              <a:rPr lang="en-US" dirty="0"/>
              <a:t>, and </a:t>
            </a:r>
            <a:r>
              <a:rPr lang="en-US" i="1" dirty="0"/>
              <a:t>seed</a:t>
            </a:r>
            <a:r>
              <a:rPr lang="en-US" dirty="0"/>
              <a:t> </a:t>
            </a:r>
            <a:r>
              <a:rPr lang="en-US" i="1" dirty="0"/>
              <a:t>x</a:t>
            </a:r>
            <a:r>
              <a:rPr lang="en-US" baseline="-25000" dirty="0">
                <a:latin typeface="Cambria Math" pitchFamily="18" charset="0"/>
                <a:ea typeface="Cambria Math" pitchFamily="18" charset="0"/>
              </a:rPr>
              <a:t>0</a:t>
            </a:r>
            <a:r>
              <a:rPr lang="en-US" dirty="0"/>
              <a:t>, with     </a:t>
            </a:r>
            <a:r>
              <a:rPr lang="en-US" dirty="0">
                <a:latin typeface="Cambria Math" pitchFamily="18" charset="0"/>
                <a:ea typeface="Cambria Math" pitchFamily="18" charset="0"/>
              </a:rPr>
              <a:t>2 </a:t>
            </a:r>
            <a:r>
              <a:rPr lang="en-US" dirty="0">
                <a:latin typeface="Cambria Math"/>
                <a:ea typeface="Cambria Math"/>
              </a:rPr>
              <a:t>≤ </a:t>
            </a:r>
            <a:r>
              <a:rPr lang="en-US" i="1" dirty="0">
                <a:ea typeface="Cambria Math"/>
              </a:rPr>
              <a:t>a</a:t>
            </a:r>
            <a:r>
              <a:rPr lang="en-US" dirty="0">
                <a:latin typeface="Cambria Math"/>
                <a:ea typeface="Cambria Math"/>
              </a:rPr>
              <a:t> &lt; </a:t>
            </a:r>
            <a:r>
              <a:rPr lang="en-US" i="1" dirty="0">
                <a:ea typeface="Cambria Math"/>
              </a:rPr>
              <a:t>m</a:t>
            </a:r>
            <a:r>
              <a:rPr lang="en-US" dirty="0">
                <a:latin typeface="Cambria Math"/>
                <a:ea typeface="Cambria Math"/>
              </a:rPr>
              <a:t>, </a:t>
            </a:r>
            <a:r>
              <a:rPr lang="en-US" dirty="0">
                <a:latin typeface="Cambria Math" pitchFamily="18" charset="0"/>
                <a:ea typeface="Cambria Math" pitchFamily="18" charset="0"/>
              </a:rPr>
              <a:t>0</a:t>
            </a:r>
            <a:r>
              <a:rPr lang="en-US" dirty="0"/>
              <a:t> </a:t>
            </a:r>
            <a:r>
              <a:rPr lang="en-US" dirty="0">
                <a:latin typeface="Cambria Math"/>
                <a:ea typeface="Cambria Math"/>
              </a:rPr>
              <a:t>≤ </a:t>
            </a:r>
            <a:r>
              <a:rPr lang="en-US" i="1" dirty="0">
                <a:ea typeface="Cambria Math"/>
              </a:rPr>
              <a:t>c</a:t>
            </a:r>
            <a:r>
              <a:rPr lang="en-US" dirty="0">
                <a:latin typeface="Cambria Math"/>
                <a:ea typeface="Cambria Math"/>
              </a:rPr>
              <a:t> &lt; </a:t>
            </a:r>
            <a:r>
              <a:rPr lang="en-US" i="1" dirty="0">
                <a:ea typeface="Cambria Math"/>
              </a:rPr>
              <a:t>m</a:t>
            </a:r>
            <a:r>
              <a:rPr lang="en-US" dirty="0">
                <a:latin typeface="Cambria Math"/>
                <a:ea typeface="Cambria Math"/>
              </a:rPr>
              <a:t>, </a:t>
            </a:r>
            <a:r>
              <a:rPr lang="en-US" dirty="0">
                <a:latin typeface="Cambria Math" pitchFamily="18" charset="0"/>
                <a:ea typeface="Cambria Math" pitchFamily="18" charset="0"/>
              </a:rPr>
              <a:t>0</a:t>
            </a:r>
            <a:r>
              <a:rPr lang="en-US" dirty="0"/>
              <a:t> </a:t>
            </a:r>
            <a:r>
              <a:rPr lang="en-US" dirty="0">
                <a:latin typeface="Cambria Math"/>
                <a:ea typeface="Cambria Math"/>
              </a:rPr>
              <a:t>≤</a:t>
            </a:r>
            <a:r>
              <a:rPr lang="en-US" i="1" dirty="0"/>
              <a:t> x</a:t>
            </a:r>
            <a:r>
              <a:rPr lang="en-US" baseline="-25000" dirty="0">
                <a:latin typeface="Cambria Math" pitchFamily="18" charset="0"/>
                <a:ea typeface="Cambria Math" pitchFamily="18" charset="0"/>
              </a:rPr>
              <a:t>0</a:t>
            </a:r>
            <a:r>
              <a:rPr lang="en-US" dirty="0">
                <a:latin typeface="Cambria Math"/>
                <a:ea typeface="Cambria Math"/>
              </a:rPr>
              <a:t> &lt; </a:t>
            </a:r>
            <a:r>
              <a:rPr lang="en-US" i="1" dirty="0">
                <a:ea typeface="Cambria Math"/>
              </a:rPr>
              <a:t>m. </a:t>
            </a:r>
          </a:p>
          <a:p>
            <a:r>
              <a:rPr lang="en-US" dirty="0">
                <a:ea typeface="Cambria Math"/>
              </a:rPr>
              <a:t>We generate a sequence of pseudorandom numbers {</a:t>
            </a:r>
            <a:r>
              <a:rPr lang="en-US" i="1" dirty="0" err="1"/>
              <a:t>x</a:t>
            </a:r>
            <a:r>
              <a:rPr lang="en-US" i="1" baseline="-25000" dirty="0" err="1">
                <a:latin typeface="Cambria Math" pitchFamily="18" charset="0"/>
                <a:ea typeface="Cambria Math" pitchFamily="18" charset="0"/>
              </a:rPr>
              <a:t>n</a:t>
            </a:r>
            <a:r>
              <a:rPr lang="en-US" dirty="0">
                <a:ea typeface="Cambria Math" pitchFamily="18" charset="0"/>
              </a:rPr>
              <a:t>}, with                </a:t>
            </a:r>
            <a:r>
              <a:rPr lang="en-US" dirty="0">
                <a:latin typeface="Cambria Math" pitchFamily="18" charset="0"/>
                <a:ea typeface="Cambria Math" pitchFamily="18" charset="0"/>
              </a:rPr>
              <a:t>0</a:t>
            </a:r>
            <a:r>
              <a:rPr lang="en-US" dirty="0"/>
              <a:t> </a:t>
            </a:r>
            <a:r>
              <a:rPr lang="en-US" dirty="0">
                <a:latin typeface="Cambria Math"/>
                <a:ea typeface="Cambria Math"/>
              </a:rPr>
              <a:t>≤</a:t>
            </a:r>
            <a:r>
              <a:rPr lang="en-US" i="1" dirty="0"/>
              <a:t> </a:t>
            </a:r>
            <a:r>
              <a:rPr lang="en-US" i="1" dirty="0" err="1"/>
              <a:t>x</a:t>
            </a:r>
            <a:r>
              <a:rPr lang="en-US" baseline="-25000" dirty="0" err="1">
                <a:latin typeface="Cambria Math" pitchFamily="18" charset="0"/>
                <a:ea typeface="Cambria Math" pitchFamily="18" charset="0"/>
              </a:rPr>
              <a:t>n</a:t>
            </a:r>
            <a:r>
              <a:rPr lang="en-US" dirty="0">
                <a:latin typeface="Cambria Math"/>
                <a:ea typeface="Cambria Math"/>
              </a:rPr>
              <a:t> &lt; </a:t>
            </a:r>
            <a:r>
              <a:rPr lang="en-US" i="1" dirty="0">
                <a:ea typeface="Cambria Math"/>
              </a:rPr>
              <a:t>m </a:t>
            </a:r>
            <a:r>
              <a:rPr lang="en-US" dirty="0">
                <a:ea typeface="Cambria Math"/>
              </a:rPr>
              <a:t>for all n, by successively using the recursively defined function</a:t>
            </a:r>
          </a:p>
          <a:p>
            <a:pPr>
              <a:buNone/>
            </a:pPr>
            <a:r>
              <a:rPr lang="en-US" dirty="0">
                <a:ea typeface="Cambria Math"/>
              </a:rPr>
              <a:t>                               </a:t>
            </a:r>
          </a:p>
          <a:p>
            <a:pPr>
              <a:buNone/>
            </a:pPr>
            <a:r>
              <a:rPr lang="en-US" dirty="0">
                <a:ea typeface="Cambria Math"/>
              </a:rPr>
              <a:t>   (</a:t>
            </a:r>
            <a:r>
              <a:rPr lang="en-US" i="1" dirty="0">
                <a:ea typeface="Cambria Math"/>
              </a:rPr>
              <a:t>an example of a recursive definition, discussed in Section </a:t>
            </a:r>
            <a:r>
              <a:rPr lang="en-US" dirty="0">
                <a:latin typeface="Cambria Math" pitchFamily="18" charset="0"/>
                <a:ea typeface="Cambria Math" pitchFamily="18" charset="0"/>
              </a:rPr>
              <a:t>5.3</a:t>
            </a:r>
            <a:r>
              <a:rPr lang="en-US" i="1" dirty="0">
                <a:ea typeface="Cambria Math"/>
              </a:rPr>
              <a:t>)</a:t>
            </a:r>
          </a:p>
          <a:p>
            <a:r>
              <a:rPr lang="en-US" dirty="0">
                <a:ea typeface="Cambria Math"/>
              </a:rPr>
              <a:t>If </a:t>
            </a:r>
            <a:r>
              <a:rPr lang="en-US" dirty="0" err="1">
                <a:ea typeface="Cambria Math"/>
              </a:rPr>
              <a:t>psudorandom</a:t>
            </a:r>
            <a:r>
              <a:rPr lang="en-US" dirty="0">
                <a:ea typeface="Cambria Math"/>
              </a:rPr>
              <a:t> numbers between </a:t>
            </a:r>
            <a:r>
              <a:rPr lang="en-US" dirty="0">
                <a:latin typeface="Cambria Math" pitchFamily="18" charset="0"/>
                <a:ea typeface="Cambria Math" pitchFamily="18" charset="0"/>
              </a:rPr>
              <a:t>0</a:t>
            </a:r>
            <a:r>
              <a:rPr lang="en-US" dirty="0">
                <a:ea typeface="Cambria Math"/>
              </a:rPr>
              <a:t> and </a:t>
            </a:r>
            <a:r>
              <a:rPr lang="en-US" dirty="0">
                <a:latin typeface="Cambria Math" pitchFamily="18" charset="0"/>
                <a:ea typeface="Cambria Math" pitchFamily="18" charset="0"/>
              </a:rPr>
              <a:t>1</a:t>
            </a:r>
            <a:r>
              <a:rPr lang="en-US" dirty="0">
                <a:ea typeface="Cambria Math"/>
              </a:rPr>
              <a:t> are needed, then the generated numbers are divided by the modulus, </a:t>
            </a:r>
            <a:r>
              <a:rPr lang="en-US" i="1" dirty="0" err="1">
                <a:ea typeface="Cambria Math" pitchFamily="18" charset="0"/>
              </a:rPr>
              <a:t>x</a:t>
            </a:r>
            <a:r>
              <a:rPr lang="en-US" i="1" baseline="-25000" dirty="0" err="1">
                <a:ea typeface="Cambria Math" pitchFamily="18" charset="0"/>
              </a:rPr>
              <a:t>n</a:t>
            </a:r>
            <a:r>
              <a:rPr lang="en-US" i="1" baseline="-25000" dirty="0">
                <a:ea typeface="Cambria Math" pitchFamily="18" charset="0"/>
              </a:rPr>
              <a:t> </a:t>
            </a:r>
            <a:r>
              <a:rPr lang="en-US" dirty="0">
                <a:ea typeface="Cambria Math" pitchFamily="18" charset="0"/>
              </a:rPr>
              <a:t>/</a:t>
            </a:r>
            <a:r>
              <a:rPr lang="en-US" i="1" dirty="0">
                <a:ea typeface="Cambria Math" pitchFamily="18" charset="0"/>
              </a:rPr>
              <a:t>m</a:t>
            </a:r>
            <a:r>
              <a:rPr lang="en-US" dirty="0">
                <a:ea typeface="Cambria Math" pitchFamily="18" charset="0"/>
              </a:rPr>
              <a:t>.</a:t>
            </a:r>
            <a:endParaRPr lang="en-US" dirty="0"/>
          </a:p>
          <a:p>
            <a:endParaRPr lang="en-US" dirty="0"/>
          </a:p>
        </p:txBody>
      </p:sp>
      <p:sp>
        <p:nvSpPr>
          <p:cNvPr id="4" name="TextBox 3"/>
          <p:cNvSpPr txBox="1"/>
          <p:nvPr/>
        </p:nvSpPr>
        <p:spPr>
          <a:xfrm>
            <a:off x="2667000" y="4419600"/>
            <a:ext cx="3733800" cy="461665"/>
          </a:xfrm>
          <a:prstGeom prst="rect">
            <a:avLst/>
          </a:prstGeom>
          <a:noFill/>
        </p:spPr>
        <p:txBody>
          <a:bodyPr wrap="square" rtlCol="0">
            <a:spAutoFit/>
          </a:bodyPr>
          <a:lstStyle/>
          <a:p>
            <a:r>
              <a:rPr lang="en-US" sz="2400" i="1" dirty="0"/>
              <a:t>x</a:t>
            </a:r>
            <a:r>
              <a:rPr lang="en-US" sz="2400" i="1" baseline="-25000" dirty="0">
                <a:latin typeface="Cambria Math" pitchFamily="18" charset="0"/>
                <a:ea typeface="Cambria Math" pitchFamily="18" charset="0"/>
              </a:rPr>
              <a:t>n</a:t>
            </a:r>
            <a:r>
              <a:rPr lang="en-US" sz="2400" baseline="-25000" dirty="0">
                <a:latin typeface="Cambria Math" pitchFamily="18" charset="0"/>
                <a:ea typeface="Cambria Math" pitchFamily="18" charset="0"/>
              </a:rPr>
              <a:t>+1</a:t>
            </a:r>
            <a:r>
              <a:rPr lang="en-US" sz="2400" i="1" baseline="-25000" dirty="0">
                <a:latin typeface="Cambria Math" pitchFamily="18" charset="0"/>
                <a:ea typeface="Cambria Math" pitchFamily="18" charset="0"/>
              </a:rPr>
              <a:t>   </a:t>
            </a:r>
            <a:r>
              <a:rPr lang="en-US" sz="2400" dirty="0">
                <a:ea typeface="Cambria Math" pitchFamily="18" charset="0"/>
              </a:rPr>
              <a:t> = (</a:t>
            </a:r>
            <a:r>
              <a:rPr lang="en-US" sz="2400" i="1" dirty="0" err="1">
                <a:ea typeface="Cambria Math" pitchFamily="18" charset="0"/>
              </a:rPr>
              <a:t>ax</a:t>
            </a:r>
            <a:r>
              <a:rPr lang="en-US" sz="2400" i="1" baseline="-25000" dirty="0" err="1">
                <a:ea typeface="Cambria Math" pitchFamily="18" charset="0"/>
              </a:rPr>
              <a:t>n</a:t>
            </a:r>
            <a:r>
              <a:rPr lang="en-US" sz="2400" dirty="0">
                <a:ea typeface="Cambria Math" pitchFamily="18" charset="0"/>
              </a:rPr>
              <a:t> + </a:t>
            </a:r>
            <a:r>
              <a:rPr lang="en-US" sz="2400" i="1" dirty="0">
                <a:ea typeface="Cambria Math" pitchFamily="18" charset="0"/>
              </a:rPr>
              <a:t>c</a:t>
            </a:r>
            <a:r>
              <a:rPr lang="en-US" sz="2400" dirty="0">
                <a:ea typeface="Cambria Math" pitchFamily="18" charset="0"/>
              </a:rPr>
              <a:t>) </a:t>
            </a:r>
            <a:r>
              <a:rPr lang="en-US" sz="2400" b="1" dirty="0">
                <a:ea typeface="Cambria Math" pitchFamily="18" charset="0"/>
              </a:rPr>
              <a:t>mod</a:t>
            </a:r>
            <a:r>
              <a:rPr lang="en-US" sz="2400" dirty="0">
                <a:ea typeface="Cambria Math" pitchFamily="18" charset="0"/>
              </a:rPr>
              <a:t> </a:t>
            </a:r>
            <a:r>
              <a:rPr lang="en-US" sz="2400" i="1" dirty="0">
                <a:ea typeface="Cambria Math" pitchFamily="18" charset="0"/>
              </a:rPr>
              <a:t>m</a:t>
            </a:r>
            <a:r>
              <a:rPr lang="en-US" sz="2400" dirty="0">
                <a:ea typeface="Cambria Math" pitchFamily="18" charset="0"/>
              </a:rPr>
              <a:t>.</a:t>
            </a:r>
            <a:endParaRPr lang="en-US" sz="2400" dirty="0"/>
          </a:p>
        </p:txBody>
      </p:sp>
    </p:spTree>
    <p:extLst>
      <p:ext uri="{BB962C8B-B14F-4D97-AF65-F5344CB8AC3E}">
        <p14:creationId xmlns:p14="http://schemas.microsoft.com/office/powerpoint/2010/main" val="12717009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Pseudorandom Numbers</a:t>
            </a:r>
          </a:p>
        </p:txBody>
      </p:sp>
      <p:sp>
        <p:nvSpPr>
          <p:cNvPr id="3" name="Content Placeholder 2"/>
          <p:cNvSpPr>
            <a:spLocks noGrp="1"/>
          </p:cNvSpPr>
          <p:nvPr>
            <p:ph idx="1"/>
          </p:nvPr>
        </p:nvSpPr>
        <p:spPr>
          <a:xfrm>
            <a:off x="228600" y="1219200"/>
            <a:ext cx="8610600" cy="5105400"/>
          </a:xfrm>
        </p:spPr>
        <p:txBody>
          <a:bodyPr>
            <a:normAutofit fontScale="62500" lnSpcReduction="20000"/>
          </a:bodyPr>
          <a:lstStyle/>
          <a:p>
            <a:pPr algn="just"/>
            <a:r>
              <a:rPr lang="en-US" sz="2900" b="1" dirty="0"/>
              <a:t>Example</a:t>
            </a:r>
            <a:r>
              <a:rPr lang="en-US" sz="2900" dirty="0"/>
              <a:t>: Find the sequence of pseudorandom numbers generated by the linear </a:t>
            </a:r>
            <a:r>
              <a:rPr lang="en-US" sz="2900" dirty="0" err="1"/>
              <a:t>congruential</a:t>
            </a:r>
            <a:r>
              <a:rPr lang="en-US" sz="2900" dirty="0"/>
              <a:t> method with modulus </a:t>
            </a:r>
            <a:r>
              <a:rPr lang="en-US" sz="2900" i="1" dirty="0"/>
              <a:t>m</a:t>
            </a:r>
            <a:r>
              <a:rPr lang="en-US" sz="2900" dirty="0"/>
              <a:t> = </a:t>
            </a:r>
            <a:r>
              <a:rPr lang="en-US" sz="2900" dirty="0">
                <a:latin typeface="Cambria Math" pitchFamily="18" charset="0"/>
                <a:ea typeface="Cambria Math" pitchFamily="18" charset="0"/>
              </a:rPr>
              <a:t>9</a:t>
            </a:r>
            <a:r>
              <a:rPr lang="en-US" sz="2900" dirty="0"/>
              <a:t>, multiplier </a:t>
            </a:r>
            <a:r>
              <a:rPr lang="en-US" sz="2900" i="1" dirty="0"/>
              <a:t>a</a:t>
            </a:r>
            <a:r>
              <a:rPr lang="en-US" sz="2900" dirty="0"/>
              <a:t> = </a:t>
            </a:r>
            <a:r>
              <a:rPr lang="en-US" sz="2900" dirty="0">
                <a:latin typeface="Cambria Math" pitchFamily="18" charset="0"/>
                <a:ea typeface="Cambria Math" pitchFamily="18" charset="0"/>
              </a:rPr>
              <a:t>7</a:t>
            </a:r>
            <a:r>
              <a:rPr lang="en-US" sz="2900" dirty="0"/>
              <a:t>, increment </a:t>
            </a:r>
            <a:r>
              <a:rPr lang="en-US" sz="2900" i="1" dirty="0"/>
              <a:t>c</a:t>
            </a:r>
            <a:r>
              <a:rPr lang="en-US" sz="2900" dirty="0"/>
              <a:t> = </a:t>
            </a:r>
            <a:r>
              <a:rPr lang="en-US" sz="2900" dirty="0">
                <a:latin typeface="Cambria Math" pitchFamily="18" charset="0"/>
                <a:ea typeface="Cambria Math" pitchFamily="18" charset="0"/>
              </a:rPr>
              <a:t>4</a:t>
            </a:r>
            <a:r>
              <a:rPr lang="en-US" sz="2900" dirty="0"/>
              <a:t>, and          seed </a:t>
            </a:r>
            <a:r>
              <a:rPr lang="en-US" sz="2900" i="1" dirty="0"/>
              <a:t>x</a:t>
            </a:r>
            <a:r>
              <a:rPr lang="en-US" sz="2900" baseline="-25000" dirty="0">
                <a:latin typeface="Cambria Math" pitchFamily="18" charset="0"/>
                <a:ea typeface="Cambria Math" pitchFamily="18" charset="0"/>
              </a:rPr>
              <a:t>0  </a:t>
            </a:r>
            <a:r>
              <a:rPr lang="en-US" sz="2900" dirty="0"/>
              <a:t>= </a:t>
            </a:r>
            <a:r>
              <a:rPr lang="en-US" sz="2900" dirty="0">
                <a:latin typeface="Cambria Math" pitchFamily="18" charset="0"/>
                <a:ea typeface="Cambria Math" pitchFamily="18" charset="0"/>
              </a:rPr>
              <a:t>3</a:t>
            </a:r>
            <a:r>
              <a:rPr lang="en-US" sz="2900" dirty="0"/>
              <a:t>.</a:t>
            </a:r>
          </a:p>
          <a:p>
            <a:pPr algn="just"/>
            <a:r>
              <a:rPr lang="en-US" sz="2900" b="1" dirty="0"/>
              <a:t>Solution</a:t>
            </a:r>
            <a:r>
              <a:rPr lang="en-US" sz="2900" dirty="0"/>
              <a:t>: Compute the terms of the sequence by successively using the congruence </a:t>
            </a:r>
            <a:r>
              <a:rPr lang="en-US" sz="2900" dirty="0">
                <a:ea typeface="Cambria Math"/>
              </a:rPr>
              <a:t>     </a:t>
            </a:r>
            <a:r>
              <a:rPr lang="en-US" sz="2900" i="1" dirty="0"/>
              <a:t>x</a:t>
            </a:r>
            <a:r>
              <a:rPr lang="en-US" sz="2900" i="1" baseline="-25000" dirty="0">
                <a:latin typeface="Cambria Math" pitchFamily="18" charset="0"/>
                <a:ea typeface="Cambria Math" pitchFamily="18" charset="0"/>
              </a:rPr>
              <a:t>n</a:t>
            </a:r>
            <a:r>
              <a:rPr lang="en-US" sz="2900" baseline="-25000" dirty="0">
                <a:latin typeface="Cambria Math" pitchFamily="18" charset="0"/>
                <a:ea typeface="Cambria Math" pitchFamily="18" charset="0"/>
              </a:rPr>
              <a:t>+1</a:t>
            </a:r>
            <a:r>
              <a:rPr lang="en-US" sz="2900" i="1" baseline="-25000" dirty="0">
                <a:latin typeface="Cambria Math" pitchFamily="18" charset="0"/>
                <a:ea typeface="Cambria Math" pitchFamily="18" charset="0"/>
              </a:rPr>
              <a:t>   </a:t>
            </a:r>
            <a:r>
              <a:rPr lang="en-US" sz="2900" dirty="0">
                <a:ea typeface="Cambria Math" pitchFamily="18" charset="0"/>
              </a:rPr>
              <a:t> = (</a:t>
            </a:r>
            <a:r>
              <a:rPr lang="en-US" sz="2900" dirty="0">
                <a:latin typeface="Cambria Math" pitchFamily="18" charset="0"/>
                <a:ea typeface="Cambria Math" pitchFamily="18" charset="0"/>
              </a:rPr>
              <a:t>7</a:t>
            </a:r>
            <a:r>
              <a:rPr lang="en-US" sz="2900" i="1" dirty="0">
                <a:ea typeface="Cambria Math" pitchFamily="18" charset="0"/>
              </a:rPr>
              <a:t>x</a:t>
            </a:r>
            <a:r>
              <a:rPr lang="en-US" sz="2900" i="1" baseline="-25000" dirty="0">
                <a:ea typeface="Cambria Math" pitchFamily="18" charset="0"/>
              </a:rPr>
              <a:t>n</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with </a:t>
            </a:r>
            <a:r>
              <a:rPr lang="en-US" sz="2900" i="1" dirty="0"/>
              <a:t>x</a:t>
            </a:r>
            <a:r>
              <a:rPr lang="en-US" sz="2900" baseline="-25000" dirty="0">
                <a:latin typeface="Cambria Math" pitchFamily="18" charset="0"/>
                <a:ea typeface="Cambria Math" pitchFamily="18" charset="0"/>
              </a:rPr>
              <a:t>0  </a:t>
            </a:r>
            <a:r>
              <a:rPr lang="en-US" sz="2900" dirty="0"/>
              <a:t>= </a:t>
            </a:r>
            <a:r>
              <a:rPr lang="en-US" sz="2900" dirty="0">
                <a:latin typeface="Cambria Math" pitchFamily="18" charset="0"/>
                <a:ea typeface="Cambria Math" pitchFamily="18" charset="0"/>
              </a:rPr>
              <a:t>3</a:t>
            </a:r>
            <a:r>
              <a:rPr lang="en-US" sz="2900" dirty="0"/>
              <a:t>.</a:t>
            </a:r>
          </a:p>
          <a:p>
            <a:pPr lvl="2" algn="just">
              <a:buNone/>
            </a:pPr>
            <a:r>
              <a:rPr lang="en-US" sz="2900" i="1" dirty="0"/>
              <a:t>x</a:t>
            </a:r>
            <a:r>
              <a:rPr lang="en-US" sz="2900" baseline="-25000" dirty="0">
                <a:latin typeface="Cambria Math" pitchFamily="18" charset="0"/>
                <a:ea typeface="Cambria Math" pitchFamily="18" charset="0"/>
              </a:rPr>
              <a:t>1</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0</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∙3 + 4</a:t>
            </a:r>
            <a:r>
              <a:rPr lang="en-US" sz="2900" b="1" dirty="0">
                <a:ea typeface="Cambria Math" pitchFamily="18" charset="0"/>
              </a:rPr>
              <a:t> mod </a:t>
            </a:r>
            <a:r>
              <a:rPr lang="en-US" sz="2900" dirty="0">
                <a:latin typeface="Cambria Math" pitchFamily="18" charset="0"/>
                <a:ea typeface="Cambria Math" pitchFamily="18" charset="0"/>
              </a:rPr>
              <a:t>9 = 25 </a:t>
            </a:r>
            <a:r>
              <a:rPr lang="en-US" sz="2900" b="1" dirty="0">
                <a:ea typeface="Cambria Math" pitchFamily="18" charset="0"/>
              </a:rPr>
              <a:t>mod </a:t>
            </a:r>
            <a:r>
              <a:rPr lang="en-US" sz="2900" dirty="0">
                <a:latin typeface="Cambria Math" pitchFamily="18" charset="0"/>
                <a:ea typeface="Cambria Math" pitchFamily="18" charset="0"/>
              </a:rPr>
              <a:t>9 = 7</a:t>
            </a:r>
            <a:r>
              <a:rPr lang="en-US" sz="2900" dirty="0"/>
              <a:t>,</a:t>
            </a:r>
          </a:p>
          <a:p>
            <a:pPr lvl="2" algn="just">
              <a:buNone/>
            </a:pPr>
            <a:r>
              <a:rPr lang="en-US" sz="2900" i="1" dirty="0"/>
              <a:t>x</a:t>
            </a:r>
            <a:r>
              <a:rPr lang="en-US" sz="2900" baseline="-25000" dirty="0">
                <a:latin typeface="Cambria Math" pitchFamily="18" charset="0"/>
                <a:ea typeface="Cambria Math" pitchFamily="18" charset="0"/>
              </a:rPr>
              <a:t>2</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1</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∙7 + 4</a:t>
            </a:r>
            <a:r>
              <a:rPr lang="en-US" sz="2900" b="1" dirty="0">
                <a:ea typeface="Cambria Math" pitchFamily="18" charset="0"/>
              </a:rPr>
              <a:t> mod </a:t>
            </a:r>
            <a:r>
              <a:rPr lang="en-US" sz="2900" dirty="0">
                <a:latin typeface="Cambria Math" pitchFamily="18" charset="0"/>
                <a:ea typeface="Cambria Math" pitchFamily="18" charset="0"/>
              </a:rPr>
              <a:t>9 = 53 </a:t>
            </a:r>
            <a:r>
              <a:rPr lang="en-US" sz="2900" b="1" dirty="0">
                <a:ea typeface="Cambria Math" pitchFamily="18" charset="0"/>
              </a:rPr>
              <a:t>mod </a:t>
            </a:r>
            <a:r>
              <a:rPr lang="en-US" sz="2900" dirty="0">
                <a:latin typeface="Cambria Math" pitchFamily="18" charset="0"/>
                <a:ea typeface="Cambria Math" pitchFamily="18" charset="0"/>
              </a:rPr>
              <a:t>9 = 8</a:t>
            </a:r>
            <a:r>
              <a:rPr lang="en-US" sz="2900" dirty="0"/>
              <a:t>,</a:t>
            </a:r>
          </a:p>
          <a:p>
            <a:pPr lvl="2" algn="just">
              <a:buNone/>
            </a:pPr>
            <a:r>
              <a:rPr lang="en-US" sz="2900" i="1" dirty="0"/>
              <a:t>x</a:t>
            </a:r>
            <a:r>
              <a:rPr lang="en-US" sz="2900" baseline="-25000" dirty="0">
                <a:latin typeface="Cambria Math" pitchFamily="18" charset="0"/>
                <a:ea typeface="Cambria Math" pitchFamily="18" charset="0"/>
              </a:rPr>
              <a:t>3</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2</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∙8 + 4</a:t>
            </a:r>
            <a:r>
              <a:rPr lang="en-US" sz="2900" b="1" dirty="0">
                <a:ea typeface="Cambria Math" pitchFamily="18" charset="0"/>
              </a:rPr>
              <a:t> mod </a:t>
            </a:r>
            <a:r>
              <a:rPr lang="en-US" sz="2900" dirty="0">
                <a:latin typeface="Cambria Math" pitchFamily="18" charset="0"/>
                <a:ea typeface="Cambria Math" pitchFamily="18" charset="0"/>
              </a:rPr>
              <a:t>9 = 60 </a:t>
            </a:r>
            <a:r>
              <a:rPr lang="en-US" sz="2900" b="1" dirty="0">
                <a:ea typeface="Cambria Math" pitchFamily="18" charset="0"/>
              </a:rPr>
              <a:t>mod </a:t>
            </a:r>
            <a:r>
              <a:rPr lang="en-US" sz="2900" dirty="0">
                <a:latin typeface="Cambria Math" pitchFamily="18" charset="0"/>
                <a:ea typeface="Cambria Math" pitchFamily="18" charset="0"/>
              </a:rPr>
              <a:t>9 = 6</a:t>
            </a:r>
            <a:r>
              <a:rPr lang="en-US" sz="2900" dirty="0"/>
              <a:t>,</a:t>
            </a:r>
          </a:p>
          <a:p>
            <a:pPr lvl="2" algn="just">
              <a:buNone/>
            </a:pPr>
            <a:r>
              <a:rPr lang="en-US" sz="2900" i="1" dirty="0"/>
              <a:t>x</a:t>
            </a:r>
            <a:r>
              <a:rPr lang="en-US" sz="2900" baseline="-25000" dirty="0">
                <a:latin typeface="Cambria Math" pitchFamily="18" charset="0"/>
                <a:ea typeface="Cambria Math" pitchFamily="18" charset="0"/>
              </a:rPr>
              <a:t>4</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3</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∙6 + 4</a:t>
            </a:r>
            <a:r>
              <a:rPr lang="en-US" sz="2900" b="1" dirty="0">
                <a:ea typeface="Cambria Math" pitchFamily="18" charset="0"/>
              </a:rPr>
              <a:t> mod </a:t>
            </a:r>
            <a:r>
              <a:rPr lang="en-US" sz="2900" dirty="0">
                <a:latin typeface="Cambria Math" pitchFamily="18" charset="0"/>
                <a:ea typeface="Cambria Math" pitchFamily="18" charset="0"/>
              </a:rPr>
              <a:t>9 = 46 </a:t>
            </a:r>
            <a:r>
              <a:rPr lang="en-US" sz="2900" b="1" dirty="0">
                <a:ea typeface="Cambria Math" pitchFamily="18" charset="0"/>
              </a:rPr>
              <a:t>mod </a:t>
            </a:r>
            <a:r>
              <a:rPr lang="en-US" sz="2900" dirty="0">
                <a:latin typeface="Cambria Math" pitchFamily="18" charset="0"/>
                <a:ea typeface="Cambria Math" pitchFamily="18" charset="0"/>
              </a:rPr>
              <a:t>9 = 1</a:t>
            </a:r>
            <a:r>
              <a:rPr lang="en-US" sz="2900" dirty="0"/>
              <a:t>,</a:t>
            </a:r>
          </a:p>
          <a:p>
            <a:pPr lvl="2" algn="just">
              <a:buNone/>
            </a:pPr>
            <a:r>
              <a:rPr lang="en-US" sz="2900" i="1" dirty="0"/>
              <a:t>x</a:t>
            </a:r>
            <a:r>
              <a:rPr lang="en-US" sz="2900" baseline="-25000" dirty="0">
                <a:latin typeface="Cambria Math" pitchFamily="18" charset="0"/>
                <a:ea typeface="Cambria Math" pitchFamily="18" charset="0"/>
              </a:rPr>
              <a:t>5</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4</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∙1 + 4</a:t>
            </a:r>
            <a:r>
              <a:rPr lang="en-US" sz="2900" b="1" dirty="0">
                <a:ea typeface="Cambria Math" pitchFamily="18" charset="0"/>
              </a:rPr>
              <a:t> mod </a:t>
            </a:r>
            <a:r>
              <a:rPr lang="en-US" sz="2900" dirty="0">
                <a:latin typeface="Cambria Math" pitchFamily="18" charset="0"/>
                <a:ea typeface="Cambria Math" pitchFamily="18" charset="0"/>
              </a:rPr>
              <a:t>9 = 11 </a:t>
            </a:r>
            <a:r>
              <a:rPr lang="en-US" sz="2900" b="1" dirty="0">
                <a:ea typeface="Cambria Math" pitchFamily="18" charset="0"/>
              </a:rPr>
              <a:t>mod </a:t>
            </a:r>
            <a:r>
              <a:rPr lang="en-US" sz="2900" dirty="0">
                <a:latin typeface="Cambria Math" pitchFamily="18" charset="0"/>
                <a:ea typeface="Cambria Math" pitchFamily="18" charset="0"/>
              </a:rPr>
              <a:t>9 = 2</a:t>
            </a:r>
            <a:r>
              <a:rPr lang="en-US" sz="2900" dirty="0"/>
              <a:t>,</a:t>
            </a:r>
          </a:p>
          <a:p>
            <a:pPr lvl="2" algn="just">
              <a:buNone/>
            </a:pPr>
            <a:r>
              <a:rPr lang="en-US" sz="2900" i="1" dirty="0"/>
              <a:t>x</a:t>
            </a:r>
            <a:r>
              <a:rPr lang="en-US" sz="2900" baseline="-25000" dirty="0">
                <a:latin typeface="Cambria Math" pitchFamily="18" charset="0"/>
                <a:ea typeface="Cambria Math" pitchFamily="18" charset="0"/>
              </a:rPr>
              <a:t>6</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5</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∙2 + 4</a:t>
            </a:r>
            <a:r>
              <a:rPr lang="en-US" sz="2900" b="1" dirty="0">
                <a:ea typeface="Cambria Math" pitchFamily="18" charset="0"/>
              </a:rPr>
              <a:t> mod </a:t>
            </a:r>
            <a:r>
              <a:rPr lang="en-US" sz="2900" dirty="0">
                <a:latin typeface="Cambria Math" pitchFamily="18" charset="0"/>
                <a:ea typeface="Cambria Math" pitchFamily="18" charset="0"/>
              </a:rPr>
              <a:t>9 = 18 </a:t>
            </a:r>
            <a:r>
              <a:rPr lang="en-US" sz="2900" b="1" dirty="0">
                <a:ea typeface="Cambria Math" pitchFamily="18" charset="0"/>
              </a:rPr>
              <a:t>mod </a:t>
            </a:r>
            <a:r>
              <a:rPr lang="en-US" sz="2900" dirty="0">
                <a:latin typeface="Cambria Math" pitchFamily="18" charset="0"/>
                <a:ea typeface="Cambria Math" pitchFamily="18" charset="0"/>
              </a:rPr>
              <a:t>9 = 0</a:t>
            </a:r>
            <a:r>
              <a:rPr lang="en-US" sz="2900" dirty="0"/>
              <a:t>,</a:t>
            </a:r>
          </a:p>
          <a:p>
            <a:pPr lvl="2" algn="just">
              <a:buNone/>
            </a:pPr>
            <a:r>
              <a:rPr lang="en-US" sz="2900" i="1" dirty="0"/>
              <a:t>x</a:t>
            </a:r>
            <a:r>
              <a:rPr lang="en-US" sz="2900" baseline="-25000" dirty="0">
                <a:latin typeface="Cambria Math" pitchFamily="18" charset="0"/>
                <a:ea typeface="Cambria Math" pitchFamily="18" charset="0"/>
              </a:rPr>
              <a:t>7</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6</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∙0 + 4</a:t>
            </a:r>
            <a:r>
              <a:rPr lang="en-US" sz="2900" b="1" dirty="0">
                <a:ea typeface="Cambria Math" pitchFamily="18" charset="0"/>
              </a:rPr>
              <a:t> mod </a:t>
            </a:r>
            <a:r>
              <a:rPr lang="en-US" sz="2900" dirty="0">
                <a:latin typeface="Cambria Math" pitchFamily="18" charset="0"/>
                <a:ea typeface="Cambria Math" pitchFamily="18" charset="0"/>
              </a:rPr>
              <a:t>9 = 4 </a:t>
            </a:r>
            <a:r>
              <a:rPr lang="en-US" sz="2900" b="1" dirty="0">
                <a:ea typeface="Cambria Math" pitchFamily="18" charset="0"/>
              </a:rPr>
              <a:t>mod </a:t>
            </a:r>
            <a:r>
              <a:rPr lang="en-US" sz="2900" dirty="0">
                <a:latin typeface="Cambria Math" pitchFamily="18" charset="0"/>
                <a:ea typeface="Cambria Math" pitchFamily="18" charset="0"/>
              </a:rPr>
              <a:t>9 = 4</a:t>
            </a:r>
            <a:r>
              <a:rPr lang="en-US" sz="2900" dirty="0"/>
              <a:t>,</a:t>
            </a:r>
          </a:p>
          <a:p>
            <a:pPr lvl="2" algn="just">
              <a:buNone/>
            </a:pPr>
            <a:r>
              <a:rPr lang="en-US" sz="2900" i="1" dirty="0"/>
              <a:t>x</a:t>
            </a:r>
            <a:r>
              <a:rPr lang="en-US" sz="2900" baseline="-25000" dirty="0">
                <a:latin typeface="Cambria Math" pitchFamily="18" charset="0"/>
                <a:ea typeface="Cambria Math" pitchFamily="18" charset="0"/>
              </a:rPr>
              <a:t>8</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7</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∙4 + 4</a:t>
            </a:r>
            <a:r>
              <a:rPr lang="en-US" sz="2900" b="1" dirty="0">
                <a:ea typeface="Cambria Math" pitchFamily="18" charset="0"/>
              </a:rPr>
              <a:t> mod </a:t>
            </a:r>
            <a:r>
              <a:rPr lang="en-US" sz="2900" dirty="0">
                <a:latin typeface="Cambria Math" pitchFamily="18" charset="0"/>
                <a:ea typeface="Cambria Math" pitchFamily="18" charset="0"/>
              </a:rPr>
              <a:t>9 = 32 </a:t>
            </a:r>
            <a:r>
              <a:rPr lang="en-US" sz="2900" b="1" dirty="0">
                <a:ea typeface="Cambria Math" pitchFamily="18" charset="0"/>
              </a:rPr>
              <a:t>mod </a:t>
            </a:r>
            <a:r>
              <a:rPr lang="en-US" sz="2900" dirty="0">
                <a:latin typeface="Cambria Math" pitchFamily="18" charset="0"/>
                <a:ea typeface="Cambria Math" pitchFamily="18" charset="0"/>
              </a:rPr>
              <a:t>9 = 5</a:t>
            </a:r>
            <a:r>
              <a:rPr lang="en-US" sz="2900" dirty="0"/>
              <a:t>,</a:t>
            </a:r>
          </a:p>
          <a:p>
            <a:pPr lvl="2" algn="just">
              <a:buNone/>
            </a:pPr>
            <a:r>
              <a:rPr lang="en-US" sz="2900" i="1" dirty="0"/>
              <a:t>x</a:t>
            </a:r>
            <a:r>
              <a:rPr lang="en-US" sz="2900" baseline="-25000" dirty="0">
                <a:latin typeface="Cambria Math" pitchFamily="18" charset="0"/>
                <a:ea typeface="Cambria Math" pitchFamily="18" charset="0"/>
              </a:rPr>
              <a:t>9</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8</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∙5 + 4</a:t>
            </a:r>
            <a:r>
              <a:rPr lang="en-US" sz="2900" b="1" dirty="0">
                <a:ea typeface="Cambria Math" pitchFamily="18" charset="0"/>
              </a:rPr>
              <a:t> mod </a:t>
            </a:r>
            <a:r>
              <a:rPr lang="en-US" sz="2900" dirty="0">
                <a:latin typeface="Cambria Math" pitchFamily="18" charset="0"/>
                <a:ea typeface="Cambria Math" pitchFamily="18" charset="0"/>
              </a:rPr>
              <a:t>9 = 39 </a:t>
            </a:r>
            <a:r>
              <a:rPr lang="en-US" sz="2900" b="1" dirty="0">
                <a:ea typeface="Cambria Math" pitchFamily="18" charset="0"/>
              </a:rPr>
              <a:t>mod </a:t>
            </a:r>
            <a:r>
              <a:rPr lang="en-US" sz="2900" dirty="0">
                <a:latin typeface="Cambria Math" pitchFamily="18" charset="0"/>
                <a:ea typeface="Cambria Math" pitchFamily="18" charset="0"/>
              </a:rPr>
              <a:t>9 = 3</a:t>
            </a:r>
            <a:r>
              <a:rPr lang="en-US" sz="2900" dirty="0"/>
              <a:t>.</a:t>
            </a:r>
          </a:p>
          <a:p>
            <a:pPr lvl="1" algn="just">
              <a:buNone/>
            </a:pPr>
            <a:r>
              <a:rPr lang="en-US" sz="2900" dirty="0"/>
              <a:t>The sequence generated is </a:t>
            </a:r>
            <a:r>
              <a:rPr lang="en-US" sz="2900" dirty="0">
                <a:latin typeface="Cambria Math" pitchFamily="18" charset="0"/>
                <a:ea typeface="Cambria Math" pitchFamily="18" charset="0"/>
              </a:rPr>
              <a:t>3,7,8,6,1,2,0,4,5,3,7,8,6,1,2,0,4,5,3,…   </a:t>
            </a:r>
          </a:p>
          <a:p>
            <a:pPr lvl="1" algn="just">
              <a:buNone/>
            </a:pPr>
            <a:r>
              <a:rPr lang="en-US" sz="2900" dirty="0"/>
              <a:t>It repeats after generating </a:t>
            </a:r>
            <a:r>
              <a:rPr lang="en-US" sz="2900" dirty="0">
                <a:latin typeface="Cambria Math" pitchFamily="18" charset="0"/>
                <a:ea typeface="Cambria Math" pitchFamily="18" charset="0"/>
              </a:rPr>
              <a:t>9</a:t>
            </a:r>
            <a:r>
              <a:rPr lang="en-US" sz="2900" dirty="0"/>
              <a:t> terms.</a:t>
            </a:r>
          </a:p>
          <a:p>
            <a:pPr algn="just"/>
            <a:r>
              <a:rPr lang="en-US" sz="2900" dirty="0"/>
              <a:t>Commonly, computers use a linear </a:t>
            </a:r>
            <a:r>
              <a:rPr lang="en-US" sz="2900" dirty="0" err="1"/>
              <a:t>congruential</a:t>
            </a:r>
            <a:r>
              <a:rPr lang="en-US" sz="2900" dirty="0"/>
              <a:t> generator with increment </a:t>
            </a:r>
            <a:r>
              <a:rPr lang="en-US" sz="2900" i="1" dirty="0"/>
              <a:t>c</a:t>
            </a:r>
            <a:r>
              <a:rPr lang="en-US" sz="2900" dirty="0"/>
              <a:t> = </a:t>
            </a:r>
            <a:r>
              <a:rPr lang="en-US" sz="2900" dirty="0">
                <a:latin typeface="Cambria Math" pitchFamily="18" charset="0"/>
                <a:ea typeface="Cambria Math" pitchFamily="18" charset="0"/>
              </a:rPr>
              <a:t>0</a:t>
            </a:r>
            <a:r>
              <a:rPr lang="en-US" sz="2900" dirty="0"/>
              <a:t>. This is called a </a:t>
            </a:r>
            <a:r>
              <a:rPr lang="en-US" sz="2900" i="1" dirty="0"/>
              <a:t>pure multiplicative generator</a:t>
            </a:r>
            <a:r>
              <a:rPr lang="en-US" sz="2900" dirty="0"/>
              <a:t>. Such a generator with modulus </a:t>
            </a:r>
            <a:r>
              <a:rPr lang="en-US" sz="2900" dirty="0">
                <a:latin typeface="Cambria Math" pitchFamily="18" charset="0"/>
                <a:ea typeface="Cambria Math" pitchFamily="18" charset="0"/>
              </a:rPr>
              <a:t>2</a:t>
            </a:r>
            <a:r>
              <a:rPr lang="en-US" sz="2900" baseline="30000" dirty="0">
                <a:latin typeface="Cambria Math" pitchFamily="18" charset="0"/>
                <a:ea typeface="Cambria Math" pitchFamily="18" charset="0"/>
              </a:rPr>
              <a:t>31</a:t>
            </a:r>
            <a:r>
              <a:rPr lang="en-US" sz="2900" dirty="0"/>
              <a:t> </a:t>
            </a:r>
            <a:r>
              <a:rPr lang="en-US" sz="2900" dirty="0">
                <a:latin typeface="Cambria Math"/>
                <a:ea typeface="Cambria Math"/>
              </a:rPr>
              <a:t>− 1 </a:t>
            </a:r>
            <a:r>
              <a:rPr lang="en-US" sz="2900" dirty="0"/>
              <a:t>and multiplier  </a:t>
            </a:r>
            <a:r>
              <a:rPr lang="en-US" sz="2900" dirty="0">
                <a:latin typeface="Cambria Math" pitchFamily="18" charset="0"/>
                <a:ea typeface="Cambria Math" pitchFamily="18" charset="0"/>
              </a:rPr>
              <a:t>7</a:t>
            </a:r>
            <a:r>
              <a:rPr lang="en-US" sz="2900" baseline="30000" dirty="0">
                <a:latin typeface="Cambria Math" pitchFamily="18" charset="0"/>
                <a:ea typeface="Cambria Math" pitchFamily="18" charset="0"/>
              </a:rPr>
              <a:t>5</a:t>
            </a:r>
            <a:r>
              <a:rPr lang="en-US" sz="2900" dirty="0">
                <a:latin typeface="Cambria Math" pitchFamily="18" charset="0"/>
                <a:ea typeface="Cambria Math" pitchFamily="18" charset="0"/>
              </a:rPr>
              <a:t> = 16,807 generates 2</a:t>
            </a:r>
            <a:r>
              <a:rPr lang="en-US" sz="2900" baseline="30000" dirty="0">
                <a:latin typeface="Cambria Math" pitchFamily="18" charset="0"/>
                <a:ea typeface="Cambria Math" pitchFamily="18" charset="0"/>
              </a:rPr>
              <a:t>31 </a:t>
            </a:r>
            <a:r>
              <a:rPr lang="en-US" sz="2900" dirty="0">
                <a:latin typeface="Cambria Math"/>
                <a:ea typeface="Cambria Math"/>
              </a:rPr>
              <a:t>− 2 </a:t>
            </a:r>
            <a:r>
              <a:rPr lang="en-US" sz="2900" dirty="0"/>
              <a:t>numbers before  repeating. </a:t>
            </a:r>
            <a:endParaRPr lang="en-US" sz="2900" baseline="30000" dirty="0">
              <a:latin typeface="Cambria Math" pitchFamily="18" charset="0"/>
              <a:ea typeface="Cambria Math" pitchFamily="18" charset="0"/>
            </a:endParaRPr>
          </a:p>
          <a:p>
            <a:endParaRPr lang="en-US" dirty="0"/>
          </a:p>
        </p:txBody>
      </p:sp>
    </p:spTree>
    <p:extLst>
      <p:ext uri="{BB962C8B-B14F-4D97-AF65-F5344CB8AC3E}">
        <p14:creationId xmlns:p14="http://schemas.microsoft.com/office/powerpoint/2010/main" val="745283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lstStyle/>
          <a:p>
            <a:r>
              <a:rPr lang="en-US" dirty="0"/>
              <a:t>Check Digits:  UPCs</a:t>
            </a:r>
          </a:p>
        </p:txBody>
      </p:sp>
      <p:sp>
        <p:nvSpPr>
          <p:cNvPr id="3" name="Content Placeholder 2"/>
          <p:cNvSpPr>
            <a:spLocks noGrp="1"/>
          </p:cNvSpPr>
          <p:nvPr>
            <p:ph idx="1"/>
          </p:nvPr>
        </p:nvSpPr>
        <p:spPr>
          <a:xfrm>
            <a:off x="304800" y="1143000"/>
            <a:ext cx="8686800" cy="5410200"/>
          </a:xfrm>
        </p:spPr>
        <p:txBody>
          <a:bodyPr>
            <a:normAutofit fontScale="77500" lnSpcReduction="20000"/>
          </a:bodyPr>
          <a:lstStyle/>
          <a:p>
            <a:pPr algn="just"/>
            <a:r>
              <a:rPr lang="en-US" sz="2300" dirty="0"/>
              <a:t>A common method of detecting errors in strings of digits is to add an extra digit at the end, which is evaluated using a function. If the final digit is  not correct, then the string is assumed not to be correct.</a:t>
            </a:r>
          </a:p>
          <a:p>
            <a:pPr algn="just">
              <a:buNone/>
            </a:pPr>
            <a:r>
              <a:rPr lang="en-US" sz="2300" b="1" dirty="0"/>
              <a:t>   Example</a:t>
            </a:r>
            <a:r>
              <a:rPr lang="en-US" sz="2300" dirty="0"/>
              <a:t>: Retail products are identified by their </a:t>
            </a:r>
            <a:r>
              <a:rPr lang="en-US" sz="2300" i="1" dirty="0"/>
              <a:t>Universal Product Codes </a:t>
            </a:r>
            <a:r>
              <a:rPr lang="en-US" sz="2300" dirty="0"/>
              <a:t>(</a:t>
            </a:r>
            <a:r>
              <a:rPr lang="en-US" sz="2300" i="1" dirty="0"/>
              <a:t>UPC</a:t>
            </a:r>
            <a:r>
              <a:rPr lang="en-US" sz="2300" dirty="0"/>
              <a:t>s). Usually these have </a:t>
            </a:r>
            <a:r>
              <a:rPr lang="en-US" sz="2300" dirty="0">
                <a:latin typeface="Cambria Math" pitchFamily="18" charset="0"/>
                <a:ea typeface="Cambria Math" pitchFamily="18" charset="0"/>
              </a:rPr>
              <a:t>12</a:t>
            </a:r>
            <a:r>
              <a:rPr lang="en-US" sz="2300" dirty="0"/>
              <a:t> decimal digits, the last one being the check digit. The check digit is determined by the congruence:</a:t>
            </a:r>
          </a:p>
          <a:p>
            <a:pPr marL="822960" lvl="4" indent="-274320" algn="just">
              <a:buSzPct val="95000"/>
              <a:buNone/>
            </a:pPr>
            <a:r>
              <a:rPr lang="en-US" sz="2300" dirty="0">
                <a:latin typeface="Cambria Math" pitchFamily="18" charset="0"/>
                <a:ea typeface="Cambria Math" pitchFamily="18" charset="0"/>
              </a:rPr>
              <a:t>   3</a:t>
            </a:r>
            <a:r>
              <a:rPr lang="en-US" sz="2300" i="1" dirty="0"/>
              <a:t>x</a:t>
            </a:r>
            <a:r>
              <a:rPr lang="en-US" sz="2300" baseline="-25000" dirty="0">
                <a:latin typeface="Cambria Math" pitchFamily="18" charset="0"/>
                <a:ea typeface="Cambria Math" pitchFamily="18" charset="0"/>
              </a:rPr>
              <a:t>1</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i="1" dirty="0"/>
              <a:t>x</a:t>
            </a:r>
            <a:r>
              <a:rPr lang="en-US" sz="2300" baseline="-25000" dirty="0">
                <a:latin typeface="Cambria Math" pitchFamily="18" charset="0"/>
                <a:ea typeface="Cambria Math" pitchFamily="18" charset="0"/>
              </a:rPr>
              <a:t>2</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dirty="0">
                <a:latin typeface="Cambria Math" pitchFamily="18" charset="0"/>
                <a:ea typeface="Cambria Math" pitchFamily="18" charset="0"/>
              </a:rPr>
              <a:t>3</a:t>
            </a:r>
            <a:r>
              <a:rPr lang="en-US" sz="2300" i="1" dirty="0"/>
              <a:t>x</a:t>
            </a:r>
            <a:r>
              <a:rPr lang="en-US" sz="2300" baseline="-25000" dirty="0">
                <a:latin typeface="Cambria Math" pitchFamily="18" charset="0"/>
                <a:ea typeface="Cambria Math" pitchFamily="18" charset="0"/>
              </a:rPr>
              <a:t>3</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i="1" dirty="0"/>
              <a:t>x</a:t>
            </a:r>
            <a:r>
              <a:rPr lang="en-US" sz="2300" baseline="-25000" dirty="0">
                <a:latin typeface="Cambria Math" pitchFamily="18" charset="0"/>
                <a:ea typeface="Cambria Math" pitchFamily="18" charset="0"/>
              </a:rPr>
              <a:t>4</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dirty="0">
                <a:latin typeface="Cambria Math" pitchFamily="18" charset="0"/>
                <a:ea typeface="Cambria Math" pitchFamily="18" charset="0"/>
              </a:rPr>
              <a:t>3</a:t>
            </a:r>
            <a:r>
              <a:rPr lang="en-US" sz="2300" i="1" dirty="0"/>
              <a:t>x</a:t>
            </a:r>
            <a:r>
              <a:rPr lang="en-US" sz="2300" baseline="-25000" dirty="0">
                <a:latin typeface="Cambria Math" pitchFamily="18" charset="0"/>
                <a:ea typeface="Cambria Math" pitchFamily="18" charset="0"/>
              </a:rPr>
              <a:t>5</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i="1" dirty="0"/>
              <a:t>x</a:t>
            </a:r>
            <a:r>
              <a:rPr lang="en-US" sz="2300" baseline="-25000" dirty="0">
                <a:latin typeface="Cambria Math" pitchFamily="18" charset="0"/>
                <a:ea typeface="Cambria Math" pitchFamily="18" charset="0"/>
              </a:rPr>
              <a:t>6</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dirty="0">
                <a:latin typeface="Cambria Math" pitchFamily="18" charset="0"/>
                <a:ea typeface="Cambria Math" pitchFamily="18" charset="0"/>
              </a:rPr>
              <a:t>3</a:t>
            </a:r>
            <a:r>
              <a:rPr lang="en-US" sz="2300" i="1" dirty="0"/>
              <a:t>x</a:t>
            </a:r>
            <a:r>
              <a:rPr lang="en-US" sz="2300" baseline="-25000" dirty="0">
                <a:latin typeface="Cambria Math" pitchFamily="18" charset="0"/>
                <a:ea typeface="Cambria Math" pitchFamily="18" charset="0"/>
              </a:rPr>
              <a:t>7</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i="1" dirty="0"/>
              <a:t>x</a:t>
            </a:r>
            <a:r>
              <a:rPr lang="en-US" sz="2300" baseline="-25000" dirty="0">
                <a:latin typeface="Cambria Math" pitchFamily="18" charset="0"/>
                <a:ea typeface="Cambria Math" pitchFamily="18" charset="0"/>
              </a:rPr>
              <a:t>8</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dirty="0">
                <a:latin typeface="Cambria Math" pitchFamily="18" charset="0"/>
                <a:ea typeface="Cambria Math" pitchFamily="18" charset="0"/>
              </a:rPr>
              <a:t>3</a:t>
            </a:r>
            <a:r>
              <a:rPr lang="en-US" sz="2300" i="1" dirty="0"/>
              <a:t>x</a:t>
            </a:r>
            <a:r>
              <a:rPr lang="en-US" sz="2300" baseline="-25000" dirty="0">
                <a:latin typeface="Cambria Math" pitchFamily="18" charset="0"/>
                <a:ea typeface="Cambria Math" pitchFamily="18" charset="0"/>
              </a:rPr>
              <a:t>9</a:t>
            </a:r>
            <a:r>
              <a:rPr lang="en-US" sz="2300" dirty="0">
                <a:ea typeface="Cambria Math" pitchFamily="18" charset="0"/>
              </a:rPr>
              <a:t> + </a:t>
            </a:r>
            <a:r>
              <a:rPr lang="en-US" sz="2300" i="1" dirty="0"/>
              <a:t>x</a:t>
            </a:r>
            <a:r>
              <a:rPr lang="en-US" sz="2300" baseline="-25000" dirty="0">
                <a:latin typeface="Cambria Math" pitchFamily="18" charset="0"/>
                <a:ea typeface="Cambria Math" pitchFamily="18" charset="0"/>
              </a:rPr>
              <a:t>10</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dirty="0">
                <a:latin typeface="Cambria Math" pitchFamily="18" charset="0"/>
                <a:ea typeface="Cambria Math" pitchFamily="18" charset="0"/>
              </a:rPr>
              <a:t>3</a:t>
            </a:r>
            <a:r>
              <a:rPr lang="en-US" sz="2300" i="1" dirty="0"/>
              <a:t>x</a:t>
            </a:r>
            <a:r>
              <a:rPr lang="en-US" sz="2300" baseline="-25000" dirty="0">
                <a:latin typeface="Cambria Math" pitchFamily="18" charset="0"/>
                <a:ea typeface="Cambria Math" pitchFamily="18" charset="0"/>
              </a:rPr>
              <a:t>11</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a:t>
            </a:r>
          </a:p>
          <a:p>
            <a:pPr marL="731520" lvl="3" indent="-457200" algn="just">
              <a:buSzPct val="95000"/>
              <a:buFont typeface="+mj-lt"/>
              <a:buAutoNum type="alphaLcPeriod"/>
            </a:pPr>
            <a:r>
              <a:rPr lang="en-US" sz="2300" dirty="0">
                <a:latin typeface="Cambria Math" pitchFamily="18" charset="0"/>
                <a:ea typeface="Cambria Math" pitchFamily="18" charset="0"/>
              </a:rPr>
              <a:t>Suppose that the first 11 digits of the UPC are 79357343104. What is the check digit?</a:t>
            </a:r>
          </a:p>
          <a:p>
            <a:pPr marL="731520" lvl="3" indent="-457200" algn="just">
              <a:buSzPct val="95000"/>
              <a:buFont typeface="+mj-lt"/>
              <a:buAutoNum type="alphaLcPeriod"/>
            </a:pPr>
            <a:r>
              <a:rPr lang="en-US" sz="2300" dirty="0">
                <a:latin typeface="Cambria Math" pitchFamily="18" charset="0"/>
                <a:ea typeface="Cambria Math" pitchFamily="18" charset="0"/>
              </a:rPr>
              <a:t>Is 041331021641 a valid UPC?</a:t>
            </a:r>
          </a:p>
          <a:p>
            <a:pPr marL="457200" lvl="2" indent="-457200" algn="just">
              <a:buSzPct val="95000"/>
              <a:buNone/>
            </a:pPr>
            <a:r>
              <a:rPr lang="en-US" sz="2300" b="1" dirty="0">
                <a:latin typeface="Cambria Math" pitchFamily="18" charset="0"/>
                <a:ea typeface="Cambria Math" pitchFamily="18" charset="0"/>
              </a:rPr>
              <a:t>       Solution</a:t>
            </a:r>
            <a:r>
              <a:rPr lang="en-US" sz="2300" dirty="0">
                <a:latin typeface="Cambria Math" pitchFamily="18" charset="0"/>
                <a:ea typeface="Cambria Math" pitchFamily="18" charset="0"/>
              </a:rPr>
              <a:t>: </a:t>
            </a:r>
          </a:p>
          <a:p>
            <a:pPr marL="731520" lvl="3" indent="-457200" algn="just">
              <a:buSzPct val="95000"/>
              <a:buFont typeface="+mj-lt"/>
              <a:buAutoNum type="alphaLcPeriod"/>
            </a:pPr>
            <a:r>
              <a:rPr lang="en-US" sz="2300" dirty="0">
                <a:latin typeface="Cambria Math" pitchFamily="18" charset="0"/>
                <a:ea typeface="Cambria Math" pitchFamily="18" charset="0"/>
              </a:rPr>
              <a:t>3</a:t>
            </a:r>
            <a:r>
              <a:rPr lang="en-US" sz="2300" dirty="0">
                <a:latin typeface="Cambria Math"/>
                <a:ea typeface="Cambria Math"/>
              </a:rPr>
              <a:t>∙7 + 9 + </a:t>
            </a:r>
            <a:r>
              <a:rPr lang="en-US" sz="2300" dirty="0">
                <a:latin typeface="Cambria Math" pitchFamily="18" charset="0"/>
                <a:ea typeface="Cambria Math" pitchFamily="18" charset="0"/>
              </a:rPr>
              <a:t>3</a:t>
            </a:r>
            <a:r>
              <a:rPr lang="en-US" sz="2300" dirty="0">
                <a:latin typeface="Cambria Math"/>
                <a:ea typeface="Cambria Math"/>
              </a:rPr>
              <a:t>∙3 + 5 + </a:t>
            </a:r>
            <a:r>
              <a:rPr lang="en-US" sz="2300" dirty="0">
                <a:latin typeface="Cambria Math" pitchFamily="18" charset="0"/>
                <a:ea typeface="Cambria Math" pitchFamily="18" charset="0"/>
              </a:rPr>
              <a:t>3</a:t>
            </a:r>
            <a:r>
              <a:rPr lang="en-US" sz="2300" dirty="0">
                <a:latin typeface="Cambria Math"/>
                <a:ea typeface="Cambria Math"/>
              </a:rPr>
              <a:t>∙7 + 3 +</a:t>
            </a:r>
            <a:r>
              <a:rPr lang="en-US" sz="2300" dirty="0">
                <a:latin typeface="Cambria Math" pitchFamily="18" charset="0"/>
                <a:ea typeface="Cambria Math" pitchFamily="18" charset="0"/>
              </a:rPr>
              <a:t> 3</a:t>
            </a:r>
            <a:r>
              <a:rPr lang="en-US" sz="2300" dirty="0">
                <a:latin typeface="Cambria Math"/>
                <a:ea typeface="Cambria Math"/>
              </a:rPr>
              <a:t>∙4 + 3 +</a:t>
            </a:r>
            <a:r>
              <a:rPr lang="en-US" sz="2300" dirty="0">
                <a:latin typeface="Cambria Math" pitchFamily="18" charset="0"/>
                <a:ea typeface="Cambria Math" pitchFamily="18" charset="0"/>
              </a:rPr>
              <a:t> 3</a:t>
            </a:r>
            <a:r>
              <a:rPr lang="en-US" sz="2300" dirty="0">
                <a:latin typeface="Cambria Math"/>
                <a:ea typeface="Cambria Math"/>
              </a:rPr>
              <a:t>∙1 + 0 + </a:t>
            </a:r>
            <a:r>
              <a:rPr lang="en-US" sz="2300" dirty="0">
                <a:latin typeface="Cambria Math" pitchFamily="18" charset="0"/>
                <a:ea typeface="Cambria Math" pitchFamily="18" charset="0"/>
              </a:rPr>
              <a:t>3</a:t>
            </a:r>
            <a:r>
              <a:rPr lang="en-US" sz="2300" dirty="0">
                <a:latin typeface="Cambria Math"/>
                <a:ea typeface="Cambria Math"/>
              </a:rPr>
              <a:t>∙4 +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lgn="just">
              <a:buSzPct val="95000"/>
              <a:buNone/>
            </a:pPr>
            <a:r>
              <a:rPr lang="en-US" sz="2300" dirty="0">
                <a:latin typeface="Cambria Math" pitchFamily="18" charset="0"/>
                <a:ea typeface="Cambria Math" pitchFamily="18" charset="0"/>
              </a:rPr>
              <a:t>           21 + 9 + 9 + 5 + 21 + 3 + 12+ 3 + 3 + 0 + 12 +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lgn="just">
              <a:buSzPct val="95000"/>
              <a:buNone/>
            </a:pPr>
            <a:r>
              <a:rPr lang="en-US" sz="2300" dirty="0">
                <a:latin typeface="Cambria Math" pitchFamily="18" charset="0"/>
                <a:ea typeface="Cambria Math" pitchFamily="18" charset="0"/>
              </a:rPr>
              <a:t>           98 +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lgn="just">
              <a:buSzPct val="95000"/>
              <a:buNone/>
            </a:pPr>
            <a:r>
              <a:rPr lang="en-US" sz="2300" i="1" dirty="0">
                <a:latin typeface="Cambria Math" pitchFamily="18" charset="0"/>
                <a:ea typeface="Cambria Math" pitchFamily="18" charset="0"/>
              </a:rPr>
              <a:t>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So, the check digit is 2.</a:t>
            </a:r>
          </a:p>
          <a:p>
            <a:pPr marL="731520" lvl="3" indent="-457200" algn="just">
              <a:buSzPct val="95000"/>
              <a:buFont typeface="+mj-lt"/>
              <a:buAutoNum type="alphaLcPeriod" startAt="2"/>
            </a:pPr>
            <a:r>
              <a:rPr lang="en-US" sz="2300" dirty="0">
                <a:latin typeface="Cambria Math" pitchFamily="18" charset="0"/>
                <a:ea typeface="Cambria Math" pitchFamily="18" charset="0"/>
              </a:rPr>
              <a:t>3</a:t>
            </a:r>
            <a:r>
              <a:rPr lang="en-US" sz="2300" dirty="0">
                <a:latin typeface="Cambria Math"/>
                <a:ea typeface="Cambria Math"/>
              </a:rPr>
              <a:t>∙0 + 4 + </a:t>
            </a:r>
            <a:r>
              <a:rPr lang="en-US" sz="2300" dirty="0">
                <a:latin typeface="Cambria Math" pitchFamily="18" charset="0"/>
                <a:ea typeface="Cambria Math" pitchFamily="18" charset="0"/>
              </a:rPr>
              <a:t>3</a:t>
            </a:r>
            <a:r>
              <a:rPr lang="en-US" sz="2300" dirty="0">
                <a:latin typeface="Cambria Math"/>
                <a:ea typeface="Cambria Math"/>
              </a:rPr>
              <a:t>∙1 + 3 + </a:t>
            </a:r>
            <a:r>
              <a:rPr lang="en-US" sz="2300" dirty="0">
                <a:latin typeface="Cambria Math" pitchFamily="18" charset="0"/>
                <a:ea typeface="Cambria Math" pitchFamily="18" charset="0"/>
              </a:rPr>
              <a:t>3</a:t>
            </a:r>
            <a:r>
              <a:rPr lang="en-US" sz="2300" dirty="0">
                <a:latin typeface="Cambria Math"/>
                <a:ea typeface="Cambria Math"/>
              </a:rPr>
              <a:t>∙3 + 1 +</a:t>
            </a:r>
            <a:r>
              <a:rPr lang="en-US" sz="2300" dirty="0">
                <a:latin typeface="Cambria Math" pitchFamily="18" charset="0"/>
                <a:ea typeface="Cambria Math" pitchFamily="18" charset="0"/>
              </a:rPr>
              <a:t> 3</a:t>
            </a:r>
            <a:r>
              <a:rPr lang="en-US" sz="2300" dirty="0">
                <a:latin typeface="Cambria Math"/>
                <a:ea typeface="Cambria Math"/>
              </a:rPr>
              <a:t>∙0 + 2 +</a:t>
            </a:r>
            <a:r>
              <a:rPr lang="en-US" sz="2300" dirty="0">
                <a:latin typeface="Cambria Math" pitchFamily="18" charset="0"/>
                <a:ea typeface="Cambria Math" pitchFamily="18" charset="0"/>
              </a:rPr>
              <a:t> 3</a:t>
            </a:r>
            <a:r>
              <a:rPr lang="en-US" sz="2300" dirty="0">
                <a:latin typeface="Cambria Math"/>
                <a:ea typeface="Cambria Math"/>
              </a:rPr>
              <a:t>∙1 + 6 + </a:t>
            </a:r>
            <a:r>
              <a:rPr lang="en-US" sz="2300" dirty="0">
                <a:latin typeface="Cambria Math" pitchFamily="18" charset="0"/>
                <a:ea typeface="Cambria Math" pitchFamily="18" charset="0"/>
              </a:rPr>
              <a:t>3</a:t>
            </a:r>
            <a:r>
              <a:rPr lang="en-US" sz="2300" dirty="0">
                <a:latin typeface="Cambria Math"/>
                <a:ea typeface="Cambria Math"/>
              </a:rPr>
              <a:t>∙4 +  </a:t>
            </a:r>
            <a:r>
              <a:rPr lang="en-US" sz="2300" dirty="0">
                <a:latin typeface="Cambria Math" pitchFamily="18" charset="0"/>
                <a:ea typeface="Cambria Math" pitchFamily="18" charset="0"/>
              </a:rPr>
              <a:t>1</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lgn="just">
              <a:buSzPct val="95000"/>
              <a:buNone/>
            </a:pPr>
            <a:r>
              <a:rPr lang="en-US" sz="2300" dirty="0">
                <a:latin typeface="Cambria Math" pitchFamily="18" charset="0"/>
                <a:ea typeface="Cambria Math" pitchFamily="18" charset="0"/>
              </a:rPr>
              <a:t>           0 + 4 + 3 + 3 + 9 + 1 + 0+ 2 + 3 + 6 + 12 + 1 = 44 </a:t>
            </a:r>
            <a:r>
              <a:rPr lang="en-US" sz="2300" i="1" baseline="-25000" dirty="0">
                <a:latin typeface="Cambria Math" pitchFamily="18" charset="0"/>
                <a:ea typeface="Cambria Math" pitchFamily="18" charset="0"/>
              </a:rPr>
              <a:t> </a:t>
            </a:r>
            <a:r>
              <a:rPr lang="en-US" sz="2300" dirty="0">
                <a:latin typeface="Cambria Math"/>
                <a:ea typeface="Cambria Math"/>
              </a:rPr>
              <a:t>≡ 4 ≢</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lgn="just">
              <a:buSzPct val="95000"/>
              <a:buNone/>
            </a:pPr>
            <a:r>
              <a:rPr lang="en-US" sz="2300" dirty="0">
                <a:latin typeface="Cambria Math" pitchFamily="18" charset="0"/>
                <a:ea typeface="Cambria Math" pitchFamily="18" charset="0"/>
              </a:rPr>
              <a:t>          Hence, 041331021641  is not a valid UPC.</a:t>
            </a:r>
          </a:p>
          <a:p>
            <a:pPr marL="731520" lvl="3" indent="-457200">
              <a:buSzPct val="95000"/>
              <a:buNone/>
            </a:pPr>
            <a:endParaRPr lang="en-US" sz="2300" dirty="0">
              <a:latin typeface="Cambria Math" pitchFamily="18" charset="0"/>
              <a:ea typeface="Cambria Math" pitchFamily="18" charset="0"/>
            </a:endParaRPr>
          </a:p>
          <a:p>
            <a:pPr marL="731520" lvl="3" indent="-457200">
              <a:buSzPct val="95000"/>
              <a:buNone/>
            </a:pPr>
            <a:endParaRPr lang="en-US" sz="2300" dirty="0">
              <a:latin typeface="Cambria Math" pitchFamily="18" charset="0"/>
              <a:ea typeface="Cambria Math" pitchFamily="18" charset="0"/>
            </a:endParaRPr>
          </a:p>
          <a:p>
            <a:pPr marL="731520" lvl="3" indent="-457200">
              <a:buSzPct val="95000"/>
              <a:buFont typeface="+mj-lt"/>
              <a:buAutoNum type="alphaLcParenR"/>
            </a:pPr>
            <a:endParaRPr lang="en-US" sz="2300" dirty="0"/>
          </a:p>
          <a:p>
            <a:endParaRPr lang="en-US" i="1" dirty="0"/>
          </a:p>
        </p:txBody>
      </p:sp>
    </p:spTree>
    <p:extLst>
      <p:ext uri="{BB962C8B-B14F-4D97-AF65-F5344CB8AC3E}">
        <p14:creationId xmlns:p14="http://schemas.microsoft.com/office/powerpoint/2010/main" val="176703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15577"/>
          </a:xfrm>
        </p:spPr>
        <p:txBody>
          <a:bodyPr>
            <a:normAutofit fontScale="90000"/>
          </a:bodyPr>
          <a:lstStyle/>
          <a:p>
            <a:r>
              <a:rPr lang="en-US" dirty="0"/>
              <a:t>Check </a:t>
            </a:r>
            <a:r>
              <a:rPr lang="en-US" dirty="0" err="1"/>
              <a:t>Digits:ISBNs</a:t>
            </a:r>
            <a:endParaRPr lang="en-US" dirty="0"/>
          </a:p>
        </p:txBody>
      </p:sp>
      <p:sp>
        <p:nvSpPr>
          <p:cNvPr id="3" name="Content Placeholder 2"/>
          <p:cNvSpPr>
            <a:spLocks noGrp="1"/>
          </p:cNvSpPr>
          <p:nvPr>
            <p:ph idx="1"/>
          </p:nvPr>
        </p:nvSpPr>
        <p:spPr>
          <a:xfrm>
            <a:off x="228600" y="1371600"/>
            <a:ext cx="8763000" cy="5257800"/>
          </a:xfrm>
        </p:spPr>
        <p:txBody>
          <a:bodyPr>
            <a:normAutofit fontScale="32500" lnSpcReduction="20000"/>
          </a:bodyPr>
          <a:lstStyle/>
          <a:p>
            <a:pPr>
              <a:buNone/>
            </a:pPr>
            <a:r>
              <a:rPr lang="en-US" b="1" dirty="0"/>
              <a:t>         </a:t>
            </a:r>
            <a:r>
              <a:rPr lang="en-US" sz="4900" b="1" dirty="0"/>
              <a:t>B</a:t>
            </a:r>
            <a:r>
              <a:rPr lang="en-US" sz="4900" dirty="0"/>
              <a:t>ooks are identified  by an </a:t>
            </a:r>
            <a:r>
              <a:rPr lang="en-US" sz="4900" i="1" dirty="0"/>
              <a:t>International Standard Book Number </a:t>
            </a:r>
            <a:r>
              <a:rPr lang="en-US" sz="4900" dirty="0"/>
              <a:t>(ISBN-</a:t>
            </a:r>
            <a:r>
              <a:rPr lang="en-US" sz="4900" dirty="0">
                <a:latin typeface="Cambria Math" pitchFamily="18" charset="0"/>
                <a:ea typeface="Cambria Math" pitchFamily="18" charset="0"/>
              </a:rPr>
              <a:t>10</a:t>
            </a:r>
            <a:r>
              <a:rPr lang="en-US" sz="4900" dirty="0"/>
              <a:t>), a </a:t>
            </a:r>
            <a:r>
              <a:rPr lang="en-US" sz="4900" dirty="0">
                <a:latin typeface="Cambria Math" pitchFamily="18" charset="0"/>
                <a:ea typeface="Cambria Math" pitchFamily="18" charset="0"/>
              </a:rPr>
              <a:t>10</a:t>
            </a:r>
            <a:r>
              <a:rPr lang="en-US" sz="4900" dirty="0"/>
              <a:t> digit code. The first 9 digits identify the language, the publisher, and the book. The tenth digit is a check digit, which is determined by the following congruence </a:t>
            </a:r>
          </a:p>
          <a:p>
            <a:pPr>
              <a:buNone/>
            </a:pPr>
            <a:endParaRPr lang="en-US" sz="4900" dirty="0"/>
          </a:p>
          <a:p>
            <a:pPr>
              <a:buNone/>
            </a:pPr>
            <a:r>
              <a:rPr lang="en-US" sz="4900" dirty="0"/>
              <a:t>                                                     </a:t>
            </a:r>
          </a:p>
          <a:p>
            <a:pPr>
              <a:buNone/>
            </a:pPr>
            <a:endParaRPr lang="en-US" sz="4900" dirty="0"/>
          </a:p>
          <a:p>
            <a:pPr>
              <a:buNone/>
            </a:pPr>
            <a:r>
              <a:rPr lang="en-US" sz="4900" dirty="0"/>
              <a:t>       The validity of an ISBN-10 number can be evaluated with the equivalent </a:t>
            </a:r>
          </a:p>
          <a:p>
            <a:pPr>
              <a:buNone/>
            </a:pPr>
            <a:endParaRPr lang="en-US" sz="4900" dirty="0"/>
          </a:p>
          <a:p>
            <a:pPr marL="1108710" lvl="1" indent="-742950">
              <a:buFont typeface="+mj-lt"/>
              <a:buAutoNum type="alphaLcPeriod"/>
            </a:pPr>
            <a:r>
              <a:rPr lang="en-US" sz="4900" dirty="0">
                <a:latin typeface="Cambria Math" pitchFamily="18" charset="0"/>
                <a:ea typeface="Cambria Math" pitchFamily="18" charset="0"/>
              </a:rPr>
              <a:t>Suppose that the first 9 digits of the ISBN-10 are 007288008. What is the check digit?     </a:t>
            </a:r>
          </a:p>
          <a:p>
            <a:pPr marL="1108710" lvl="1" indent="-742950">
              <a:buFont typeface="+mj-lt"/>
              <a:buAutoNum type="alphaLcPeriod"/>
            </a:pPr>
            <a:r>
              <a:rPr lang="en-US" sz="4900" dirty="0">
                <a:latin typeface="Cambria Math" pitchFamily="18" charset="0"/>
                <a:ea typeface="Cambria Math" pitchFamily="18" charset="0"/>
              </a:rPr>
              <a:t>Is 084930149X  a valid ISBN10?</a:t>
            </a:r>
          </a:p>
          <a:p>
            <a:pPr marL="731520" lvl="3" indent="-457200">
              <a:buSzPct val="95000"/>
              <a:buNone/>
            </a:pPr>
            <a:endParaRPr lang="en-US" sz="4900" dirty="0">
              <a:latin typeface="Cambria Math" pitchFamily="18" charset="0"/>
              <a:ea typeface="Cambria Math" pitchFamily="18" charset="0"/>
            </a:endParaRPr>
          </a:p>
          <a:p>
            <a:pPr marL="457200" lvl="2" indent="-457200">
              <a:buSzPct val="95000"/>
              <a:buNone/>
            </a:pPr>
            <a:r>
              <a:rPr lang="en-US" sz="4900" b="1" dirty="0">
                <a:latin typeface="Cambria Math" pitchFamily="18" charset="0"/>
                <a:ea typeface="Cambria Math" pitchFamily="18" charset="0"/>
              </a:rPr>
              <a:t>       </a:t>
            </a:r>
            <a:r>
              <a:rPr lang="en-US" sz="4900" b="1" dirty="0">
                <a:ea typeface="Cambria Math" pitchFamily="18" charset="0"/>
              </a:rPr>
              <a:t>Solution</a:t>
            </a:r>
            <a:r>
              <a:rPr lang="en-US" sz="4900" dirty="0">
                <a:ea typeface="Cambria Math" pitchFamily="18" charset="0"/>
              </a:rPr>
              <a:t>: </a:t>
            </a:r>
          </a:p>
          <a:p>
            <a:pPr marL="788670" lvl="3" indent="-514350">
              <a:buClr>
                <a:schemeClr val="accent1"/>
              </a:buClr>
              <a:buSzPct val="95000"/>
              <a:buNone/>
            </a:pPr>
            <a:r>
              <a:rPr lang="en-US" sz="4900" i="1" dirty="0"/>
              <a:t>   </a:t>
            </a:r>
            <a:r>
              <a:rPr lang="en-US" sz="4900" dirty="0">
                <a:solidFill>
                  <a:schemeClr val="tx2"/>
                </a:solidFill>
              </a:rPr>
              <a:t>a</a:t>
            </a:r>
            <a:r>
              <a:rPr lang="en-US" sz="4900" i="1" dirty="0"/>
              <a:t>.         X</a:t>
            </a:r>
            <a:r>
              <a:rPr lang="en-US" sz="4900" baseline="-25000" dirty="0">
                <a:latin typeface="Cambria Math" pitchFamily="18" charset="0"/>
                <a:ea typeface="Cambria Math" pitchFamily="18" charset="0"/>
              </a:rPr>
              <a:t>10</a:t>
            </a:r>
            <a:r>
              <a:rPr lang="en-US" sz="4900" dirty="0">
                <a:latin typeface="Cambria Math" pitchFamily="18" charset="0"/>
                <a:ea typeface="Cambria Math" pitchFamily="18" charset="0"/>
              </a:rPr>
              <a:t> </a:t>
            </a:r>
            <a:r>
              <a:rPr lang="en-US" sz="4900" i="1" baseline="-25000" dirty="0">
                <a:latin typeface="Cambria Math" pitchFamily="18" charset="0"/>
                <a:ea typeface="Cambria Math" pitchFamily="18" charset="0"/>
              </a:rPr>
              <a:t> </a:t>
            </a:r>
            <a:r>
              <a:rPr lang="en-US" sz="4900" dirty="0">
                <a:latin typeface="Cambria Math"/>
                <a:ea typeface="Cambria Math"/>
              </a:rPr>
              <a:t>≡  </a:t>
            </a:r>
            <a:r>
              <a:rPr lang="en-US" sz="4900" dirty="0">
                <a:latin typeface="Cambria Math" pitchFamily="18" charset="0"/>
                <a:ea typeface="Cambria Math" pitchFamily="18" charset="0"/>
              </a:rPr>
              <a:t>1</a:t>
            </a:r>
            <a:r>
              <a:rPr lang="en-US" sz="4900" dirty="0">
                <a:latin typeface="Cambria Math"/>
                <a:ea typeface="Cambria Math"/>
              </a:rPr>
              <a:t>∙0 +</a:t>
            </a:r>
            <a:r>
              <a:rPr lang="en-US" sz="4900" dirty="0">
                <a:latin typeface="Cambria Math" pitchFamily="18" charset="0"/>
                <a:ea typeface="Cambria Math" pitchFamily="18" charset="0"/>
              </a:rPr>
              <a:t> 2</a:t>
            </a:r>
            <a:r>
              <a:rPr lang="en-US" sz="4900" dirty="0">
                <a:latin typeface="Cambria Math"/>
                <a:ea typeface="Cambria Math"/>
              </a:rPr>
              <a:t>∙0 + </a:t>
            </a:r>
            <a:r>
              <a:rPr lang="en-US" sz="4900" dirty="0">
                <a:latin typeface="Cambria Math" pitchFamily="18" charset="0"/>
                <a:ea typeface="Cambria Math" pitchFamily="18" charset="0"/>
              </a:rPr>
              <a:t>3</a:t>
            </a:r>
            <a:r>
              <a:rPr lang="en-US" sz="4900" dirty="0">
                <a:latin typeface="Cambria Math"/>
                <a:ea typeface="Cambria Math"/>
              </a:rPr>
              <a:t>∙7 +  </a:t>
            </a:r>
            <a:r>
              <a:rPr lang="en-US" sz="4900" dirty="0">
                <a:latin typeface="Cambria Math" pitchFamily="18" charset="0"/>
                <a:ea typeface="Cambria Math" pitchFamily="18" charset="0"/>
              </a:rPr>
              <a:t>4</a:t>
            </a:r>
            <a:r>
              <a:rPr lang="en-US" sz="4900" dirty="0">
                <a:latin typeface="Cambria Math"/>
                <a:ea typeface="Cambria Math"/>
              </a:rPr>
              <a:t>∙2 + </a:t>
            </a:r>
            <a:r>
              <a:rPr lang="en-US" sz="4900" dirty="0">
                <a:latin typeface="Cambria Math" pitchFamily="18" charset="0"/>
                <a:ea typeface="Cambria Math" pitchFamily="18" charset="0"/>
              </a:rPr>
              <a:t> 5</a:t>
            </a:r>
            <a:r>
              <a:rPr lang="en-US" sz="4900" dirty="0">
                <a:latin typeface="Cambria Math"/>
                <a:ea typeface="Cambria Math"/>
              </a:rPr>
              <a:t>∙8 + </a:t>
            </a:r>
            <a:r>
              <a:rPr lang="en-US" sz="4900" dirty="0">
                <a:latin typeface="Cambria Math" pitchFamily="18" charset="0"/>
                <a:ea typeface="Cambria Math" pitchFamily="18" charset="0"/>
              </a:rPr>
              <a:t> 6</a:t>
            </a:r>
            <a:r>
              <a:rPr lang="en-US" sz="4900" dirty="0">
                <a:latin typeface="Cambria Math"/>
                <a:ea typeface="Cambria Math"/>
              </a:rPr>
              <a:t>∙8 + </a:t>
            </a:r>
            <a:r>
              <a:rPr lang="en-US" sz="4900" dirty="0">
                <a:latin typeface="Cambria Math" pitchFamily="18" charset="0"/>
                <a:ea typeface="Cambria Math" pitchFamily="18" charset="0"/>
              </a:rPr>
              <a:t>7</a:t>
            </a:r>
            <a:r>
              <a:rPr lang="en-US" sz="4900" dirty="0">
                <a:latin typeface="Cambria Math"/>
                <a:ea typeface="Cambria Math"/>
              </a:rPr>
              <a:t>∙ 0 + </a:t>
            </a:r>
            <a:r>
              <a:rPr lang="en-US" sz="4900" dirty="0">
                <a:latin typeface="Cambria Math" pitchFamily="18" charset="0"/>
                <a:ea typeface="Cambria Math" pitchFamily="18" charset="0"/>
              </a:rPr>
              <a:t>8</a:t>
            </a:r>
            <a:r>
              <a:rPr lang="en-US" sz="4900" dirty="0">
                <a:latin typeface="Cambria Math"/>
                <a:ea typeface="Cambria Math"/>
              </a:rPr>
              <a:t>∙0 + </a:t>
            </a:r>
            <a:r>
              <a:rPr lang="en-US" sz="4900" dirty="0">
                <a:latin typeface="Cambria Math" pitchFamily="18" charset="0"/>
                <a:ea typeface="Cambria Math" pitchFamily="18" charset="0"/>
              </a:rPr>
              <a:t>9</a:t>
            </a:r>
            <a:r>
              <a:rPr lang="en-US" sz="4900" dirty="0">
                <a:latin typeface="Cambria Math"/>
                <a:ea typeface="Cambria Math"/>
              </a:rPr>
              <a:t>∙8</a:t>
            </a:r>
            <a:r>
              <a:rPr lang="en-US" sz="4900" dirty="0">
                <a:latin typeface="Cambria Math" pitchFamily="18" charset="0"/>
                <a:ea typeface="Cambria Math" pitchFamily="18" charset="0"/>
              </a:rPr>
              <a:t> (</a:t>
            </a:r>
            <a:r>
              <a:rPr lang="en-US" sz="4900" dirty="0">
                <a:ea typeface="Cambria Math" pitchFamily="18" charset="0"/>
              </a:rPr>
              <a:t>mod</a:t>
            </a:r>
            <a:r>
              <a:rPr lang="en-US" sz="4900" b="1" dirty="0">
                <a:ea typeface="Cambria Math" pitchFamily="18" charset="0"/>
              </a:rPr>
              <a:t> </a:t>
            </a:r>
            <a:r>
              <a:rPr lang="en-US" sz="4900" dirty="0">
                <a:latin typeface="Cambria Math" pitchFamily="18" charset="0"/>
                <a:ea typeface="Cambria Math" pitchFamily="18" charset="0"/>
              </a:rPr>
              <a:t>11).</a:t>
            </a:r>
          </a:p>
          <a:p>
            <a:pPr marL="731520" lvl="3" indent="-457200">
              <a:buSzPct val="95000"/>
              <a:buNone/>
            </a:pPr>
            <a:r>
              <a:rPr lang="en-US" sz="4900" dirty="0">
                <a:latin typeface="Cambria Math" pitchFamily="18" charset="0"/>
                <a:ea typeface="Cambria Math" pitchFamily="18" charset="0"/>
              </a:rPr>
              <a:t>                </a:t>
            </a:r>
            <a:r>
              <a:rPr lang="en-US" sz="4900" i="1" dirty="0"/>
              <a:t>X</a:t>
            </a:r>
            <a:r>
              <a:rPr lang="en-US" sz="4900" baseline="-25000" dirty="0">
                <a:latin typeface="Cambria Math" pitchFamily="18" charset="0"/>
                <a:ea typeface="Cambria Math" pitchFamily="18" charset="0"/>
              </a:rPr>
              <a:t>10</a:t>
            </a:r>
            <a:r>
              <a:rPr lang="en-US" sz="4900" dirty="0">
                <a:latin typeface="Cambria Math" pitchFamily="18" charset="0"/>
                <a:ea typeface="Cambria Math" pitchFamily="18" charset="0"/>
              </a:rPr>
              <a:t> </a:t>
            </a:r>
            <a:r>
              <a:rPr lang="en-US" sz="4900" i="1" baseline="-25000" dirty="0">
                <a:latin typeface="Cambria Math" pitchFamily="18" charset="0"/>
                <a:ea typeface="Cambria Math" pitchFamily="18" charset="0"/>
              </a:rPr>
              <a:t> </a:t>
            </a:r>
            <a:r>
              <a:rPr lang="en-US" sz="4900" dirty="0">
                <a:latin typeface="Cambria Math"/>
                <a:ea typeface="Cambria Math"/>
              </a:rPr>
              <a:t>≡  0 +</a:t>
            </a:r>
            <a:r>
              <a:rPr lang="en-US" sz="4900" dirty="0">
                <a:latin typeface="Cambria Math" pitchFamily="18" charset="0"/>
                <a:ea typeface="Cambria Math" pitchFamily="18" charset="0"/>
              </a:rPr>
              <a:t> 0</a:t>
            </a:r>
            <a:r>
              <a:rPr lang="en-US" sz="4900" dirty="0">
                <a:latin typeface="Cambria Math"/>
                <a:ea typeface="Cambria Math"/>
              </a:rPr>
              <a:t> + </a:t>
            </a:r>
            <a:r>
              <a:rPr lang="en-US" sz="4900" dirty="0">
                <a:latin typeface="Cambria Math" pitchFamily="18" charset="0"/>
                <a:ea typeface="Cambria Math" pitchFamily="18" charset="0"/>
              </a:rPr>
              <a:t>21</a:t>
            </a:r>
            <a:r>
              <a:rPr lang="en-US" sz="4900" dirty="0">
                <a:latin typeface="Cambria Math"/>
                <a:ea typeface="Cambria Math"/>
              </a:rPr>
              <a:t> +  </a:t>
            </a:r>
            <a:r>
              <a:rPr lang="en-US" sz="4900" dirty="0">
                <a:latin typeface="Cambria Math" pitchFamily="18" charset="0"/>
                <a:ea typeface="Cambria Math" pitchFamily="18" charset="0"/>
              </a:rPr>
              <a:t>8</a:t>
            </a:r>
            <a:r>
              <a:rPr lang="en-US" sz="4900" dirty="0">
                <a:latin typeface="Cambria Math"/>
                <a:ea typeface="Cambria Math"/>
              </a:rPr>
              <a:t> + </a:t>
            </a:r>
            <a:r>
              <a:rPr lang="en-US" sz="4900" dirty="0">
                <a:latin typeface="Cambria Math" pitchFamily="18" charset="0"/>
                <a:ea typeface="Cambria Math" pitchFamily="18" charset="0"/>
              </a:rPr>
              <a:t> 40</a:t>
            </a:r>
            <a:r>
              <a:rPr lang="en-US" sz="4900" dirty="0">
                <a:latin typeface="Cambria Math"/>
                <a:ea typeface="Cambria Math"/>
              </a:rPr>
              <a:t> + </a:t>
            </a:r>
            <a:r>
              <a:rPr lang="en-US" sz="4900" dirty="0">
                <a:latin typeface="Cambria Math" pitchFamily="18" charset="0"/>
                <a:ea typeface="Cambria Math" pitchFamily="18" charset="0"/>
              </a:rPr>
              <a:t> </a:t>
            </a:r>
            <a:r>
              <a:rPr lang="en-US" sz="4900" dirty="0">
                <a:latin typeface="Cambria Math"/>
                <a:ea typeface="Cambria Math"/>
              </a:rPr>
              <a:t>48 +  0 + 0 + </a:t>
            </a:r>
            <a:r>
              <a:rPr lang="en-US" sz="4900" dirty="0">
                <a:latin typeface="Cambria Math" pitchFamily="18" charset="0"/>
                <a:ea typeface="Cambria Math" pitchFamily="18" charset="0"/>
              </a:rPr>
              <a:t>72 (</a:t>
            </a:r>
            <a:r>
              <a:rPr lang="en-US" sz="4900" dirty="0">
                <a:ea typeface="Cambria Math" pitchFamily="18" charset="0"/>
              </a:rPr>
              <a:t>mod</a:t>
            </a:r>
            <a:r>
              <a:rPr lang="en-US" sz="4900" b="1" dirty="0">
                <a:ea typeface="Cambria Math" pitchFamily="18" charset="0"/>
              </a:rPr>
              <a:t> </a:t>
            </a:r>
            <a:r>
              <a:rPr lang="en-US" sz="4900" dirty="0">
                <a:latin typeface="Cambria Math" pitchFamily="18" charset="0"/>
                <a:ea typeface="Cambria Math" pitchFamily="18" charset="0"/>
              </a:rPr>
              <a:t>11). </a:t>
            </a:r>
          </a:p>
          <a:p>
            <a:pPr marL="731520" lvl="3" indent="-457200">
              <a:buSzPct val="95000"/>
              <a:buNone/>
            </a:pPr>
            <a:r>
              <a:rPr lang="en-US" sz="4900" i="1" dirty="0"/>
              <a:t>               X</a:t>
            </a:r>
            <a:r>
              <a:rPr lang="en-US" sz="4900" baseline="-25000" dirty="0">
                <a:latin typeface="Cambria Math" pitchFamily="18" charset="0"/>
                <a:ea typeface="Cambria Math" pitchFamily="18" charset="0"/>
              </a:rPr>
              <a:t>10</a:t>
            </a:r>
            <a:r>
              <a:rPr lang="en-US" sz="4900" dirty="0">
                <a:latin typeface="Cambria Math" pitchFamily="18" charset="0"/>
                <a:ea typeface="Cambria Math" pitchFamily="18" charset="0"/>
              </a:rPr>
              <a:t> </a:t>
            </a:r>
            <a:r>
              <a:rPr lang="en-US" sz="4900" i="1" baseline="-25000" dirty="0">
                <a:latin typeface="Cambria Math" pitchFamily="18" charset="0"/>
                <a:ea typeface="Cambria Math" pitchFamily="18" charset="0"/>
              </a:rPr>
              <a:t> </a:t>
            </a:r>
            <a:r>
              <a:rPr lang="en-US" sz="4900" dirty="0">
                <a:latin typeface="Cambria Math"/>
                <a:ea typeface="Cambria Math"/>
              </a:rPr>
              <a:t>≡  189 ≡  2</a:t>
            </a:r>
            <a:r>
              <a:rPr lang="en-US" sz="4900" dirty="0">
                <a:latin typeface="Cambria Math" pitchFamily="18" charset="0"/>
                <a:ea typeface="Cambria Math" pitchFamily="18" charset="0"/>
              </a:rPr>
              <a:t>  (</a:t>
            </a:r>
            <a:r>
              <a:rPr lang="en-US" sz="4900" dirty="0">
                <a:ea typeface="Cambria Math" pitchFamily="18" charset="0"/>
              </a:rPr>
              <a:t>mod</a:t>
            </a:r>
            <a:r>
              <a:rPr lang="en-US" sz="4900" b="1" dirty="0">
                <a:ea typeface="Cambria Math" pitchFamily="18" charset="0"/>
              </a:rPr>
              <a:t> </a:t>
            </a:r>
            <a:r>
              <a:rPr lang="en-US" sz="4900" dirty="0">
                <a:latin typeface="Cambria Math" pitchFamily="18" charset="0"/>
                <a:ea typeface="Cambria Math" pitchFamily="18" charset="0"/>
              </a:rPr>
              <a:t>11).  Hence, </a:t>
            </a:r>
            <a:r>
              <a:rPr lang="en-US" sz="4900" i="1" dirty="0"/>
              <a:t>X</a:t>
            </a:r>
            <a:r>
              <a:rPr lang="en-US" sz="4900" baseline="-25000" dirty="0">
                <a:latin typeface="Cambria Math" pitchFamily="18" charset="0"/>
                <a:ea typeface="Cambria Math" pitchFamily="18" charset="0"/>
              </a:rPr>
              <a:t>10</a:t>
            </a:r>
            <a:r>
              <a:rPr lang="en-US" sz="4900" dirty="0">
                <a:latin typeface="Cambria Math" pitchFamily="18" charset="0"/>
                <a:ea typeface="Cambria Math" pitchFamily="18" charset="0"/>
              </a:rPr>
              <a:t> </a:t>
            </a:r>
            <a:r>
              <a:rPr lang="en-US" sz="4900" i="1" baseline="-25000" dirty="0">
                <a:latin typeface="Cambria Math" pitchFamily="18" charset="0"/>
                <a:ea typeface="Cambria Math" pitchFamily="18" charset="0"/>
              </a:rPr>
              <a:t> </a:t>
            </a:r>
            <a:r>
              <a:rPr lang="en-US" sz="4900" dirty="0">
                <a:latin typeface="Cambria Math"/>
                <a:ea typeface="Cambria Math"/>
              </a:rPr>
              <a:t>= 2.</a:t>
            </a:r>
            <a:endParaRPr lang="en-US" sz="4900" dirty="0">
              <a:latin typeface="Cambria Math" pitchFamily="18" charset="0"/>
              <a:ea typeface="Cambria Math" pitchFamily="18" charset="0"/>
            </a:endParaRPr>
          </a:p>
          <a:p>
            <a:pPr marL="788670" lvl="3" indent="-514350">
              <a:buClr>
                <a:schemeClr val="tx2"/>
              </a:buClr>
              <a:buSzPct val="95000"/>
              <a:buNone/>
            </a:pPr>
            <a:r>
              <a:rPr lang="en-US" sz="4900" dirty="0">
                <a:solidFill>
                  <a:schemeClr val="accent1"/>
                </a:solidFill>
                <a:latin typeface="Cambria Math"/>
                <a:ea typeface="Cambria Math"/>
              </a:rPr>
              <a:t>   b.          </a:t>
            </a:r>
            <a:r>
              <a:rPr lang="en-US" sz="4900" dirty="0">
                <a:latin typeface="Cambria Math"/>
                <a:ea typeface="Cambria Math"/>
              </a:rPr>
              <a:t>1∙0 +</a:t>
            </a:r>
            <a:r>
              <a:rPr lang="en-US" sz="4900" dirty="0">
                <a:latin typeface="Cambria Math" pitchFamily="18" charset="0"/>
                <a:ea typeface="Cambria Math" pitchFamily="18" charset="0"/>
              </a:rPr>
              <a:t> 2</a:t>
            </a:r>
            <a:r>
              <a:rPr lang="en-US" sz="4900" dirty="0">
                <a:latin typeface="Cambria Math"/>
                <a:ea typeface="Cambria Math"/>
              </a:rPr>
              <a:t>∙8 + </a:t>
            </a:r>
            <a:r>
              <a:rPr lang="en-US" sz="4900" dirty="0">
                <a:latin typeface="Cambria Math" pitchFamily="18" charset="0"/>
                <a:ea typeface="Cambria Math" pitchFamily="18" charset="0"/>
              </a:rPr>
              <a:t>3</a:t>
            </a:r>
            <a:r>
              <a:rPr lang="en-US" sz="4900" dirty="0">
                <a:latin typeface="Cambria Math"/>
                <a:ea typeface="Cambria Math"/>
              </a:rPr>
              <a:t>∙4 +  </a:t>
            </a:r>
            <a:r>
              <a:rPr lang="en-US" sz="4900" dirty="0">
                <a:latin typeface="Cambria Math" pitchFamily="18" charset="0"/>
                <a:ea typeface="Cambria Math" pitchFamily="18" charset="0"/>
              </a:rPr>
              <a:t>4</a:t>
            </a:r>
            <a:r>
              <a:rPr lang="en-US" sz="4900" dirty="0">
                <a:latin typeface="Cambria Math"/>
                <a:ea typeface="Cambria Math"/>
              </a:rPr>
              <a:t>∙9 + </a:t>
            </a:r>
            <a:r>
              <a:rPr lang="en-US" sz="4900" dirty="0">
                <a:latin typeface="Cambria Math" pitchFamily="18" charset="0"/>
                <a:ea typeface="Cambria Math" pitchFamily="18" charset="0"/>
              </a:rPr>
              <a:t> 5</a:t>
            </a:r>
            <a:r>
              <a:rPr lang="en-US" sz="4900" dirty="0">
                <a:latin typeface="Cambria Math"/>
                <a:ea typeface="Cambria Math"/>
              </a:rPr>
              <a:t>∙3 + </a:t>
            </a:r>
            <a:r>
              <a:rPr lang="en-US" sz="4900" dirty="0">
                <a:latin typeface="Cambria Math" pitchFamily="18" charset="0"/>
                <a:ea typeface="Cambria Math" pitchFamily="18" charset="0"/>
              </a:rPr>
              <a:t> 6</a:t>
            </a:r>
            <a:r>
              <a:rPr lang="en-US" sz="4900" dirty="0">
                <a:latin typeface="Cambria Math"/>
                <a:ea typeface="Cambria Math"/>
              </a:rPr>
              <a:t>∙0 + </a:t>
            </a:r>
            <a:r>
              <a:rPr lang="en-US" sz="4900" dirty="0">
                <a:latin typeface="Cambria Math" pitchFamily="18" charset="0"/>
                <a:ea typeface="Cambria Math" pitchFamily="18" charset="0"/>
              </a:rPr>
              <a:t>7</a:t>
            </a:r>
            <a:r>
              <a:rPr lang="en-US" sz="4900" dirty="0">
                <a:latin typeface="Cambria Math"/>
                <a:ea typeface="Cambria Math"/>
              </a:rPr>
              <a:t>∙ 1 + </a:t>
            </a:r>
            <a:r>
              <a:rPr lang="en-US" sz="4900" dirty="0">
                <a:latin typeface="Cambria Math" pitchFamily="18" charset="0"/>
                <a:ea typeface="Cambria Math" pitchFamily="18" charset="0"/>
              </a:rPr>
              <a:t>8</a:t>
            </a:r>
            <a:r>
              <a:rPr lang="en-US" sz="4900" dirty="0">
                <a:latin typeface="Cambria Math"/>
                <a:ea typeface="Cambria Math"/>
              </a:rPr>
              <a:t>∙4 + </a:t>
            </a:r>
            <a:r>
              <a:rPr lang="en-US" sz="4900" dirty="0">
                <a:latin typeface="Cambria Math" pitchFamily="18" charset="0"/>
                <a:ea typeface="Cambria Math" pitchFamily="18" charset="0"/>
              </a:rPr>
              <a:t>9</a:t>
            </a:r>
            <a:r>
              <a:rPr lang="en-US" sz="4900" dirty="0">
                <a:latin typeface="Cambria Math"/>
                <a:ea typeface="Cambria Math"/>
              </a:rPr>
              <a:t>∙9 +</a:t>
            </a:r>
            <a:r>
              <a:rPr lang="en-US" sz="4900" dirty="0">
                <a:latin typeface="Cambria Math" pitchFamily="18" charset="0"/>
                <a:ea typeface="Cambria Math" pitchFamily="18" charset="0"/>
              </a:rPr>
              <a:t> 10</a:t>
            </a:r>
            <a:r>
              <a:rPr lang="en-US" sz="4900" dirty="0">
                <a:latin typeface="Cambria Math"/>
                <a:ea typeface="Cambria Math"/>
              </a:rPr>
              <a:t>∙10 </a:t>
            </a:r>
            <a:r>
              <a:rPr lang="en-US" sz="4900" dirty="0">
                <a:latin typeface="Cambria Math" pitchFamily="18" charset="0"/>
                <a:ea typeface="Cambria Math" pitchFamily="18" charset="0"/>
              </a:rPr>
              <a:t> =</a:t>
            </a:r>
          </a:p>
          <a:p>
            <a:pPr marL="731520" lvl="3" indent="-457200">
              <a:buSzPct val="95000"/>
              <a:buNone/>
            </a:pPr>
            <a:r>
              <a:rPr lang="en-US" sz="4900" dirty="0">
                <a:latin typeface="Cambria Math" pitchFamily="18" charset="0"/>
                <a:ea typeface="Cambria Math" pitchFamily="18" charset="0"/>
              </a:rPr>
              <a:t>                          </a:t>
            </a:r>
            <a:r>
              <a:rPr lang="en-US" sz="4900" dirty="0">
                <a:latin typeface="Cambria Math"/>
                <a:ea typeface="Cambria Math"/>
              </a:rPr>
              <a:t>0 +</a:t>
            </a:r>
            <a:r>
              <a:rPr lang="en-US" sz="4900" dirty="0">
                <a:latin typeface="Cambria Math" pitchFamily="18" charset="0"/>
                <a:ea typeface="Cambria Math" pitchFamily="18" charset="0"/>
              </a:rPr>
              <a:t> 16</a:t>
            </a:r>
            <a:r>
              <a:rPr lang="en-US" sz="4900" dirty="0">
                <a:latin typeface="Cambria Math"/>
                <a:ea typeface="Cambria Math"/>
              </a:rPr>
              <a:t> + </a:t>
            </a:r>
            <a:r>
              <a:rPr lang="en-US" sz="4900" dirty="0">
                <a:latin typeface="Cambria Math" pitchFamily="18" charset="0"/>
                <a:ea typeface="Cambria Math" pitchFamily="18" charset="0"/>
              </a:rPr>
              <a:t>12</a:t>
            </a:r>
            <a:r>
              <a:rPr lang="en-US" sz="4900" dirty="0">
                <a:latin typeface="Cambria Math"/>
                <a:ea typeface="Cambria Math"/>
              </a:rPr>
              <a:t> +  </a:t>
            </a:r>
            <a:r>
              <a:rPr lang="en-US" sz="4900" dirty="0">
                <a:latin typeface="Cambria Math" pitchFamily="18" charset="0"/>
                <a:ea typeface="Cambria Math" pitchFamily="18" charset="0"/>
              </a:rPr>
              <a:t>36</a:t>
            </a:r>
            <a:r>
              <a:rPr lang="en-US" sz="4900" dirty="0">
                <a:latin typeface="Cambria Math"/>
                <a:ea typeface="Cambria Math"/>
              </a:rPr>
              <a:t> + </a:t>
            </a:r>
            <a:r>
              <a:rPr lang="en-US" sz="4900" dirty="0">
                <a:latin typeface="Cambria Math" pitchFamily="18" charset="0"/>
                <a:ea typeface="Cambria Math" pitchFamily="18" charset="0"/>
              </a:rPr>
              <a:t> 15</a:t>
            </a:r>
            <a:r>
              <a:rPr lang="en-US" sz="4900" dirty="0">
                <a:latin typeface="Cambria Math"/>
                <a:ea typeface="Cambria Math"/>
              </a:rPr>
              <a:t> + </a:t>
            </a:r>
            <a:r>
              <a:rPr lang="en-US" sz="4900" dirty="0">
                <a:latin typeface="Cambria Math" pitchFamily="18" charset="0"/>
                <a:ea typeface="Cambria Math" pitchFamily="18" charset="0"/>
              </a:rPr>
              <a:t> </a:t>
            </a:r>
            <a:r>
              <a:rPr lang="en-US" sz="4900" dirty="0">
                <a:latin typeface="Cambria Math"/>
                <a:ea typeface="Cambria Math"/>
              </a:rPr>
              <a:t>0 + </a:t>
            </a:r>
            <a:r>
              <a:rPr lang="en-US" sz="4900" dirty="0">
                <a:latin typeface="Cambria Math" pitchFamily="18" charset="0"/>
                <a:ea typeface="Cambria Math" pitchFamily="18" charset="0"/>
              </a:rPr>
              <a:t>7</a:t>
            </a:r>
            <a:r>
              <a:rPr lang="en-US" sz="4900" dirty="0">
                <a:latin typeface="Cambria Math"/>
                <a:ea typeface="Cambria Math"/>
              </a:rPr>
              <a:t> + </a:t>
            </a:r>
            <a:r>
              <a:rPr lang="en-US" sz="4900" dirty="0">
                <a:latin typeface="Cambria Math" pitchFamily="18" charset="0"/>
                <a:ea typeface="Cambria Math" pitchFamily="18" charset="0"/>
              </a:rPr>
              <a:t>32</a:t>
            </a:r>
            <a:r>
              <a:rPr lang="en-US" sz="4900" dirty="0">
                <a:latin typeface="Cambria Math"/>
                <a:ea typeface="Cambria Math"/>
              </a:rPr>
              <a:t> + </a:t>
            </a:r>
            <a:r>
              <a:rPr lang="en-US" sz="4900" dirty="0">
                <a:latin typeface="Cambria Math" pitchFamily="18" charset="0"/>
                <a:ea typeface="Cambria Math" pitchFamily="18" charset="0"/>
              </a:rPr>
              <a:t>81</a:t>
            </a:r>
            <a:r>
              <a:rPr lang="en-US" sz="4900" dirty="0">
                <a:latin typeface="Cambria Math"/>
                <a:ea typeface="Cambria Math"/>
              </a:rPr>
              <a:t> +</a:t>
            </a:r>
            <a:r>
              <a:rPr lang="en-US" sz="4900" dirty="0">
                <a:latin typeface="Cambria Math" pitchFamily="18" charset="0"/>
                <a:ea typeface="Cambria Math" pitchFamily="18" charset="0"/>
              </a:rPr>
              <a:t> 100</a:t>
            </a:r>
            <a:r>
              <a:rPr lang="en-US" sz="4900" dirty="0">
                <a:latin typeface="Cambria Math"/>
                <a:ea typeface="Cambria Math"/>
              </a:rPr>
              <a:t> </a:t>
            </a:r>
            <a:r>
              <a:rPr lang="en-US" sz="4900" dirty="0">
                <a:latin typeface="Cambria Math" pitchFamily="18" charset="0"/>
                <a:ea typeface="Cambria Math" pitchFamily="18" charset="0"/>
              </a:rPr>
              <a:t> = 299 </a:t>
            </a:r>
            <a:r>
              <a:rPr lang="en-US" sz="4900" dirty="0">
                <a:latin typeface="Cambria Math"/>
                <a:ea typeface="Cambria Math"/>
              </a:rPr>
              <a:t>≡ 2 ≢</a:t>
            </a:r>
            <a:r>
              <a:rPr lang="en-US" sz="4900" dirty="0">
                <a:latin typeface="Cambria Math" pitchFamily="18" charset="0"/>
                <a:ea typeface="Cambria Math" pitchFamily="18" charset="0"/>
              </a:rPr>
              <a:t>  0 (</a:t>
            </a:r>
            <a:r>
              <a:rPr lang="en-US" sz="4900" dirty="0">
                <a:ea typeface="Cambria Math" pitchFamily="18" charset="0"/>
              </a:rPr>
              <a:t>mod</a:t>
            </a:r>
            <a:r>
              <a:rPr lang="en-US" sz="4900" b="1" dirty="0">
                <a:ea typeface="Cambria Math" pitchFamily="18" charset="0"/>
              </a:rPr>
              <a:t> </a:t>
            </a:r>
            <a:r>
              <a:rPr lang="en-US" sz="4900" dirty="0">
                <a:latin typeface="Cambria Math" pitchFamily="18" charset="0"/>
                <a:ea typeface="Cambria Math" pitchFamily="18" charset="0"/>
              </a:rPr>
              <a:t>11) </a:t>
            </a:r>
          </a:p>
          <a:p>
            <a:pPr marL="731520" lvl="3" indent="-457200">
              <a:buSzPct val="95000"/>
              <a:buNone/>
            </a:pPr>
            <a:r>
              <a:rPr lang="en-US" sz="4900" dirty="0">
                <a:latin typeface="Cambria Math" pitchFamily="18" charset="0"/>
                <a:ea typeface="Cambria Math" pitchFamily="18" charset="0"/>
              </a:rPr>
              <a:t>                 Hence, 084930149X  is not a valid ISBN-10.</a:t>
            </a:r>
          </a:p>
          <a:p>
            <a:pPr marL="731520" lvl="3" indent="-457200">
              <a:buSzPct val="95000"/>
              <a:buNone/>
            </a:pPr>
            <a:endParaRPr lang="en-US" sz="4900" dirty="0">
              <a:latin typeface="Cambria Math" pitchFamily="18" charset="0"/>
              <a:ea typeface="Cambria Math" pitchFamily="18" charset="0"/>
            </a:endParaRPr>
          </a:p>
          <a:p>
            <a:pPr marL="457200" lvl="2" indent="-457200">
              <a:buSzPct val="95000"/>
            </a:pPr>
            <a:r>
              <a:rPr lang="en-US" sz="4900" dirty="0"/>
              <a:t>A </a:t>
            </a:r>
            <a:r>
              <a:rPr lang="en-US" sz="4900" i="1" dirty="0"/>
              <a:t>single error</a:t>
            </a:r>
            <a:r>
              <a:rPr lang="en-US" sz="4900" dirty="0"/>
              <a:t> is an error in one digit of an identification number and  a </a:t>
            </a:r>
            <a:r>
              <a:rPr lang="en-US" sz="4900" i="1" dirty="0"/>
              <a:t>transposition error</a:t>
            </a:r>
            <a:r>
              <a:rPr lang="en-US" sz="4900" dirty="0"/>
              <a:t> is the  accidental interchanging of two digits.  Both of these kinds of errors can be detected by the check digit for  ISBN-</a:t>
            </a:r>
            <a:r>
              <a:rPr lang="en-US" sz="4900" dirty="0">
                <a:latin typeface="Cambria Math" pitchFamily="18" charset="0"/>
                <a:ea typeface="Cambria Math" pitchFamily="18" charset="0"/>
              </a:rPr>
              <a:t>10</a:t>
            </a:r>
            <a:r>
              <a:rPr lang="en-US" sz="4900" dirty="0"/>
              <a:t>. (</a:t>
            </a:r>
            <a:r>
              <a:rPr lang="en-US" sz="4900" i="1" dirty="0"/>
              <a:t>see text for more details</a:t>
            </a:r>
            <a:r>
              <a:rPr lang="en-US" sz="4900" dirty="0"/>
              <a:t>)</a:t>
            </a:r>
            <a:endParaRPr lang="en-US" sz="4900" dirty="0">
              <a:latin typeface="Cambria Math" pitchFamily="18" charset="0"/>
              <a:ea typeface="Cambria Math" pitchFamily="18" charset="0"/>
            </a:endParaRPr>
          </a:p>
          <a:p>
            <a:pPr marL="731520" lvl="3" indent="-457200">
              <a:buSzPct val="95000"/>
              <a:buFont typeface="+mj-lt"/>
              <a:buAutoNum type="alphaLcParenR"/>
            </a:pPr>
            <a:endParaRPr lang="en-US" sz="3500" dirty="0"/>
          </a:p>
          <a:p>
            <a:endParaRPr lang="en-US" sz="3500" i="1" dirty="0"/>
          </a:p>
        </p:txBody>
      </p:sp>
      <p:pic>
        <p:nvPicPr>
          <p:cNvPr id="11" name="Picture 10" descr="addin_tmp.png"/>
          <p:cNvPicPr>
            <a:picLocks noChangeAspect="1"/>
          </p:cNvPicPr>
          <p:nvPr>
            <p:custDataLst>
              <p:tags r:id="rId1"/>
            </p:custDataLst>
          </p:nvPr>
        </p:nvPicPr>
        <p:blipFill>
          <a:blip r:embed="rId4" cstate="print"/>
          <a:stretch>
            <a:fillRect/>
          </a:stretch>
        </p:blipFill>
        <p:spPr>
          <a:xfrm>
            <a:off x="1828800" y="2107739"/>
            <a:ext cx="2362200" cy="479203"/>
          </a:xfrm>
          <a:prstGeom prst="rect">
            <a:avLst/>
          </a:prstGeom>
        </p:spPr>
      </p:pic>
      <p:pic>
        <p:nvPicPr>
          <p:cNvPr id="14" name="Picture 13" descr="addin_tmp.png"/>
          <p:cNvPicPr>
            <a:picLocks noChangeAspect="1"/>
          </p:cNvPicPr>
          <p:nvPr>
            <p:custDataLst>
              <p:tags r:id="rId2"/>
            </p:custDataLst>
          </p:nvPr>
        </p:nvPicPr>
        <p:blipFill>
          <a:blip r:embed="rId5" cstate="print"/>
          <a:stretch>
            <a:fillRect/>
          </a:stretch>
        </p:blipFill>
        <p:spPr>
          <a:xfrm>
            <a:off x="7024468" y="2609286"/>
            <a:ext cx="1600200" cy="405479"/>
          </a:xfrm>
          <a:prstGeom prst="rect">
            <a:avLst/>
          </a:prstGeom>
        </p:spPr>
      </p:pic>
      <p:sp>
        <p:nvSpPr>
          <p:cNvPr id="13" name="TextBox 12"/>
          <p:cNvSpPr txBox="1"/>
          <p:nvPr/>
        </p:nvSpPr>
        <p:spPr>
          <a:xfrm>
            <a:off x="7548490" y="3979398"/>
            <a:ext cx="1066800" cy="738664"/>
          </a:xfrm>
          <a:prstGeom prst="rect">
            <a:avLst/>
          </a:prstGeom>
          <a:noFill/>
          <a:ln>
            <a:solidFill>
              <a:schemeClr val="accent1"/>
            </a:solidFill>
          </a:ln>
        </p:spPr>
        <p:txBody>
          <a:bodyPr wrap="square" rtlCol="0">
            <a:spAutoFit/>
          </a:bodyPr>
          <a:lstStyle/>
          <a:p>
            <a:r>
              <a:rPr lang="en-US" sz="1400" dirty="0"/>
              <a:t>X is used for the digit </a:t>
            </a:r>
            <a:r>
              <a:rPr lang="en-US" sz="1400" dirty="0">
                <a:latin typeface="Cambria Math" pitchFamily="18" charset="0"/>
                <a:ea typeface="Cambria Math" pitchFamily="18" charset="0"/>
              </a:rPr>
              <a:t>10</a:t>
            </a:r>
            <a:r>
              <a:rPr lang="en-US" sz="1400" dirty="0"/>
              <a:t>.</a:t>
            </a:r>
          </a:p>
        </p:txBody>
      </p:sp>
    </p:spTree>
    <p:extLst>
      <p:ext uri="{BB962C8B-B14F-4D97-AF65-F5344CB8AC3E}">
        <p14:creationId xmlns:p14="http://schemas.microsoft.com/office/powerpoint/2010/main" val="131774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4" end="1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Modulo </a:t>
            </a:r>
            <a:r>
              <a:rPr lang="en-US" i="1" dirty="0"/>
              <a:t>m</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Definitions</a:t>
            </a:r>
            <a:r>
              <a:rPr lang="en-US" dirty="0"/>
              <a:t>: Let </a:t>
            </a:r>
            <a:r>
              <a:rPr lang="en-US" b="1" dirty="0" err="1"/>
              <a:t>Z</a:t>
            </a:r>
            <a:r>
              <a:rPr lang="en-US" i="1" baseline="-25000" dirty="0" err="1"/>
              <a:t>m</a:t>
            </a:r>
            <a:r>
              <a:rPr lang="en-US" i="1" baseline="-25000" dirty="0"/>
              <a:t> </a:t>
            </a:r>
            <a:r>
              <a:rPr lang="en-US" dirty="0"/>
              <a:t> be the set of nonnegative integers less than </a:t>
            </a:r>
            <a:r>
              <a:rPr lang="en-US" i="1" dirty="0"/>
              <a:t>m</a:t>
            </a:r>
            <a:r>
              <a:rPr lang="en-US" dirty="0"/>
              <a:t>: {</a:t>
            </a:r>
            <a:r>
              <a:rPr lang="en-US" dirty="0">
                <a:latin typeface="Cambria Math" pitchFamily="18" charset="0"/>
                <a:ea typeface="Cambria Math" pitchFamily="18" charset="0"/>
              </a:rPr>
              <a:t>0</a:t>
            </a:r>
            <a:r>
              <a:rPr lang="en-US" dirty="0"/>
              <a:t>,</a:t>
            </a:r>
            <a:r>
              <a:rPr lang="en-US" dirty="0">
                <a:latin typeface="Cambria Math" pitchFamily="18" charset="0"/>
                <a:ea typeface="Cambria Math" pitchFamily="18" charset="0"/>
              </a:rPr>
              <a:t>1</a:t>
            </a:r>
            <a:r>
              <a:rPr lang="en-US" dirty="0"/>
              <a:t>, …., </a:t>
            </a:r>
            <a:r>
              <a:rPr lang="en-US" i="1" dirty="0"/>
              <a:t>m</a:t>
            </a:r>
            <a:r>
              <a:rPr lang="en-US" dirty="0">
                <a:latin typeface="Cambria Math"/>
                <a:ea typeface="Cambria Math"/>
              </a:rPr>
              <a:t>−1</a:t>
            </a:r>
            <a:r>
              <a:rPr lang="en-US" dirty="0">
                <a:ea typeface="Cambria Math"/>
              </a:rPr>
              <a:t>}</a:t>
            </a:r>
          </a:p>
          <a:p>
            <a:r>
              <a:rPr lang="en-US" dirty="0">
                <a:ea typeface="Cambria Math"/>
              </a:rPr>
              <a:t>The operation +</a:t>
            </a:r>
            <a:r>
              <a:rPr lang="en-US" i="1" baseline="-25000" dirty="0">
                <a:ea typeface="Cambria Math"/>
              </a:rPr>
              <a:t>m</a:t>
            </a:r>
            <a:r>
              <a:rPr lang="en-US" baseline="-25000" dirty="0">
                <a:ea typeface="Cambria Math"/>
              </a:rPr>
              <a:t> </a:t>
            </a:r>
            <a:r>
              <a:rPr lang="en-US" dirty="0">
                <a:ea typeface="Cambria Math"/>
              </a:rPr>
              <a:t> is defined as </a:t>
            </a:r>
            <a:r>
              <a:rPr lang="en-US" i="1" dirty="0">
                <a:ea typeface="Cambria Math"/>
              </a:rPr>
              <a:t>a</a:t>
            </a:r>
            <a:r>
              <a:rPr lang="en-US" dirty="0">
                <a:ea typeface="Cambria Math"/>
              </a:rPr>
              <a:t> +</a:t>
            </a:r>
            <a:r>
              <a:rPr lang="en-US" i="1" baseline="-25000" dirty="0">
                <a:ea typeface="Cambria Math"/>
              </a:rPr>
              <a:t>m </a:t>
            </a:r>
            <a:r>
              <a:rPr lang="en-US" i="1" dirty="0">
                <a:ea typeface="Cambria Math"/>
              </a:rPr>
              <a:t>b</a:t>
            </a:r>
            <a:r>
              <a:rPr lang="en-US" dirty="0">
                <a:ea typeface="Cambria Math"/>
              </a:rPr>
              <a:t> = (</a:t>
            </a:r>
            <a:r>
              <a:rPr lang="en-US" i="1" dirty="0">
                <a:ea typeface="Cambria Math"/>
              </a:rPr>
              <a:t>a</a:t>
            </a:r>
            <a:r>
              <a:rPr lang="en-US" dirty="0">
                <a:ea typeface="Cambria Math"/>
              </a:rPr>
              <a:t> + </a:t>
            </a:r>
            <a:r>
              <a:rPr lang="en-US" i="1" dirty="0">
                <a:ea typeface="Cambria Math"/>
              </a:rPr>
              <a:t>b</a:t>
            </a:r>
            <a:r>
              <a:rPr lang="en-US" dirty="0">
                <a:ea typeface="Cambria Math"/>
              </a:rPr>
              <a:t>) </a:t>
            </a:r>
            <a:r>
              <a:rPr lang="en-US" b="1" dirty="0">
                <a:ea typeface="Cambria Math"/>
              </a:rPr>
              <a:t>mod</a:t>
            </a:r>
            <a:r>
              <a:rPr lang="en-US" dirty="0">
                <a:ea typeface="Cambria Math"/>
              </a:rPr>
              <a:t> </a:t>
            </a:r>
            <a:r>
              <a:rPr lang="en-US" i="1" dirty="0">
                <a:ea typeface="Cambria Math"/>
              </a:rPr>
              <a:t>m</a:t>
            </a:r>
            <a:r>
              <a:rPr lang="en-US" dirty="0">
                <a:ea typeface="Cambria Math"/>
              </a:rPr>
              <a:t>. This is </a:t>
            </a:r>
            <a:r>
              <a:rPr lang="en-US" i="1" dirty="0">
                <a:ea typeface="Cambria Math"/>
              </a:rPr>
              <a:t>addition modulo m</a:t>
            </a:r>
            <a:r>
              <a:rPr lang="en-US" dirty="0">
                <a:ea typeface="Cambria Math"/>
              </a:rPr>
              <a:t>.</a:t>
            </a:r>
          </a:p>
          <a:p>
            <a:r>
              <a:rPr lang="en-US" dirty="0">
                <a:ea typeface="Cambria Math"/>
              </a:rPr>
              <a:t>The operation </a:t>
            </a:r>
            <a:r>
              <a:rPr lang="en-US" dirty="0">
                <a:latin typeface="Cambria Math"/>
                <a:ea typeface="Cambria Math"/>
              </a:rPr>
              <a:t>∙</a:t>
            </a:r>
            <a:r>
              <a:rPr lang="en-US" i="1" baseline="-25000" dirty="0">
                <a:ea typeface="Cambria Math"/>
              </a:rPr>
              <a:t>m</a:t>
            </a:r>
            <a:r>
              <a:rPr lang="en-US" baseline="-25000" dirty="0">
                <a:ea typeface="Cambria Math"/>
              </a:rPr>
              <a:t> </a:t>
            </a:r>
            <a:r>
              <a:rPr lang="en-US" dirty="0">
                <a:ea typeface="Cambria Math"/>
              </a:rPr>
              <a:t> is defined as </a:t>
            </a:r>
            <a:r>
              <a:rPr lang="en-US" i="1" dirty="0">
                <a:ea typeface="Cambria Math"/>
              </a:rPr>
              <a:t>a</a:t>
            </a:r>
            <a:r>
              <a:rPr lang="en-US" dirty="0">
                <a:latin typeface="Cambria Math"/>
                <a:ea typeface="Cambria Math"/>
              </a:rPr>
              <a:t> ∙</a:t>
            </a:r>
            <a:r>
              <a:rPr lang="en-US" i="1" baseline="-25000" dirty="0">
                <a:ea typeface="Cambria Math"/>
              </a:rPr>
              <a:t>m</a:t>
            </a:r>
            <a:r>
              <a:rPr lang="en-US" dirty="0">
                <a:ea typeface="Cambria Math"/>
              </a:rPr>
              <a:t> </a:t>
            </a:r>
            <a:r>
              <a:rPr lang="en-US" i="1" dirty="0">
                <a:ea typeface="Cambria Math"/>
              </a:rPr>
              <a:t>b</a:t>
            </a:r>
            <a:r>
              <a:rPr lang="en-US" dirty="0">
                <a:ea typeface="Cambria Math"/>
              </a:rPr>
              <a:t> = (</a:t>
            </a:r>
            <a:r>
              <a:rPr lang="en-US" i="1" dirty="0">
                <a:ea typeface="Cambria Math"/>
              </a:rPr>
              <a:t>a</a:t>
            </a:r>
            <a:r>
              <a:rPr lang="en-US" dirty="0">
                <a:ea typeface="Cambria Math"/>
              </a:rPr>
              <a:t> . </a:t>
            </a:r>
            <a:r>
              <a:rPr lang="en-US" i="1" dirty="0">
                <a:ea typeface="Cambria Math"/>
              </a:rPr>
              <a:t>b</a:t>
            </a:r>
            <a:r>
              <a:rPr lang="en-US" dirty="0">
                <a:ea typeface="Cambria Math"/>
              </a:rPr>
              <a:t>) </a:t>
            </a:r>
            <a:r>
              <a:rPr lang="en-US" b="1" dirty="0">
                <a:ea typeface="Cambria Math"/>
              </a:rPr>
              <a:t>mod</a:t>
            </a:r>
            <a:r>
              <a:rPr lang="en-US" dirty="0">
                <a:ea typeface="Cambria Math"/>
              </a:rPr>
              <a:t> </a:t>
            </a:r>
            <a:r>
              <a:rPr lang="en-US" i="1" dirty="0">
                <a:ea typeface="Cambria Math"/>
              </a:rPr>
              <a:t>m</a:t>
            </a:r>
            <a:r>
              <a:rPr lang="en-US" dirty="0">
                <a:ea typeface="Cambria Math"/>
              </a:rPr>
              <a:t>. This is </a:t>
            </a:r>
            <a:r>
              <a:rPr lang="en-US" i="1" dirty="0">
                <a:ea typeface="Cambria Math"/>
              </a:rPr>
              <a:t>multiplication modulo m</a:t>
            </a:r>
            <a:r>
              <a:rPr lang="en-US" dirty="0">
                <a:ea typeface="Cambria Math"/>
              </a:rPr>
              <a:t>.</a:t>
            </a:r>
          </a:p>
          <a:p>
            <a:r>
              <a:rPr lang="en-US" dirty="0">
                <a:ea typeface="Cambria Math"/>
              </a:rPr>
              <a:t>Using these operations is said to be doing </a:t>
            </a:r>
            <a:r>
              <a:rPr lang="en-US" i="1" dirty="0">
                <a:ea typeface="Cambria Math"/>
              </a:rPr>
              <a:t>arithmetic modulo m</a:t>
            </a:r>
            <a:r>
              <a:rPr lang="en-US" dirty="0">
                <a:ea typeface="Cambria Math"/>
              </a:rPr>
              <a:t>.</a:t>
            </a:r>
            <a:endParaRPr lang="en-US" dirty="0"/>
          </a:p>
          <a:p>
            <a:pPr>
              <a:buNone/>
            </a:pPr>
            <a:r>
              <a:rPr lang="en-US" b="1" dirty="0"/>
              <a:t>  Example</a:t>
            </a:r>
            <a:r>
              <a:rPr lang="en-US" dirty="0"/>
              <a:t>: Find </a:t>
            </a:r>
            <a:r>
              <a:rPr lang="en-US" dirty="0">
                <a:latin typeface="Cambria Math" pitchFamily="18" charset="0"/>
                <a:ea typeface="Cambria Math" pitchFamily="18" charset="0"/>
              </a:rPr>
              <a:t>7 </a:t>
            </a:r>
            <a:r>
              <a:rPr lang="en-US" dirty="0">
                <a:ea typeface="Cambria Math"/>
              </a:rPr>
              <a:t>+</a:t>
            </a:r>
            <a:r>
              <a:rPr lang="en-US" baseline="-25000" dirty="0">
                <a:latin typeface="Cambria Math" pitchFamily="18" charset="0"/>
                <a:ea typeface="Cambria Math" pitchFamily="18" charset="0"/>
              </a:rPr>
              <a:t>11</a:t>
            </a:r>
            <a:r>
              <a:rPr lang="en-US" dirty="0">
                <a:latin typeface="Cambria Math" pitchFamily="18" charset="0"/>
                <a:ea typeface="Cambria Math" pitchFamily="18" charset="0"/>
              </a:rPr>
              <a:t> 9</a:t>
            </a:r>
            <a:r>
              <a:rPr lang="en-US" dirty="0"/>
              <a:t>    and </a:t>
            </a:r>
            <a:r>
              <a:rPr lang="en-US" dirty="0">
                <a:latin typeface="Cambria Math" pitchFamily="18" charset="0"/>
                <a:ea typeface="Cambria Math" pitchFamily="18" charset="0"/>
              </a:rPr>
              <a:t>7 </a:t>
            </a:r>
            <a:r>
              <a:rPr lang="en-US" dirty="0">
                <a:ea typeface="Cambria Math"/>
              </a:rPr>
              <a:t>∙</a:t>
            </a:r>
            <a:r>
              <a:rPr lang="en-US" baseline="-25000" dirty="0">
                <a:latin typeface="Cambria Math" pitchFamily="18" charset="0"/>
                <a:ea typeface="Cambria Math" pitchFamily="18" charset="0"/>
              </a:rPr>
              <a:t>11</a:t>
            </a:r>
            <a:r>
              <a:rPr lang="en-US" dirty="0">
                <a:latin typeface="Cambria Math" pitchFamily="18" charset="0"/>
                <a:ea typeface="Cambria Math" pitchFamily="18" charset="0"/>
              </a:rPr>
              <a:t> 9</a:t>
            </a:r>
            <a:r>
              <a:rPr lang="en-US" dirty="0"/>
              <a:t>.</a:t>
            </a:r>
          </a:p>
          <a:p>
            <a:pPr>
              <a:buNone/>
            </a:pPr>
            <a:r>
              <a:rPr lang="en-US" dirty="0"/>
              <a:t>  </a:t>
            </a:r>
            <a:r>
              <a:rPr lang="en-US" b="1" dirty="0"/>
              <a:t>Solution</a:t>
            </a:r>
            <a:r>
              <a:rPr lang="en-US" dirty="0"/>
              <a:t>: Using the definitions above:</a:t>
            </a:r>
          </a:p>
          <a:p>
            <a:pPr lvl="1"/>
            <a:r>
              <a:rPr lang="en-US" dirty="0">
                <a:latin typeface="Cambria Math" pitchFamily="18" charset="0"/>
                <a:ea typeface="Cambria Math" pitchFamily="18" charset="0"/>
              </a:rPr>
              <a:t>7 </a:t>
            </a:r>
            <a:r>
              <a:rPr lang="en-US" dirty="0">
                <a:ea typeface="Cambria Math"/>
              </a:rPr>
              <a:t>+</a:t>
            </a:r>
            <a:r>
              <a:rPr lang="en-US" baseline="-25000" dirty="0">
                <a:latin typeface="Cambria Math" pitchFamily="18" charset="0"/>
                <a:ea typeface="Cambria Math" pitchFamily="18" charset="0"/>
              </a:rPr>
              <a:t>11</a:t>
            </a:r>
            <a:r>
              <a:rPr lang="en-US" dirty="0">
                <a:latin typeface="Cambria Math" pitchFamily="18" charset="0"/>
                <a:ea typeface="Cambria Math" pitchFamily="18" charset="0"/>
              </a:rPr>
              <a:t> 9 = (7 + 9)  </a:t>
            </a:r>
            <a:r>
              <a:rPr lang="en-US" b="1" dirty="0">
                <a:latin typeface="Cambria Math" pitchFamily="18" charset="0"/>
                <a:ea typeface="Cambria Math" pitchFamily="18" charset="0"/>
              </a:rPr>
              <a:t>mod</a:t>
            </a:r>
            <a:r>
              <a:rPr lang="en-US" dirty="0">
                <a:latin typeface="Cambria Math" pitchFamily="18" charset="0"/>
                <a:ea typeface="Cambria Math" pitchFamily="18" charset="0"/>
              </a:rPr>
              <a:t> 11 = 16 </a:t>
            </a:r>
            <a:r>
              <a:rPr lang="en-US" b="1" dirty="0">
                <a:latin typeface="Cambria Math" pitchFamily="18" charset="0"/>
                <a:ea typeface="Cambria Math" pitchFamily="18" charset="0"/>
              </a:rPr>
              <a:t>mod</a:t>
            </a:r>
            <a:r>
              <a:rPr lang="en-US" dirty="0">
                <a:latin typeface="Cambria Math" pitchFamily="18" charset="0"/>
                <a:ea typeface="Cambria Math" pitchFamily="18" charset="0"/>
              </a:rPr>
              <a:t> 11 = 5</a:t>
            </a:r>
          </a:p>
          <a:p>
            <a:pPr lvl="1"/>
            <a:r>
              <a:rPr lang="en-US" dirty="0">
                <a:latin typeface="Cambria Math" pitchFamily="18" charset="0"/>
                <a:ea typeface="Cambria Math" pitchFamily="18" charset="0"/>
              </a:rPr>
              <a:t>7 </a:t>
            </a:r>
            <a:r>
              <a:rPr lang="en-US" dirty="0">
                <a:ea typeface="Cambria Math"/>
              </a:rPr>
              <a:t>∙</a:t>
            </a:r>
            <a:r>
              <a:rPr lang="en-US" baseline="-25000" dirty="0">
                <a:latin typeface="Cambria Math" pitchFamily="18" charset="0"/>
                <a:ea typeface="Cambria Math" pitchFamily="18" charset="0"/>
              </a:rPr>
              <a:t>11</a:t>
            </a:r>
            <a:r>
              <a:rPr lang="en-US" dirty="0">
                <a:latin typeface="Cambria Math" pitchFamily="18" charset="0"/>
                <a:ea typeface="Cambria Math" pitchFamily="18" charset="0"/>
              </a:rPr>
              <a:t> 9 = (7 </a:t>
            </a:r>
            <a:r>
              <a:rPr lang="en-US" dirty="0">
                <a:latin typeface="Cambria Math"/>
                <a:ea typeface="Cambria Math"/>
              </a:rPr>
              <a:t>∙</a:t>
            </a:r>
            <a:r>
              <a:rPr lang="en-US" dirty="0">
                <a:latin typeface="Cambria Math" pitchFamily="18" charset="0"/>
                <a:ea typeface="Cambria Math" pitchFamily="18" charset="0"/>
              </a:rPr>
              <a:t> 9)  </a:t>
            </a:r>
            <a:r>
              <a:rPr lang="en-US" b="1" dirty="0">
                <a:latin typeface="Cambria Math" pitchFamily="18" charset="0"/>
                <a:ea typeface="Cambria Math" pitchFamily="18" charset="0"/>
              </a:rPr>
              <a:t>mod</a:t>
            </a:r>
            <a:r>
              <a:rPr lang="en-US" dirty="0">
                <a:latin typeface="Cambria Math" pitchFamily="18" charset="0"/>
                <a:ea typeface="Cambria Math" pitchFamily="18" charset="0"/>
              </a:rPr>
              <a:t> 11 = 63 </a:t>
            </a:r>
            <a:r>
              <a:rPr lang="en-US" b="1" dirty="0">
                <a:latin typeface="Cambria Math" pitchFamily="18" charset="0"/>
                <a:ea typeface="Cambria Math" pitchFamily="18" charset="0"/>
              </a:rPr>
              <a:t>mod</a:t>
            </a:r>
            <a:r>
              <a:rPr lang="en-US" dirty="0">
                <a:latin typeface="Cambria Math" pitchFamily="18" charset="0"/>
                <a:ea typeface="Cambria Math" pitchFamily="18" charset="0"/>
              </a:rPr>
              <a:t> 11 = 8</a:t>
            </a:r>
            <a:endParaRPr lang="en-US" dirty="0"/>
          </a:p>
          <a:p>
            <a:pPr lvl="1"/>
            <a:endParaRPr lang="en-US" dirty="0"/>
          </a:p>
        </p:txBody>
      </p:sp>
    </p:spTree>
    <p:extLst>
      <p:ext uri="{BB962C8B-B14F-4D97-AF65-F5344CB8AC3E}">
        <p14:creationId xmlns:p14="http://schemas.microsoft.com/office/powerpoint/2010/main" val="396249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Modulo </a:t>
            </a:r>
            <a:r>
              <a:rPr lang="en-US" i="1" dirty="0"/>
              <a:t>m</a:t>
            </a:r>
          </a:p>
        </p:txBody>
      </p:sp>
      <p:sp>
        <p:nvSpPr>
          <p:cNvPr id="3" name="Content Placeholder 2"/>
          <p:cNvSpPr>
            <a:spLocks noGrp="1"/>
          </p:cNvSpPr>
          <p:nvPr>
            <p:ph idx="1"/>
          </p:nvPr>
        </p:nvSpPr>
        <p:spPr/>
        <p:txBody>
          <a:bodyPr>
            <a:normAutofit fontScale="40000" lnSpcReduction="20000"/>
          </a:bodyPr>
          <a:lstStyle/>
          <a:p>
            <a:r>
              <a:rPr lang="en-US" sz="5500" dirty="0">
                <a:ea typeface="Cambria Math"/>
              </a:rPr>
              <a:t>The operations +</a:t>
            </a:r>
            <a:r>
              <a:rPr lang="en-US" sz="5500" i="1" baseline="-25000" dirty="0">
                <a:ea typeface="Cambria Math"/>
              </a:rPr>
              <a:t>m</a:t>
            </a:r>
            <a:r>
              <a:rPr lang="en-US" sz="5500" dirty="0">
                <a:ea typeface="Cambria Math"/>
              </a:rPr>
              <a:t> and  </a:t>
            </a:r>
            <a:r>
              <a:rPr lang="en-US" sz="5500" dirty="0">
                <a:latin typeface="Cambria Math"/>
                <a:ea typeface="Cambria Math"/>
              </a:rPr>
              <a:t>∙</a:t>
            </a:r>
            <a:r>
              <a:rPr lang="en-US" sz="5500" i="1" baseline="-25000" dirty="0">
                <a:ea typeface="Cambria Math"/>
              </a:rPr>
              <a:t>m    </a:t>
            </a:r>
            <a:r>
              <a:rPr lang="en-US" sz="5500" dirty="0">
                <a:ea typeface="Cambria Math"/>
              </a:rPr>
              <a:t>satisfy many of the same properties as ordinary addition and multiplication.</a:t>
            </a:r>
          </a:p>
          <a:p>
            <a:pPr lvl="1"/>
            <a:r>
              <a:rPr lang="en-US" sz="5500" i="1" dirty="0">
                <a:ea typeface="Cambria Math"/>
              </a:rPr>
              <a:t>Closure</a:t>
            </a:r>
            <a:r>
              <a:rPr lang="en-US" sz="5500" dirty="0">
                <a:ea typeface="Cambria Math"/>
              </a:rPr>
              <a:t>: If </a:t>
            </a:r>
            <a:r>
              <a:rPr lang="en-US" sz="5500" i="1" dirty="0">
                <a:ea typeface="Cambria Math"/>
              </a:rPr>
              <a:t>a</a:t>
            </a:r>
            <a:r>
              <a:rPr lang="en-US" sz="5500" dirty="0">
                <a:ea typeface="Cambria Math"/>
              </a:rPr>
              <a:t> and </a:t>
            </a:r>
            <a:r>
              <a:rPr lang="en-US" sz="5500" i="1" dirty="0">
                <a:ea typeface="Cambria Math"/>
              </a:rPr>
              <a:t>b </a:t>
            </a:r>
            <a:r>
              <a:rPr lang="en-US" sz="5500" dirty="0">
                <a:ea typeface="Cambria Math"/>
              </a:rPr>
              <a:t>belong to </a:t>
            </a:r>
            <a:r>
              <a:rPr lang="en-US" sz="5500" b="1" dirty="0" err="1"/>
              <a:t>Z</a:t>
            </a:r>
            <a:r>
              <a:rPr lang="en-US" sz="5500" i="1" baseline="-25000" dirty="0" err="1"/>
              <a:t>m</a:t>
            </a:r>
            <a:r>
              <a:rPr lang="en-US" sz="5500" i="1" baseline="-25000" dirty="0"/>
              <a:t> </a:t>
            </a:r>
            <a:r>
              <a:rPr lang="en-US" sz="5500" dirty="0">
                <a:ea typeface="Cambria Math"/>
              </a:rPr>
              <a:t>, then</a:t>
            </a:r>
            <a:r>
              <a:rPr lang="en-US" sz="5500" i="1" baseline="-25000" dirty="0"/>
              <a:t>  </a:t>
            </a:r>
            <a:r>
              <a:rPr lang="en-US" sz="5500" i="1" dirty="0">
                <a:ea typeface="Cambria Math"/>
              </a:rPr>
              <a:t>a</a:t>
            </a:r>
            <a:r>
              <a:rPr lang="en-US" sz="5500" dirty="0">
                <a:ea typeface="Cambria Math"/>
              </a:rPr>
              <a:t> +</a:t>
            </a:r>
            <a:r>
              <a:rPr lang="en-US" sz="5500" i="1" baseline="-25000" dirty="0">
                <a:ea typeface="Cambria Math"/>
              </a:rPr>
              <a:t>m </a:t>
            </a:r>
            <a:r>
              <a:rPr lang="en-US" sz="5500" i="1" dirty="0">
                <a:ea typeface="Cambria Math"/>
              </a:rPr>
              <a:t>b</a:t>
            </a:r>
            <a:r>
              <a:rPr lang="en-US" sz="5500" dirty="0">
                <a:ea typeface="Cambria Math"/>
              </a:rPr>
              <a:t> and </a:t>
            </a:r>
            <a:r>
              <a:rPr lang="en-US" sz="5500" i="1" dirty="0">
                <a:ea typeface="Cambria Math"/>
              </a:rPr>
              <a:t>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b</a:t>
            </a:r>
            <a:r>
              <a:rPr lang="en-US" sz="5500" dirty="0">
                <a:ea typeface="Cambria Math"/>
              </a:rPr>
              <a:t> belong to </a:t>
            </a:r>
            <a:r>
              <a:rPr lang="en-US" sz="5500" b="1" dirty="0" err="1"/>
              <a:t>Z</a:t>
            </a:r>
            <a:r>
              <a:rPr lang="en-US" sz="5500" i="1" baseline="-25000" dirty="0" err="1"/>
              <a:t>m</a:t>
            </a:r>
            <a:r>
              <a:rPr lang="en-US" sz="5500" i="1" baseline="-25000" dirty="0"/>
              <a:t> </a:t>
            </a:r>
            <a:r>
              <a:rPr lang="en-US" sz="5500" dirty="0">
                <a:ea typeface="Cambria Math"/>
              </a:rPr>
              <a:t>.</a:t>
            </a:r>
          </a:p>
          <a:p>
            <a:pPr lvl="1"/>
            <a:r>
              <a:rPr lang="en-US" sz="5500" i="1" dirty="0" err="1">
                <a:ea typeface="Cambria Math"/>
              </a:rPr>
              <a:t>Associativity</a:t>
            </a:r>
            <a:r>
              <a:rPr lang="en-US" sz="5500" dirty="0">
                <a:ea typeface="Cambria Math"/>
              </a:rPr>
              <a:t>: If </a:t>
            </a:r>
            <a:r>
              <a:rPr lang="en-US" sz="5500" i="1" dirty="0">
                <a:ea typeface="Cambria Math"/>
              </a:rPr>
              <a:t>a</a:t>
            </a:r>
            <a:r>
              <a:rPr lang="en-US" sz="5500" dirty="0">
                <a:ea typeface="Cambria Math"/>
              </a:rPr>
              <a:t>, </a:t>
            </a:r>
            <a:r>
              <a:rPr lang="en-US" sz="5500" i="1" dirty="0">
                <a:ea typeface="Cambria Math"/>
              </a:rPr>
              <a:t>b, </a:t>
            </a:r>
            <a:r>
              <a:rPr lang="en-US" sz="5500" dirty="0">
                <a:ea typeface="Cambria Math"/>
              </a:rPr>
              <a:t>and</a:t>
            </a:r>
            <a:r>
              <a:rPr lang="en-US" sz="5500" i="1" dirty="0">
                <a:ea typeface="Cambria Math"/>
              </a:rPr>
              <a:t> c</a:t>
            </a:r>
            <a:r>
              <a:rPr lang="en-US" sz="5500" dirty="0">
                <a:ea typeface="Cambria Math"/>
              </a:rPr>
              <a:t> belong to </a:t>
            </a:r>
            <a:r>
              <a:rPr lang="en-US" sz="5500" b="1" dirty="0" err="1"/>
              <a:t>Z</a:t>
            </a:r>
            <a:r>
              <a:rPr lang="en-US" sz="5500" i="1" baseline="-25000" dirty="0" err="1"/>
              <a:t>m</a:t>
            </a:r>
            <a:r>
              <a:rPr lang="en-US" sz="5500" i="1" baseline="-25000" dirty="0"/>
              <a:t> </a:t>
            </a:r>
            <a:r>
              <a:rPr lang="en-US" sz="5500" dirty="0">
                <a:ea typeface="Cambria Math"/>
              </a:rPr>
              <a:t>, then                                                                                       (</a:t>
            </a:r>
            <a:r>
              <a:rPr lang="en-US" sz="5500" i="1" dirty="0">
                <a:ea typeface="Cambria Math"/>
              </a:rPr>
              <a:t>a</a:t>
            </a:r>
            <a:r>
              <a:rPr lang="en-US" sz="5500" dirty="0">
                <a:ea typeface="Cambria Math"/>
              </a:rPr>
              <a:t> +</a:t>
            </a:r>
            <a:r>
              <a:rPr lang="en-US" sz="5500" i="1" baseline="-25000" dirty="0">
                <a:ea typeface="Cambria Math"/>
              </a:rPr>
              <a:t>m </a:t>
            </a:r>
            <a:r>
              <a:rPr lang="en-US" sz="5500" i="1" dirty="0">
                <a:ea typeface="Cambria Math"/>
              </a:rPr>
              <a:t>b)</a:t>
            </a:r>
            <a:r>
              <a:rPr lang="en-US" sz="5500" dirty="0">
                <a:ea typeface="Cambria Math"/>
              </a:rPr>
              <a:t> +</a:t>
            </a:r>
            <a:r>
              <a:rPr lang="en-US" sz="5500" i="1" baseline="-25000" dirty="0">
                <a:ea typeface="Cambria Math"/>
              </a:rPr>
              <a:t>m </a:t>
            </a:r>
            <a:r>
              <a:rPr lang="en-US" sz="5500" i="1" dirty="0">
                <a:ea typeface="Cambria Math"/>
              </a:rPr>
              <a:t>c  = a</a:t>
            </a:r>
            <a:r>
              <a:rPr lang="en-US" sz="5500" dirty="0">
                <a:ea typeface="Cambria Math"/>
              </a:rPr>
              <a:t> +</a:t>
            </a:r>
            <a:r>
              <a:rPr lang="en-US" sz="5500" i="1" baseline="-25000" dirty="0">
                <a:ea typeface="Cambria Math"/>
              </a:rPr>
              <a:t>m </a:t>
            </a:r>
            <a:r>
              <a:rPr lang="en-US" sz="5500" dirty="0">
                <a:ea typeface="Cambria Math"/>
              </a:rPr>
              <a:t>(</a:t>
            </a:r>
            <a:r>
              <a:rPr lang="en-US" sz="5500" i="1" dirty="0">
                <a:ea typeface="Cambria Math"/>
              </a:rPr>
              <a:t>b</a:t>
            </a:r>
            <a:r>
              <a:rPr lang="en-US" sz="5500" dirty="0">
                <a:ea typeface="Cambria Math"/>
              </a:rPr>
              <a:t> +</a:t>
            </a:r>
            <a:r>
              <a:rPr lang="en-US" sz="5500" i="1" baseline="-25000" dirty="0">
                <a:ea typeface="Cambria Math"/>
              </a:rPr>
              <a:t>m </a:t>
            </a:r>
            <a:r>
              <a:rPr lang="en-US" sz="5500" i="1" dirty="0">
                <a:ea typeface="Cambria Math"/>
              </a:rPr>
              <a:t>c</a:t>
            </a:r>
            <a:r>
              <a:rPr lang="en-US" sz="5500" dirty="0">
                <a:ea typeface="Cambria Math"/>
              </a:rPr>
              <a:t>) and (</a:t>
            </a:r>
            <a:r>
              <a:rPr lang="en-US" sz="5500" i="1" dirty="0">
                <a:ea typeface="Cambria Math"/>
              </a:rPr>
              <a:t>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b)</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c  = 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dirty="0">
                <a:ea typeface="Cambria Math"/>
              </a:rPr>
              <a:t>(</a:t>
            </a:r>
            <a:r>
              <a:rPr lang="en-US" sz="5500" i="1" dirty="0">
                <a:ea typeface="Cambria Math"/>
              </a:rPr>
              <a:t>b</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c</a:t>
            </a:r>
            <a:r>
              <a:rPr lang="en-US" sz="5500" dirty="0">
                <a:ea typeface="Cambria Math"/>
              </a:rPr>
              <a:t>).</a:t>
            </a:r>
          </a:p>
          <a:p>
            <a:pPr lvl="1"/>
            <a:r>
              <a:rPr lang="en-US" sz="5500" i="1" dirty="0" err="1">
                <a:ea typeface="Cambria Math"/>
              </a:rPr>
              <a:t>Commutativity</a:t>
            </a:r>
            <a:r>
              <a:rPr lang="en-US" sz="5500" dirty="0">
                <a:ea typeface="Cambria Math"/>
              </a:rPr>
              <a:t>: If </a:t>
            </a:r>
            <a:r>
              <a:rPr lang="en-US" sz="5500" i="1" dirty="0">
                <a:ea typeface="Cambria Math"/>
              </a:rPr>
              <a:t>a</a:t>
            </a:r>
            <a:r>
              <a:rPr lang="en-US" sz="5500" dirty="0">
                <a:ea typeface="Cambria Math"/>
              </a:rPr>
              <a:t> and</a:t>
            </a:r>
            <a:r>
              <a:rPr lang="en-US" sz="5500" i="1" dirty="0">
                <a:ea typeface="Cambria Math"/>
              </a:rPr>
              <a:t> b</a:t>
            </a:r>
            <a:r>
              <a:rPr lang="en-US" sz="5500" dirty="0">
                <a:ea typeface="Cambria Math"/>
              </a:rPr>
              <a:t> belong to </a:t>
            </a:r>
            <a:r>
              <a:rPr lang="en-US" sz="5500" b="1" dirty="0" err="1"/>
              <a:t>Z</a:t>
            </a:r>
            <a:r>
              <a:rPr lang="en-US" sz="5500" i="1" baseline="-25000" dirty="0" err="1"/>
              <a:t>m</a:t>
            </a:r>
            <a:r>
              <a:rPr lang="en-US" sz="5500" i="1" baseline="-25000" dirty="0"/>
              <a:t> </a:t>
            </a:r>
            <a:r>
              <a:rPr lang="en-US" sz="5500" dirty="0">
                <a:ea typeface="Cambria Math"/>
              </a:rPr>
              <a:t>, then                                                                                          </a:t>
            </a:r>
            <a:r>
              <a:rPr lang="en-US" sz="5500" i="1" dirty="0">
                <a:ea typeface="Cambria Math"/>
              </a:rPr>
              <a:t>a</a:t>
            </a:r>
            <a:r>
              <a:rPr lang="en-US" sz="5500" dirty="0">
                <a:ea typeface="Cambria Math"/>
              </a:rPr>
              <a:t> +</a:t>
            </a:r>
            <a:r>
              <a:rPr lang="en-US" sz="5500" i="1" baseline="-25000" dirty="0">
                <a:ea typeface="Cambria Math"/>
              </a:rPr>
              <a:t>m </a:t>
            </a:r>
            <a:r>
              <a:rPr lang="en-US" sz="5500" i="1" dirty="0">
                <a:ea typeface="Cambria Math"/>
              </a:rPr>
              <a:t>b  = b</a:t>
            </a:r>
            <a:r>
              <a:rPr lang="en-US" sz="5500" dirty="0">
                <a:ea typeface="Cambria Math"/>
              </a:rPr>
              <a:t> +</a:t>
            </a:r>
            <a:r>
              <a:rPr lang="en-US" sz="5500" i="1" baseline="-25000" dirty="0">
                <a:ea typeface="Cambria Math"/>
              </a:rPr>
              <a:t>m </a:t>
            </a:r>
            <a:r>
              <a:rPr lang="en-US" sz="5500" i="1" dirty="0">
                <a:ea typeface="Cambria Math"/>
              </a:rPr>
              <a:t>a</a:t>
            </a:r>
            <a:r>
              <a:rPr lang="en-US" sz="5500" dirty="0">
                <a:ea typeface="Cambria Math"/>
              </a:rPr>
              <a:t>  and </a:t>
            </a:r>
            <a:r>
              <a:rPr lang="en-US" sz="5500" i="1" dirty="0">
                <a:ea typeface="Cambria Math"/>
              </a:rPr>
              <a:t>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b  = b</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a</a:t>
            </a:r>
            <a:r>
              <a:rPr lang="en-US" sz="5500" dirty="0">
                <a:ea typeface="Cambria Math"/>
              </a:rPr>
              <a:t>.</a:t>
            </a:r>
          </a:p>
          <a:p>
            <a:pPr lvl="1"/>
            <a:r>
              <a:rPr lang="en-US" sz="5500" i="1" dirty="0">
                <a:ea typeface="Cambria Math"/>
              </a:rPr>
              <a:t>Identity elements</a:t>
            </a:r>
            <a:r>
              <a:rPr lang="en-US" sz="5500" dirty="0">
                <a:ea typeface="Cambria Math"/>
              </a:rPr>
              <a:t>: The elements </a:t>
            </a:r>
            <a:r>
              <a:rPr lang="en-US" sz="5500" dirty="0">
                <a:latin typeface="Cambria Math" pitchFamily="18" charset="0"/>
                <a:ea typeface="Cambria Math" pitchFamily="18" charset="0"/>
              </a:rPr>
              <a:t>0</a:t>
            </a:r>
            <a:r>
              <a:rPr lang="en-US" sz="5500" dirty="0">
                <a:ea typeface="Cambria Math"/>
              </a:rPr>
              <a:t> and </a:t>
            </a:r>
            <a:r>
              <a:rPr lang="en-US" sz="5500" dirty="0">
                <a:latin typeface="Cambria Math" pitchFamily="18" charset="0"/>
                <a:ea typeface="Cambria Math" pitchFamily="18" charset="0"/>
              </a:rPr>
              <a:t>1</a:t>
            </a:r>
            <a:r>
              <a:rPr lang="en-US" sz="5500" dirty="0">
                <a:ea typeface="Cambria Math"/>
              </a:rPr>
              <a:t> are identity elements for addition and multiplication modulo </a:t>
            </a:r>
            <a:r>
              <a:rPr lang="en-US" sz="5500" i="1" dirty="0">
                <a:ea typeface="Cambria Math"/>
              </a:rPr>
              <a:t>m</a:t>
            </a:r>
            <a:r>
              <a:rPr lang="en-US" sz="5500" dirty="0">
                <a:ea typeface="Cambria Math"/>
              </a:rPr>
              <a:t>, respectively.</a:t>
            </a:r>
          </a:p>
          <a:p>
            <a:pPr lvl="2"/>
            <a:r>
              <a:rPr lang="en-US" sz="5500" dirty="0">
                <a:ea typeface="Cambria Math"/>
              </a:rPr>
              <a:t>If </a:t>
            </a:r>
            <a:r>
              <a:rPr lang="en-US" sz="5500" i="1" dirty="0">
                <a:ea typeface="Cambria Math"/>
              </a:rPr>
              <a:t>a</a:t>
            </a:r>
            <a:r>
              <a:rPr lang="en-US" sz="5500" dirty="0">
                <a:ea typeface="Cambria Math"/>
              </a:rPr>
              <a:t> belongs to  </a:t>
            </a:r>
            <a:r>
              <a:rPr lang="en-US" sz="5500" b="1" dirty="0" err="1"/>
              <a:t>Z</a:t>
            </a:r>
            <a:r>
              <a:rPr lang="en-US" sz="5500" i="1" baseline="-25000" dirty="0" err="1"/>
              <a:t>m</a:t>
            </a:r>
            <a:r>
              <a:rPr lang="en-US" sz="5500" i="1" baseline="-25000" dirty="0"/>
              <a:t> </a:t>
            </a:r>
            <a:r>
              <a:rPr lang="en-US" sz="5500" dirty="0">
                <a:ea typeface="Cambria Math"/>
              </a:rPr>
              <a:t>, then </a:t>
            </a:r>
            <a:r>
              <a:rPr lang="en-US" sz="5500" i="1" dirty="0">
                <a:ea typeface="Cambria Math"/>
              </a:rPr>
              <a:t>a</a:t>
            </a:r>
            <a:r>
              <a:rPr lang="en-US" sz="5500" dirty="0">
                <a:ea typeface="Cambria Math"/>
              </a:rPr>
              <a:t> +</a:t>
            </a:r>
            <a:r>
              <a:rPr lang="en-US" sz="5500" i="1" baseline="-25000" dirty="0">
                <a:ea typeface="Cambria Math"/>
              </a:rPr>
              <a:t>m </a:t>
            </a:r>
            <a:r>
              <a:rPr lang="en-US" sz="5500" dirty="0">
                <a:latin typeface="Cambria Math" pitchFamily="18" charset="0"/>
                <a:ea typeface="Cambria Math" pitchFamily="18" charset="0"/>
              </a:rPr>
              <a:t>0</a:t>
            </a:r>
            <a:r>
              <a:rPr lang="en-US" sz="5500" i="1" dirty="0">
                <a:ea typeface="Cambria Math"/>
              </a:rPr>
              <a:t>  = </a:t>
            </a:r>
            <a:r>
              <a:rPr lang="en-US" sz="5500" i="1" baseline="-25000" dirty="0">
                <a:ea typeface="Cambria Math"/>
              </a:rPr>
              <a:t> </a:t>
            </a:r>
            <a:r>
              <a:rPr lang="en-US" sz="5500" i="1" dirty="0">
                <a:ea typeface="Cambria Math"/>
              </a:rPr>
              <a:t>a</a:t>
            </a:r>
            <a:r>
              <a:rPr lang="en-US" sz="5500" dirty="0">
                <a:ea typeface="Cambria Math"/>
              </a:rPr>
              <a:t>  and </a:t>
            </a:r>
            <a:r>
              <a:rPr lang="en-US" sz="5500" i="1" dirty="0">
                <a:ea typeface="Cambria Math"/>
              </a:rPr>
              <a:t>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dirty="0">
                <a:latin typeface="Cambria Math" pitchFamily="18" charset="0"/>
                <a:ea typeface="Cambria Math" pitchFamily="18" charset="0"/>
              </a:rPr>
              <a:t>1</a:t>
            </a:r>
            <a:r>
              <a:rPr lang="en-US" sz="5500" dirty="0">
                <a:ea typeface="Cambria Math"/>
              </a:rPr>
              <a:t> </a:t>
            </a:r>
            <a:r>
              <a:rPr lang="en-US" sz="5500" i="1" dirty="0">
                <a:ea typeface="Cambria Math"/>
              </a:rPr>
              <a:t> = a</a:t>
            </a:r>
            <a:r>
              <a:rPr lang="en-US" sz="5500" dirty="0">
                <a:ea typeface="Cambria Math"/>
              </a:rPr>
              <a:t>.</a:t>
            </a:r>
          </a:p>
          <a:p>
            <a:pPr lvl="1"/>
            <a:endParaRPr lang="en-US" dirty="0"/>
          </a:p>
          <a:p>
            <a:pPr lvl="1"/>
            <a:endParaRPr lang="en-US" dirty="0"/>
          </a:p>
          <a:p>
            <a:pPr>
              <a:buNone/>
            </a:pPr>
            <a:r>
              <a:rPr lang="en-US" b="1" dirty="0"/>
              <a:t>  </a:t>
            </a:r>
            <a:endParaRPr lang="en-US" dirty="0"/>
          </a:p>
        </p:txBody>
      </p:sp>
      <p:sp>
        <p:nvSpPr>
          <p:cNvPr id="4" name="TextBox 3"/>
          <p:cNvSpPr txBox="1"/>
          <p:nvPr/>
        </p:nvSpPr>
        <p:spPr>
          <a:xfrm>
            <a:off x="6477000" y="6019800"/>
            <a:ext cx="1524000" cy="369332"/>
          </a:xfrm>
          <a:prstGeom prst="rect">
            <a:avLst/>
          </a:prstGeom>
          <a:noFill/>
        </p:spPr>
        <p:txBody>
          <a:bodyPr wrap="square" rtlCol="0">
            <a:spAutoFit/>
          </a:bodyPr>
          <a:lstStyle/>
          <a:p>
            <a:r>
              <a:rPr lang="en-US" i="1" dirty="0"/>
              <a:t>continued</a:t>
            </a:r>
            <a:r>
              <a:rPr lang="en-US" dirty="0"/>
              <a:t> </a:t>
            </a:r>
            <a:r>
              <a:rPr lang="en-US" dirty="0">
                <a:latin typeface="Cambria Math"/>
                <a:ea typeface="Cambria Math"/>
              </a:rPr>
              <a:t>→</a:t>
            </a:r>
            <a:r>
              <a:rPr lang="en-US" dirty="0"/>
              <a:t> </a:t>
            </a:r>
          </a:p>
        </p:txBody>
      </p:sp>
    </p:spTree>
    <p:extLst>
      <p:ext uri="{BB962C8B-B14F-4D97-AF65-F5344CB8AC3E}">
        <p14:creationId xmlns:p14="http://schemas.microsoft.com/office/powerpoint/2010/main" val="8769146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Modulo </a:t>
            </a:r>
            <a:r>
              <a:rPr lang="en-US" i="1" dirty="0"/>
              <a:t>m</a:t>
            </a:r>
          </a:p>
        </p:txBody>
      </p:sp>
      <p:sp>
        <p:nvSpPr>
          <p:cNvPr id="3" name="Content Placeholder 2"/>
          <p:cNvSpPr>
            <a:spLocks noGrp="1"/>
          </p:cNvSpPr>
          <p:nvPr>
            <p:ph idx="1"/>
          </p:nvPr>
        </p:nvSpPr>
        <p:spPr/>
        <p:txBody>
          <a:bodyPr>
            <a:normAutofit/>
          </a:bodyPr>
          <a:lstStyle/>
          <a:p>
            <a:pPr lvl="1"/>
            <a:r>
              <a:rPr lang="en-US" sz="2000" i="1" dirty="0">
                <a:ea typeface="Cambria Math"/>
              </a:rPr>
              <a:t>Additive inverses</a:t>
            </a:r>
            <a:r>
              <a:rPr lang="en-US" sz="2000" dirty="0">
                <a:ea typeface="Cambria Math"/>
              </a:rPr>
              <a:t>: If </a:t>
            </a:r>
            <a:r>
              <a:rPr lang="en-US" sz="2000" i="1" dirty="0">
                <a:ea typeface="Cambria Math"/>
              </a:rPr>
              <a:t>a</a:t>
            </a:r>
            <a:r>
              <a:rPr lang="en-US" sz="2000" i="1" dirty="0">
                <a:latin typeface="Cambria Math"/>
                <a:ea typeface="Cambria Math"/>
              </a:rPr>
              <a:t>≠ </a:t>
            </a:r>
            <a:r>
              <a:rPr lang="en-US" sz="2000" dirty="0">
                <a:latin typeface="Cambria Math" pitchFamily="18" charset="0"/>
                <a:ea typeface="Cambria Math" pitchFamily="18" charset="0"/>
              </a:rPr>
              <a:t>0 </a:t>
            </a:r>
            <a:r>
              <a:rPr lang="en-US" sz="2000" dirty="0">
                <a:ea typeface="Cambria Math"/>
              </a:rPr>
              <a:t>belongs to  </a:t>
            </a:r>
            <a:r>
              <a:rPr lang="en-US" sz="2000" b="1" dirty="0" err="1"/>
              <a:t>Z</a:t>
            </a:r>
            <a:r>
              <a:rPr lang="en-US" sz="2000" i="1" baseline="-25000" dirty="0" err="1"/>
              <a:t>m</a:t>
            </a:r>
            <a:r>
              <a:rPr lang="en-US" sz="2000" i="1" baseline="-25000" dirty="0"/>
              <a:t> </a:t>
            </a:r>
            <a:r>
              <a:rPr lang="en-US" sz="2000" dirty="0">
                <a:ea typeface="Cambria Math"/>
              </a:rPr>
              <a:t>, then </a:t>
            </a:r>
            <a:r>
              <a:rPr lang="en-US" sz="2000" i="1" dirty="0">
                <a:ea typeface="Cambria Math"/>
              </a:rPr>
              <a:t>m</a:t>
            </a:r>
            <a:r>
              <a:rPr lang="en-US" sz="2000" i="1" dirty="0">
                <a:latin typeface="Cambria Math"/>
                <a:ea typeface="Cambria Math"/>
              </a:rPr>
              <a:t>− </a:t>
            </a:r>
            <a:r>
              <a:rPr lang="en-US" sz="2000" i="1" dirty="0">
                <a:ea typeface="Cambria Math"/>
              </a:rPr>
              <a:t>a</a:t>
            </a:r>
            <a:r>
              <a:rPr lang="en-US" sz="2000" dirty="0">
                <a:ea typeface="Cambria Math"/>
              </a:rPr>
              <a:t>  is the additive inverse of a modulo m and 0 is its own additive inverse.  </a:t>
            </a:r>
          </a:p>
          <a:p>
            <a:pPr lvl="2"/>
            <a:r>
              <a:rPr lang="en-US" sz="2000" i="1" dirty="0">
                <a:ea typeface="Cambria Math"/>
              </a:rPr>
              <a:t>a</a:t>
            </a:r>
            <a:r>
              <a:rPr lang="en-US" sz="2000" dirty="0">
                <a:ea typeface="Cambria Math"/>
              </a:rPr>
              <a:t> +</a:t>
            </a:r>
            <a:r>
              <a:rPr lang="en-US" sz="2000" i="1" baseline="-25000" dirty="0">
                <a:ea typeface="Cambria Math"/>
              </a:rPr>
              <a:t>m </a:t>
            </a:r>
            <a:r>
              <a:rPr lang="en-US" sz="2000" dirty="0">
                <a:ea typeface="Cambria Math"/>
              </a:rPr>
              <a:t>(</a:t>
            </a:r>
            <a:r>
              <a:rPr lang="en-US" sz="2000" i="1" dirty="0">
                <a:ea typeface="Cambria Math"/>
              </a:rPr>
              <a:t>m</a:t>
            </a:r>
            <a:r>
              <a:rPr lang="en-US" sz="2000" i="1" dirty="0">
                <a:latin typeface="Cambria Math"/>
                <a:ea typeface="Cambria Math"/>
              </a:rPr>
              <a:t>− </a:t>
            </a:r>
            <a:r>
              <a:rPr lang="en-US" sz="2000" i="1" dirty="0">
                <a:ea typeface="Cambria Math"/>
              </a:rPr>
              <a:t>a )</a:t>
            </a:r>
            <a:r>
              <a:rPr lang="en-US" sz="2000" dirty="0">
                <a:ea typeface="Cambria Math"/>
              </a:rPr>
              <a:t> </a:t>
            </a:r>
            <a:r>
              <a:rPr lang="en-US" sz="2000" i="1" dirty="0">
                <a:ea typeface="Cambria Math"/>
              </a:rPr>
              <a:t> = </a:t>
            </a:r>
            <a:r>
              <a:rPr lang="en-US" sz="2000" dirty="0">
                <a:latin typeface="Cambria Math" pitchFamily="18" charset="0"/>
                <a:ea typeface="Cambria Math" pitchFamily="18" charset="0"/>
              </a:rPr>
              <a:t>0</a:t>
            </a:r>
            <a:r>
              <a:rPr lang="en-US" sz="2000" dirty="0">
                <a:ea typeface="Cambria Math"/>
              </a:rPr>
              <a:t> and </a:t>
            </a:r>
            <a:r>
              <a:rPr lang="en-US" sz="2000" dirty="0">
                <a:latin typeface="Cambria Math" pitchFamily="18" charset="0"/>
                <a:ea typeface="Cambria Math" pitchFamily="18" charset="0"/>
              </a:rPr>
              <a:t>0</a:t>
            </a:r>
            <a:r>
              <a:rPr lang="en-US" sz="2000" dirty="0">
                <a:ea typeface="Cambria Math"/>
              </a:rPr>
              <a:t> +</a:t>
            </a:r>
            <a:r>
              <a:rPr lang="en-US" sz="2000" i="1" baseline="-25000" dirty="0">
                <a:ea typeface="Cambria Math"/>
              </a:rPr>
              <a:t>m </a:t>
            </a:r>
            <a:r>
              <a:rPr lang="en-US" sz="2000" dirty="0">
                <a:latin typeface="Cambria Math" pitchFamily="18" charset="0"/>
                <a:ea typeface="Cambria Math" pitchFamily="18" charset="0"/>
              </a:rPr>
              <a:t>0</a:t>
            </a:r>
            <a:r>
              <a:rPr lang="en-US" sz="2000" i="1" dirty="0">
                <a:ea typeface="Cambria Math"/>
              </a:rPr>
              <a:t>  = </a:t>
            </a:r>
            <a:r>
              <a:rPr lang="en-US" sz="2000" dirty="0">
                <a:latin typeface="Cambria Math" pitchFamily="18" charset="0"/>
                <a:ea typeface="Cambria Math" pitchFamily="18" charset="0"/>
              </a:rPr>
              <a:t>0</a:t>
            </a:r>
          </a:p>
          <a:p>
            <a:pPr lvl="1"/>
            <a:r>
              <a:rPr lang="en-US" sz="2000" i="1" dirty="0" err="1">
                <a:ea typeface="Cambria Math" pitchFamily="18" charset="0"/>
              </a:rPr>
              <a:t>Distributivity</a:t>
            </a:r>
            <a:r>
              <a:rPr lang="en-US" sz="2000" dirty="0">
                <a:latin typeface="Cambria Math" pitchFamily="18" charset="0"/>
                <a:ea typeface="Cambria Math" pitchFamily="18" charset="0"/>
              </a:rPr>
              <a:t>:</a:t>
            </a:r>
            <a:r>
              <a:rPr lang="en-US" sz="2000" dirty="0">
                <a:ea typeface="Cambria Math"/>
              </a:rPr>
              <a:t> If </a:t>
            </a:r>
            <a:r>
              <a:rPr lang="en-US" sz="2000" i="1" dirty="0">
                <a:ea typeface="Cambria Math"/>
              </a:rPr>
              <a:t>a</a:t>
            </a:r>
            <a:r>
              <a:rPr lang="en-US" sz="2000" dirty="0">
                <a:ea typeface="Cambria Math"/>
              </a:rPr>
              <a:t>, </a:t>
            </a:r>
            <a:r>
              <a:rPr lang="en-US" sz="2000" i="1" dirty="0">
                <a:ea typeface="Cambria Math"/>
              </a:rPr>
              <a:t>b, </a:t>
            </a:r>
            <a:r>
              <a:rPr lang="en-US" sz="2000" dirty="0">
                <a:ea typeface="Cambria Math"/>
              </a:rPr>
              <a:t>and</a:t>
            </a:r>
            <a:r>
              <a:rPr lang="en-US" sz="2000" i="1" dirty="0">
                <a:ea typeface="Cambria Math"/>
              </a:rPr>
              <a:t> c</a:t>
            </a:r>
            <a:r>
              <a:rPr lang="en-US" sz="2000" dirty="0">
                <a:ea typeface="Cambria Math"/>
              </a:rPr>
              <a:t> belong to </a:t>
            </a:r>
            <a:r>
              <a:rPr lang="en-US" sz="2000" b="1" dirty="0" err="1"/>
              <a:t>Z</a:t>
            </a:r>
            <a:r>
              <a:rPr lang="en-US" sz="2000" i="1" baseline="-25000" dirty="0" err="1"/>
              <a:t>m</a:t>
            </a:r>
            <a:r>
              <a:rPr lang="en-US" sz="2000" i="1" baseline="-25000" dirty="0"/>
              <a:t> </a:t>
            </a:r>
            <a:r>
              <a:rPr lang="en-US" sz="2000" dirty="0">
                <a:ea typeface="Cambria Math"/>
              </a:rPr>
              <a:t>, then </a:t>
            </a:r>
          </a:p>
          <a:p>
            <a:pPr lvl="2"/>
            <a:r>
              <a:rPr lang="en-US" sz="2000" i="1" dirty="0">
                <a:ea typeface="Cambria Math"/>
              </a:rPr>
              <a:t> a</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dirty="0">
                <a:ea typeface="Cambria Math"/>
              </a:rPr>
              <a:t>(</a:t>
            </a:r>
            <a:r>
              <a:rPr lang="en-US" sz="2000" i="1" dirty="0">
                <a:ea typeface="Cambria Math"/>
              </a:rPr>
              <a:t>b</a:t>
            </a:r>
            <a:r>
              <a:rPr lang="en-US" sz="2000" dirty="0">
                <a:ea typeface="Cambria Math"/>
              </a:rPr>
              <a:t> +</a:t>
            </a:r>
            <a:r>
              <a:rPr lang="en-US" sz="2000" i="1" baseline="-25000" dirty="0">
                <a:ea typeface="Cambria Math"/>
              </a:rPr>
              <a:t>m </a:t>
            </a:r>
            <a:r>
              <a:rPr lang="en-US" sz="2000" i="1" dirty="0">
                <a:ea typeface="Cambria Math"/>
              </a:rPr>
              <a:t>c</a:t>
            </a:r>
            <a:r>
              <a:rPr lang="en-US" sz="2000" dirty="0">
                <a:ea typeface="Cambria Math"/>
              </a:rPr>
              <a:t>) </a:t>
            </a:r>
            <a:r>
              <a:rPr lang="en-US" sz="2000" i="1" dirty="0">
                <a:ea typeface="Cambria Math"/>
              </a:rPr>
              <a:t>= </a:t>
            </a:r>
            <a:r>
              <a:rPr lang="en-US" sz="2000" dirty="0">
                <a:ea typeface="Cambria Math"/>
              </a:rPr>
              <a:t> (</a:t>
            </a:r>
            <a:r>
              <a:rPr lang="en-US" sz="2000" i="1" dirty="0">
                <a:ea typeface="Cambria Math"/>
              </a:rPr>
              <a:t>a</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i="1" dirty="0">
                <a:ea typeface="Cambria Math"/>
              </a:rPr>
              <a:t>b)</a:t>
            </a:r>
            <a:r>
              <a:rPr lang="en-US" sz="2000" dirty="0">
                <a:ea typeface="Cambria Math"/>
              </a:rPr>
              <a:t> +</a:t>
            </a:r>
            <a:r>
              <a:rPr lang="en-US" sz="2000" i="1" baseline="-25000" dirty="0">
                <a:ea typeface="Cambria Math"/>
              </a:rPr>
              <a:t>m</a:t>
            </a:r>
            <a:r>
              <a:rPr lang="en-US" sz="2000" dirty="0">
                <a:ea typeface="Cambria Math"/>
              </a:rPr>
              <a:t> (</a:t>
            </a:r>
            <a:r>
              <a:rPr lang="en-US" sz="2000" i="1" dirty="0">
                <a:ea typeface="Cambria Math"/>
              </a:rPr>
              <a:t>a</a:t>
            </a:r>
            <a:r>
              <a:rPr lang="en-US" sz="2000" dirty="0">
                <a:latin typeface="Cambria Math"/>
                <a:ea typeface="Cambria Math"/>
              </a:rPr>
              <a:t> ∙</a:t>
            </a:r>
            <a:r>
              <a:rPr lang="en-US" sz="2000" i="1" baseline="-25000" dirty="0">
                <a:ea typeface="Cambria Math"/>
              </a:rPr>
              <a:t>m </a:t>
            </a:r>
            <a:r>
              <a:rPr lang="en-US" sz="2000" i="1" dirty="0">
                <a:ea typeface="Cambria Math"/>
              </a:rPr>
              <a:t>c</a:t>
            </a:r>
            <a:r>
              <a:rPr lang="en-US" sz="2000" dirty="0">
                <a:ea typeface="Cambria Math"/>
              </a:rPr>
              <a:t>) </a:t>
            </a:r>
            <a:r>
              <a:rPr lang="en-US" sz="2000" i="1" dirty="0">
                <a:ea typeface="Cambria Math"/>
              </a:rPr>
              <a:t>  </a:t>
            </a:r>
            <a:r>
              <a:rPr lang="en-US" sz="2000" dirty="0">
                <a:ea typeface="Cambria Math"/>
              </a:rPr>
              <a:t>and                                               (</a:t>
            </a:r>
            <a:r>
              <a:rPr lang="en-US" sz="2000" i="1" dirty="0">
                <a:ea typeface="Cambria Math"/>
              </a:rPr>
              <a:t>a</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i="1" dirty="0">
                <a:ea typeface="Cambria Math"/>
              </a:rPr>
              <a:t>b)</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i="1" dirty="0">
                <a:ea typeface="Cambria Math"/>
              </a:rPr>
              <a:t>c  = </a:t>
            </a:r>
            <a:r>
              <a:rPr lang="en-US" sz="2000" dirty="0">
                <a:ea typeface="Cambria Math"/>
              </a:rPr>
              <a:t>(</a:t>
            </a:r>
            <a:r>
              <a:rPr lang="en-US" sz="2000" i="1" dirty="0">
                <a:ea typeface="Cambria Math"/>
              </a:rPr>
              <a:t>a</a:t>
            </a:r>
            <a:r>
              <a:rPr lang="en-US" sz="2000" dirty="0">
                <a:latin typeface="Cambria Math"/>
                <a:ea typeface="Cambria Math"/>
              </a:rPr>
              <a:t> ∙</a:t>
            </a:r>
            <a:r>
              <a:rPr lang="en-US" sz="2000" i="1" baseline="-25000" dirty="0">
                <a:ea typeface="Cambria Math"/>
              </a:rPr>
              <a:t>m </a:t>
            </a:r>
            <a:r>
              <a:rPr lang="en-US" sz="2000" i="1" dirty="0">
                <a:ea typeface="Cambria Math"/>
              </a:rPr>
              <a:t>c</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dirty="0">
                <a:ea typeface="Cambria Math"/>
              </a:rPr>
              <a:t>(</a:t>
            </a:r>
            <a:r>
              <a:rPr lang="en-US" sz="2000" i="1" dirty="0">
                <a:ea typeface="Cambria Math"/>
              </a:rPr>
              <a:t>b</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i="1" dirty="0">
                <a:ea typeface="Cambria Math"/>
              </a:rPr>
              <a:t>c</a:t>
            </a:r>
            <a:r>
              <a:rPr lang="en-US" sz="2000" dirty="0">
                <a:ea typeface="Cambria Math"/>
              </a:rPr>
              <a:t>).</a:t>
            </a:r>
            <a:endParaRPr lang="en-US" sz="2000" dirty="0">
              <a:latin typeface="Cambria Math" pitchFamily="18" charset="0"/>
              <a:ea typeface="Cambria Math" pitchFamily="18" charset="0"/>
            </a:endParaRPr>
          </a:p>
          <a:p>
            <a:r>
              <a:rPr lang="en-US" sz="2000" dirty="0">
                <a:latin typeface="Cambria Math" pitchFamily="18" charset="0"/>
                <a:ea typeface="Cambria Math" pitchFamily="18" charset="0"/>
              </a:rPr>
              <a:t>Exercises 42-44 ask for proofs of these properties.</a:t>
            </a:r>
          </a:p>
          <a:p>
            <a:r>
              <a:rPr lang="en-US" sz="2000" dirty="0" err="1">
                <a:latin typeface="Cambria Math" pitchFamily="18" charset="0"/>
                <a:ea typeface="Cambria Math" pitchFamily="18" charset="0"/>
              </a:rPr>
              <a:t>Multiplicatative</a:t>
            </a:r>
            <a:r>
              <a:rPr lang="en-US" sz="2000" dirty="0">
                <a:latin typeface="Cambria Math" pitchFamily="18" charset="0"/>
                <a:ea typeface="Cambria Math" pitchFamily="18" charset="0"/>
              </a:rPr>
              <a:t> inverses have not been included since they do not always exist. For example, there is no multiplicative inverse of 2 modulo 6.</a:t>
            </a:r>
          </a:p>
          <a:p>
            <a:r>
              <a:rPr lang="en-US" sz="2000" dirty="0">
                <a:latin typeface="Cambria Math" pitchFamily="18" charset="0"/>
                <a:ea typeface="Cambria Math" pitchFamily="18" charset="0"/>
              </a:rPr>
              <a:t>(</a:t>
            </a:r>
            <a:r>
              <a:rPr lang="en-US" sz="2000" i="1" dirty="0">
                <a:latin typeface="Cambria Math" pitchFamily="18" charset="0"/>
                <a:ea typeface="Cambria Math" pitchFamily="18" charset="0"/>
              </a:rPr>
              <a:t>optional</a:t>
            </a:r>
            <a:r>
              <a:rPr lang="en-US" sz="2000" dirty="0">
                <a:latin typeface="Cambria Math" pitchFamily="18" charset="0"/>
                <a:ea typeface="Cambria Math" pitchFamily="18" charset="0"/>
              </a:rPr>
              <a:t>) Using the terminology of  abstract algebra,  </a:t>
            </a:r>
            <a:r>
              <a:rPr lang="en-US" sz="2000" b="1" dirty="0" err="1"/>
              <a:t>Z</a:t>
            </a:r>
            <a:r>
              <a:rPr lang="en-US" sz="2000" i="1" baseline="-25000" dirty="0" err="1"/>
              <a:t>m</a:t>
            </a:r>
            <a:r>
              <a:rPr lang="en-US" sz="2000" i="1" baseline="-25000" dirty="0"/>
              <a:t>  </a:t>
            </a:r>
            <a:r>
              <a:rPr lang="en-US" sz="2000" dirty="0">
                <a:latin typeface="Cambria Math" pitchFamily="18" charset="0"/>
                <a:ea typeface="Cambria Math" pitchFamily="18" charset="0"/>
              </a:rPr>
              <a:t>with </a:t>
            </a:r>
            <a:r>
              <a:rPr lang="en-US" sz="2000" dirty="0">
                <a:ea typeface="Cambria Math"/>
              </a:rPr>
              <a:t>+</a:t>
            </a:r>
            <a:r>
              <a:rPr lang="en-US" sz="2000" i="1" baseline="-25000" dirty="0">
                <a:ea typeface="Cambria Math"/>
              </a:rPr>
              <a:t>m</a:t>
            </a:r>
            <a:r>
              <a:rPr lang="en-US" sz="2000" dirty="0">
                <a:latin typeface="Cambria Math" pitchFamily="18" charset="0"/>
                <a:ea typeface="Cambria Math" pitchFamily="18" charset="0"/>
              </a:rPr>
              <a:t> is a commutative group and  </a:t>
            </a:r>
            <a:r>
              <a:rPr lang="en-US" sz="2000" b="1" dirty="0" err="1"/>
              <a:t>Z</a:t>
            </a:r>
            <a:r>
              <a:rPr lang="en-US" sz="2000" i="1" baseline="-25000" dirty="0" err="1"/>
              <a:t>m</a:t>
            </a:r>
            <a:r>
              <a:rPr lang="en-US" sz="2000" i="1" baseline="-25000" dirty="0"/>
              <a:t>  </a:t>
            </a:r>
            <a:r>
              <a:rPr lang="en-US" sz="2000" dirty="0">
                <a:latin typeface="Cambria Math" pitchFamily="18" charset="0"/>
                <a:ea typeface="Cambria Math" pitchFamily="18" charset="0"/>
              </a:rPr>
              <a:t>with </a:t>
            </a:r>
            <a:r>
              <a:rPr lang="en-US" sz="2000" dirty="0">
                <a:ea typeface="Cambria Math"/>
              </a:rPr>
              <a:t>+</a:t>
            </a:r>
            <a:r>
              <a:rPr lang="en-US" sz="2000" i="1" baseline="-25000" dirty="0">
                <a:ea typeface="Cambria Math"/>
              </a:rPr>
              <a:t>m</a:t>
            </a:r>
            <a:r>
              <a:rPr lang="en-US" sz="2000" dirty="0">
                <a:latin typeface="Cambria Math" pitchFamily="18" charset="0"/>
                <a:ea typeface="Cambria Math" pitchFamily="18" charset="0"/>
              </a:rPr>
              <a:t>  and </a:t>
            </a:r>
            <a:r>
              <a:rPr lang="en-US" sz="2000" dirty="0">
                <a:latin typeface="Cambria Math"/>
                <a:ea typeface="Cambria Math"/>
              </a:rPr>
              <a:t>∙</a:t>
            </a:r>
            <a:r>
              <a:rPr lang="en-US" sz="2000" i="1" baseline="-25000" dirty="0">
                <a:ea typeface="Cambria Math"/>
              </a:rPr>
              <a:t>m</a:t>
            </a:r>
            <a:r>
              <a:rPr lang="en-US" sz="2000" dirty="0">
                <a:latin typeface="Cambria Math" pitchFamily="18" charset="0"/>
                <a:ea typeface="Cambria Math" pitchFamily="18" charset="0"/>
              </a:rPr>
              <a:t> is a commutative ring.  </a:t>
            </a:r>
            <a:endParaRPr lang="en-US" sz="2000" dirty="0">
              <a:ea typeface="Cambria Math"/>
            </a:endParaRPr>
          </a:p>
          <a:p>
            <a:pPr lvl="1"/>
            <a:endParaRPr lang="en-US" sz="2000" dirty="0">
              <a:ea typeface="Cambria Math"/>
            </a:endParaRPr>
          </a:p>
          <a:p>
            <a:pPr lvl="1"/>
            <a:endParaRPr lang="en-US" sz="2000" dirty="0"/>
          </a:p>
          <a:p>
            <a:pPr lvl="1"/>
            <a:endParaRPr lang="en-US" sz="2000" dirty="0"/>
          </a:p>
        </p:txBody>
      </p:sp>
    </p:spTree>
    <p:extLst>
      <p:ext uri="{BB962C8B-B14F-4D97-AF65-F5344CB8AC3E}">
        <p14:creationId xmlns:p14="http://schemas.microsoft.com/office/powerpoint/2010/main" val="4699651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Primes and Greatest Common Divisors</a:t>
            </a:r>
          </a:p>
        </p:txBody>
      </p:sp>
      <p:sp>
        <p:nvSpPr>
          <p:cNvPr id="3" name="Subtitle 2"/>
          <p:cNvSpPr>
            <a:spLocks noGrp="1"/>
          </p:cNvSpPr>
          <p:nvPr>
            <p:ph type="subTitle" idx="1"/>
          </p:nvPr>
        </p:nvSpPr>
        <p:spPr/>
        <p:txBody>
          <a:bodyPr/>
          <a:lstStyle/>
          <a:p>
            <a:r>
              <a:rPr lang="en-US" dirty="0"/>
              <a:t>Section 4.3</a:t>
            </a:r>
          </a:p>
        </p:txBody>
      </p:sp>
    </p:spTree>
    <p:extLst>
      <p:ext uri="{BB962C8B-B14F-4D97-AF65-F5344CB8AC3E}">
        <p14:creationId xmlns:p14="http://schemas.microsoft.com/office/powerpoint/2010/main" val="40415994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pPr>
              <a:buNone/>
            </a:pPr>
            <a:endParaRPr lang="en-US" dirty="0"/>
          </a:p>
          <a:p>
            <a:r>
              <a:rPr lang="en-US" dirty="0"/>
              <a:t>Prime Numbers and </a:t>
            </a:r>
            <a:r>
              <a:rPr lang="en-US"/>
              <a:t>their Properties</a:t>
            </a:r>
            <a:endParaRPr lang="en-US" dirty="0"/>
          </a:p>
          <a:p>
            <a:r>
              <a:rPr lang="en-US" dirty="0"/>
              <a:t>Greatest Common Divisors and Least Common Multiples</a:t>
            </a:r>
          </a:p>
          <a:p>
            <a:r>
              <a:rPr lang="en-US" dirty="0"/>
              <a:t>The Euclidian Algorithm</a:t>
            </a:r>
          </a:p>
          <a:p>
            <a:r>
              <a:rPr lang="en-US" dirty="0" err="1"/>
              <a:t>gcds</a:t>
            </a:r>
            <a:r>
              <a:rPr lang="en-US" dirty="0"/>
              <a:t> as Linear Combinations</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21612266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Primes</a:t>
            </a:r>
          </a:p>
        </p:txBody>
      </p:sp>
      <p:sp>
        <p:nvSpPr>
          <p:cNvPr id="3" name="Content Placeholder 2"/>
          <p:cNvSpPr>
            <a:spLocks noGrp="1"/>
          </p:cNvSpPr>
          <p:nvPr>
            <p:ph idx="1"/>
          </p:nvPr>
        </p:nvSpPr>
        <p:spPr/>
        <p:txBody>
          <a:bodyPr/>
          <a:lstStyle/>
          <a:p>
            <a:pPr>
              <a:buNone/>
            </a:pPr>
            <a:r>
              <a:rPr lang="en-US" b="1" dirty="0"/>
              <a:t>   Definition</a:t>
            </a:r>
            <a:r>
              <a:rPr lang="en-US" dirty="0"/>
              <a:t>: A positive integer </a:t>
            </a:r>
            <a:r>
              <a:rPr lang="en-US" i="1" dirty="0"/>
              <a:t>p</a:t>
            </a:r>
            <a:r>
              <a:rPr lang="en-US" dirty="0"/>
              <a:t> greater than </a:t>
            </a:r>
            <a:r>
              <a:rPr lang="en-US" dirty="0">
                <a:latin typeface="Cambria Math" pitchFamily="18" charset="0"/>
                <a:ea typeface="Cambria Math" pitchFamily="18" charset="0"/>
              </a:rPr>
              <a:t>1</a:t>
            </a:r>
            <a:r>
              <a:rPr lang="en-US" dirty="0"/>
              <a:t> is called </a:t>
            </a:r>
            <a:r>
              <a:rPr lang="en-US" i="1" dirty="0"/>
              <a:t>prime</a:t>
            </a:r>
            <a:r>
              <a:rPr lang="en-US" dirty="0"/>
              <a:t> if the only positive factors of </a:t>
            </a:r>
            <a:r>
              <a:rPr lang="en-US" i="1" dirty="0"/>
              <a:t>p</a:t>
            </a:r>
            <a:r>
              <a:rPr lang="en-US" dirty="0"/>
              <a:t> are </a:t>
            </a:r>
            <a:r>
              <a:rPr lang="en-US" dirty="0">
                <a:latin typeface="Cambria Math" pitchFamily="18" charset="0"/>
                <a:ea typeface="Cambria Math" pitchFamily="18" charset="0"/>
              </a:rPr>
              <a:t>1</a:t>
            </a:r>
            <a:r>
              <a:rPr lang="en-US" dirty="0"/>
              <a:t> and </a:t>
            </a:r>
            <a:r>
              <a:rPr lang="en-US" i="1" dirty="0"/>
              <a:t>p</a:t>
            </a:r>
            <a:r>
              <a:rPr lang="en-US" dirty="0"/>
              <a:t>. A positive integer that is greater than </a:t>
            </a:r>
            <a:r>
              <a:rPr lang="en-US" dirty="0">
                <a:latin typeface="Cambria Math" pitchFamily="18" charset="0"/>
                <a:ea typeface="Cambria Math" pitchFamily="18" charset="0"/>
              </a:rPr>
              <a:t>1</a:t>
            </a:r>
            <a:r>
              <a:rPr lang="en-US" dirty="0"/>
              <a:t> and is not prime is called </a:t>
            </a:r>
            <a:r>
              <a:rPr lang="en-US" i="1" dirty="0"/>
              <a:t>composite</a:t>
            </a:r>
            <a:r>
              <a:rPr lang="en-US" dirty="0"/>
              <a:t>.</a:t>
            </a:r>
          </a:p>
          <a:p>
            <a:pPr>
              <a:buNone/>
            </a:pPr>
            <a:endParaRPr lang="en-US" dirty="0"/>
          </a:p>
          <a:p>
            <a:pPr>
              <a:buNone/>
            </a:pPr>
            <a:r>
              <a:rPr lang="en-US" dirty="0"/>
              <a:t>   </a:t>
            </a:r>
            <a:r>
              <a:rPr lang="en-US" b="1" dirty="0"/>
              <a:t>Example</a:t>
            </a:r>
            <a:r>
              <a:rPr lang="en-US" dirty="0"/>
              <a:t>:  The integer </a:t>
            </a:r>
            <a:r>
              <a:rPr lang="en-US" dirty="0">
                <a:latin typeface="Cambria Math" pitchFamily="18" charset="0"/>
                <a:ea typeface="Cambria Math" pitchFamily="18" charset="0"/>
              </a:rPr>
              <a:t>7</a:t>
            </a:r>
            <a:r>
              <a:rPr lang="en-US" dirty="0"/>
              <a:t> is prime because its only positive factors are </a:t>
            </a:r>
            <a:r>
              <a:rPr lang="en-US" dirty="0">
                <a:latin typeface="Cambria Math" pitchFamily="18" charset="0"/>
                <a:ea typeface="Cambria Math" pitchFamily="18" charset="0"/>
              </a:rPr>
              <a:t>1</a:t>
            </a:r>
            <a:r>
              <a:rPr lang="en-US" dirty="0"/>
              <a:t>  and </a:t>
            </a:r>
            <a:r>
              <a:rPr lang="en-US" dirty="0">
                <a:latin typeface="Cambria Math" pitchFamily="18" charset="0"/>
                <a:ea typeface="Cambria Math" pitchFamily="18" charset="0"/>
              </a:rPr>
              <a:t>7</a:t>
            </a:r>
            <a:r>
              <a:rPr lang="en-US" dirty="0"/>
              <a:t>, but </a:t>
            </a:r>
            <a:r>
              <a:rPr lang="en-US" dirty="0">
                <a:latin typeface="Cambria Math" pitchFamily="18" charset="0"/>
                <a:ea typeface="Cambria Math" pitchFamily="18" charset="0"/>
              </a:rPr>
              <a:t>9</a:t>
            </a:r>
            <a:r>
              <a:rPr lang="en-US" dirty="0"/>
              <a:t> is composite because it is divisible by </a:t>
            </a:r>
            <a:r>
              <a:rPr lang="en-US" dirty="0">
                <a:latin typeface="Cambria Math" pitchFamily="18" charset="0"/>
                <a:ea typeface="Cambria Math" pitchFamily="18" charset="0"/>
              </a:rPr>
              <a:t>3</a:t>
            </a:r>
            <a:r>
              <a:rPr lang="en-US" dirty="0"/>
              <a:t>. </a:t>
            </a:r>
          </a:p>
        </p:txBody>
      </p:sp>
    </p:spTree>
    <p:extLst>
      <p:ext uri="{BB962C8B-B14F-4D97-AF65-F5344CB8AC3E}">
        <p14:creationId xmlns:p14="http://schemas.microsoft.com/office/powerpoint/2010/main" val="208950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F820D6-4B02-4B7E-9C49-2EA38D7631DD}"/>
              </a:ext>
            </a:extLst>
          </p:cNvPr>
          <p:cNvSpPr>
            <a:spLocks noGrp="1"/>
          </p:cNvSpPr>
          <p:nvPr>
            <p:ph idx="1"/>
          </p:nvPr>
        </p:nvSpPr>
        <p:spPr>
          <a:xfrm>
            <a:off x="152400" y="1371600"/>
            <a:ext cx="8839200" cy="5181600"/>
          </a:xfrm>
        </p:spPr>
        <p:txBody>
          <a:bodyPr>
            <a:normAutofit lnSpcReduction="10000"/>
          </a:bodyPr>
          <a:lstStyle/>
          <a:p>
            <a:pPr algn="just"/>
            <a:r>
              <a:rPr lang="en-US" sz="2800" b="0" i="0" u="none" strike="noStrike" baseline="0" dirty="0">
                <a:latin typeface="TimesNewRomanPSMT"/>
              </a:rPr>
              <a:t>A sequence in which every term after the first is obtained from the preceding term by adding a constant number is called an arithmetic sequence or arithmetic progression (A.P.) </a:t>
            </a:r>
          </a:p>
          <a:p>
            <a:pPr algn="just"/>
            <a:r>
              <a:rPr lang="en-US" sz="2800" b="0" i="0" u="none" strike="noStrike" baseline="0" dirty="0">
                <a:latin typeface="TimesNewRomanPSMT"/>
              </a:rPr>
              <a:t>The constant number, being the difference of any two consecutive terms is called the common difference of A.P., commonly denoted by “d”.</a:t>
            </a:r>
          </a:p>
          <a:p>
            <a:pPr marL="0" indent="0" algn="just">
              <a:buNone/>
            </a:pPr>
            <a:r>
              <a:rPr lang="en-US" sz="2800" b="1" i="0" u="none" strike="noStrike" baseline="0" dirty="0">
                <a:latin typeface="Times New Roman" panose="02020603050405020304" pitchFamily="18" charset="0"/>
              </a:rPr>
              <a:t>EXAMPLES:</a:t>
            </a:r>
          </a:p>
          <a:p>
            <a:pPr marL="0" indent="0" algn="just">
              <a:buNone/>
            </a:pPr>
            <a:r>
              <a:rPr lang="en-US" sz="2800" b="0" i="0" u="none" strike="noStrike" baseline="0" dirty="0">
                <a:latin typeface="TimesNewRomanPSMT"/>
              </a:rPr>
              <a:t>	1. 5, 9, 13, 17, … (common difference = 4)</a:t>
            </a:r>
          </a:p>
          <a:p>
            <a:pPr marL="0" indent="0" algn="just">
              <a:buNone/>
            </a:pPr>
            <a:r>
              <a:rPr lang="en-US" sz="2800" b="0" i="0" u="none" strike="noStrike" baseline="0" dirty="0">
                <a:latin typeface="TimesNewRomanPSMT"/>
              </a:rPr>
              <a:t>	2. 0, -5, -10, -15, … (common difference = -5)</a:t>
            </a:r>
          </a:p>
          <a:p>
            <a:pPr marL="0" indent="0" algn="just">
              <a:buNone/>
            </a:pPr>
            <a:r>
              <a:rPr lang="en-US" sz="2800" b="0" i="0" u="none" strike="noStrike" baseline="0" dirty="0">
                <a:latin typeface="TimesNewRomanPSMT"/>
              </a:rPr>
              <a:t>	3. x + a, x + 3a, x + 5a, … (common difference = 2a)</a:t>
            </a:r>
            <a:endParaRPr lang="en-PK" dirty="0"/>
          </a:p>
        </p:txBody>
      </p:sp>
      <p:sp>
        <p:nvSpPr>
          <p:cNvPr id="4" name="Title 1">
            <a:extLst>
              <a:ext uri="{FF2B5EF4-FFF2-40B4-BE49-F238E27FC236}">
                <a16:creationId xmlns:a16="http://schemas.microsoft.com/office/drawing/2014/main" id="{996AD3DD-130A-443B-93D6-00AB75BF1F96}"/>
              </a:ext>
            </a:extLst>
          </p:cNvPr>
          <p:cNvSpPr>
            <a:spLocks noGrp="1"/>
          </p:cNvSpPr>
          <p:nvPr>
            <p:ph type="title"/>
          </p:nvPr>
        </p:nvSpPr>
        <p:spPr>
          <a:xfrm>
            <a:off x="152400" y="304800"/>
            <a:ext cx="8839200" cy="819150"/>
          </a:xfrm>
        </p:spPr>
        <p:txBody>
          <a:bodyPr>
            <a:normAutofit fontScale="90000"/>
          </a:bodyPr>
          <a:lstStyle/>
          <a:p>
            <a:r>
              <a:rPr lang="en-US" dirty="0"/>
              <a:t>Arithmetic Progression OR Sequences </a:t>
            </a:r>
            <a:endParaRPr lang="en-PK" dirty="0"/>
          </a:p>
        </p:txBody>
      </p:sp>
    </p:spTree>
    <p:extLst>
      <p:ext uri="{BB962C8B-B14F-4D97-AF65-F5344CB8AC3E}">
        <p14:creationId xmlns:p14="http://schemas.microsoft.com/office/powerpoint/2010/main" val="11221024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The Fundamental Theorem of Arithmetic</a:t>
            </a:r>
          </a:p>
        </p:txBody>
      </p:sp>
      <p:sp>
        <p:nvSpPr>
          <p:cNvPr id="3" name="Content Placeholder 2"/>
          <p:cNvSpPr>
            <a:spLocks noGrp="1"/>
          </p:cNvSpPr>
          <p:nvPr>
            <p:ph idx="1"/>
          </p:nvPr>
        </p:nvSpPr>
        <p:spPr/>
        <p:txBody>
          <a:bodyPr/>
          <a:lstStyle/>
          <a:p>
            <a:pPr>
              <a:buNone/>
            </a:pPr>
            <a:r>
              <a:rPr lang="en-US" b="1" dirty="0"/>
              <a:t>   Theorem</a:t>
            </a:r>
            <a:r>
              <a:rPr lang="en-US" dirty="0"/>
              <a:t>: Every positive integer greater than </a:t>
            </a:r>
            <a:r>
              <a:rPr lang="en-US" dirty="0">
                <a:latin typeface="Cambria Math" pitchFamily="18" charset="0"/>
                <a:ea typeface="Cambria Math" pitchFamily="18" charset="0"/>
              </a:rPr>
              <a:t>1</a:t>
            </a:r>
            <a:r>
              <a:rPr lang="en-US" dirty="0"/>
              <a:t> can be written uniquely as a prime or as the product of two or more primes where the prime factors are written in order of non decreasing size. </a:t>
            </a:r>
          </a:p>
          <a:p>
            <a:pPr>
              <a:buNone/>
            </a:pPr>
            <a:r>
              <a:rPr lang="en-US" dirty="0"/>
              <a:t>    </a:t>
            </a:r>
            <a:r>
              <a:rPr lang="en-US" b="1" dirty="0"/>
              <a:t>Examples</a:t>
            </a:r>
            <a:r>
              <a:rPr lang="en-US" dirty="0"/>
              <a:t>:</a:t>
            </a:r>
          </a:p>
          <a:p>
            <a:pPr lvl="1"/>
            <a:r>
              <a:rPr lang="en-US" dirty="0">
                <a:latin typeface="Cambria Math" pitchFamily="18" charset="0"/>
                <a:ea typeface="Cambria Math" pitchFamily="18" charset="0"/>
              </a:rPr>
              <a:t>100 = 2 </a:t>
            </a:r>
            <a:r>
              <a:rPr lang="en-US" dirty="0">
                <a:latin typeface="Cambria Math"/>
                <a:ea typeface="Cambria Math"/>
              </a:rPr>
              <a:t>∙ 2 ∙ 5 ∙ 5 = 2</a:t>
            </a:r>
            <a:r>
              <a:rPr lang="en-US" baseline="30000" dirty="0">
                <a:latin typeface="Cambria Math"/>
                <a:ea typeface="Cambria Math"/>
              </a:rPr>
              <a:t>2</a:t>
            </a:r>
            <a:r>
              <a:rPr lang="en-US" dirty="0">
                <a:latin typeface="Cambria Math"/>
                <a:ea typeface="Cambria Math"/>
              </a:rPr>
              <a:t> ∙ 5</a:t>
            </a:r>
            <a:r>
              <a:rPr lang="en-US" baseline="30000" dirty="0">
                <a:latin typeface="Cambria Math"/>
                <a:ea typeface="Cambria Math"/>
              </a:rPr>
              <a:t>2</a:t>
            </a:r>
            <a:r>
              <a:rPr lang="en-US" dirty="0">
                <a:latin typeface="Cambria Math"/>
                <a:ea typeface="Cambria Math"/>
              </a:rPr>
              <a:t> </a:t>
            </a:r>
          </a:p>
          <a:p>
            <a:pPr lvl="1"/>
            <a:r>
              <a:rPr lang="en-US" dirty="0">
                <a:latin typeface="Cambria Math"/>
                <a:ea typeface="Cambria Math"/>
              </a:rPr>
              <a:t>641 = 641</a:t>
            </a:r>
          </a:p>
          <a:p>
            <a:pPr lvl="1"/>
            <a:r>
              <a:rPr lang="en-US" dirty="0">
                <a:latin typeface="Cambria Math"/>
                <a:ea typeface="Cambria Math"/>
              </a:rPr>
              <a:t>999</a:t>
            </a:r>
            <a:r>
              <a:rPr lang="en-US" dirty="0">
                <a:latin typeface="Cambria Math" pitchFamily="18" charset="0"/>
                <a:ea typeface="Cambria Math" pitchFamily="18" charset="0"/>
              </a:rPr>
              <a:t> = 3 </a:t>
            </a:r>
            <a:r>
              <a:rPr lang="en-US" dirty="0">
                <a:latin typeface="Cambria Math"/>
                <a:ea typeface="Cambria Math"/>
              </a:rPr>
              <a:t>∙ 3 ∙ 3 ∙ 37 = 3</a:t>
            </a:r>
            <a:r>
              <a:rPr lang="en-US" baseline="30000" dirty="0">
                <a:latin typeface="Cambria Math"/>
                <a:ea typeface="Cambria Math"/>
              </a:rPr>
              <a:t>3</a:t>
            </a:r>
            <a:r>
              <a:rPr lang="en-US" dirty="0">
                <a:latin typeface="Cambria Math"/>
                <a:ea typeface="Cambria Math"/>
              </a:rPr>
              <a:t> ∙ 37 </a:t>
            </a:r>
          </a:p>
          <a:p>
            <a:pPr lvl="1"/>
            <a:r>
              <a:rPr lang="en-US" dirty="0">
                <a:latin typeface="Cambria Math"/>
                <a:ea typeface="Cambria Math"/>
              </a:rPr>
              <a:t>1024</a:t>
            </a:r>
            <a:r>
              <a:rPr lang="en-US" dirty="0">
                <a:latin typeface="Cambria Math" pitchFamily="18" charset="0"/>
                <a:ea typeface="Cambria Math" pitchFamily="18" charset="0"/>
              </a:rPr>
              <a:t> = 2 </a:t>
            </a:r>
            <a:r>
              <a:rPr lang="en-US" dirty="0">
                <a:latin typeface="Cambria Math"/>
                <a:ea typeface="Cambria Math"/>
              </a:rPr>
              <a:t>∙ 2 ∙ 2 ∙ 2 ∙ 2 ∙ 2 ∙ 2 ∙ 2 ∙ 2 ∙ 2 = 2</a:t>
            </a:r>
            <a:r>
              <a:rPr lang="en-US" baseline="30000" dirty="0">
                <a:latin typeface="Cambria Math"/>
                <a:ea typeface="Cambria Math"/>
              </a:rPr>
              <a:t>10</a:t>
            </a:r>
            <a:r>
              <a:rPr lang="en-US" dirty="0">
                <a:latin typeface="Cambria Math"/>
                <a:ea typeface="Cambria Math"/>
              </a:rPr>
              <a:t> </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40215589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The Sieve of </a:t>
            </a:r>
            <a:r>
              <a:rPr lang="en-US" dirty="0" err="1"/>
              <a:t>Erastosthenes</a:t>
            </a:r>
            <a:endParaRPr lang="en-US" dirty="0"/>
          </a:p>
        </p:txBody>
      </p:sp>
      <p:pic>
        <p:nvPicPr>
          <p:cNvPr id="4" name="Content Placeholder 3" descr="table32.jpg"/>
          <p:cNvPicPr>
            <a:picLocks noGrp="1" noChangeAspect="1"/>
          </p:cNvPicPr>
          <p:nvPr>
            <p:ph idx="1"/>
          </p:nvPr>
        </p:nvPicPr>
        <p:blipFill>
          <a:blip r:embed="rId2" cstate="print"/>
          <a:stretch>
            <a:fillRect/>
          </a:stretch>
        </p:blipFill>
        <p:spPr>
          <a:xfrm>
            <a:off x="152400" y="1094096"/>
            <a:ext cx="6400800" cy="5535304"/>
          </a:xfrm>
        </p:spPr>
      </p:pic>
      <p:sp>
        <p:nvSpPr>
          <p:cNvPr id="5" name="TextBox 4"/>
          <p:cNvSpPr txBox="1"/>
          <p:nvPr/>
        </p:nvSpPr>
        <p:spPr>
          <a:xfrm>
            <a:off x="6553200" y="1676400"/>
            <a:ext cx="2590800" cy="4801314"/>
          </a:xfrm>
          <a:prstGeom prst="rect">
            <a:avLst/>
          </a:prstGeom>
          <a:noFill/>
        </p:spPr>
        <p:txBody>
          <a:bodyPr wrap="square" rtlCol="0">
            <a:spAutoFit/>
          </a:bodyPr>
          <a:lstStyle/>
          <a:p>
            <a:r>
              <a:rPr lang="en-US" dirty="0"/>
              <a:t>If an integer </a:t>
            </a:r>
            <a:r>
              <a:rPr lang="en-US" i="1" dirty="0"/>
              <a:t>n</a:t>
            </a:r>
            <a:r>
              <a:rPr lang="en-US" dirty="0"/>
              <a:t> is a composite integer, then it has a prime divisor less than or equal to </a:t>
            </a:r>
            <a:r>
              <a:rPr lang="en-US" dirty="0">
                <a:latin typeface="Cambria Math"/>
                <a:ea typeface="Cambria Math"/>
              </a:rPr>
              <a:t>√</a:t>
            </a:r>
            <a:r>
              <a:rPr lang="en-US" i="1" dirty="0"/>
              <a:t>n</a:t>
            </a:r>
            <a:r>
              <a:rPr lang="en-US" dirty="0"/>
              <a:t>.</a:t>
            </a:r>
          </a:p>
          <a:p>
            <a:endParaRPr lang="en-US" dirty="0"/>
          </a:p>
          <a:p>
            <a:r>
              <a:rPr lang="en-US" dirty="0"/>
              <a:t>To see this, note that if </a:t>
            </a:r>
            <a:r>
              <a:rPr lang="en-US" i="1" dirty="0"/>
              <a:t>n</a:t>
            </a:r>
            <a:r>
              <a:rPr lang="en-US" dirty="0"/>
              <a:t> = </a:t>
            </a:r>
            <a:r>
              <a:rPr lang="en-US" i="1" dirty="0" err="1"/>
              <a:t>ab</a:t>
            </a:r>
            <a:r>
              <a:rPr lang="en-US" dirty="0"/>
              <a:t>, then  </a:t>
            </a:r>
            <a:r>
              <a:rPr lang="en-US" i="1" dirty="0"/>
              <a:t>a</a:t>
            </a:r>
            <a:r>
              <a:rPr lang="en-US" dirty="0"/>
              <a:t> </a:t>
            </a:r>
            <a:r>
              <a:rPr lang="en-US" dirty="0">
                <a:latin typeface="Cambria Math"/>
                <a:ea typeface="Cambria Math"/>
              </a:rPr>
              <a:t>≤ √</a:t>
            </a:r>
            <a:r>
              <a:rPr lang="en-US" i="1" dirty="0"/>
              <a:t>n </a:t>
            </a:r>
            <a:r>
              <a:rPr lang="en-US" dirty="0"/>
              <a:t> or </a:t>
            </a:r>
            <a:r>
              <a:rPr lang="en-US" i="1" dirty="0"/>
              <a:t>b </a:t>
            </a:r>
            <a:r>
              <a:rPr lang="en-US" dirty="0">
                <a:latin typeface="Cambria Math"/>
                <a:ea typeface="Cambria Math"/>
              </a:rPr>
              <a:t>≤√</a:t>
            </a:r>
            <a:r>
              <a:rPr lang="en-US" i="1" dirty="0"/>
              <a:t>n</a:t>
            </a:r>
            <a:r>
              <a:rPr lang="en-US" dirty="0"/>
              <a:t>.</a:t>
            </a:r>
          </a:p>
          <a:p>
            <a:endParaRPr lang="en-US" dirty="0"/>
          </a:p>
          <a:p>
            <a:endParaRPr lang="en-US" dirty="0"/>
          </a:p>
          <a:p>
            <a:r>
              <a:rPr lang="en-US" i="1" dirty="0"/>
              <a:t>Trial division</a:t>
            </a:r>
            <a:r>
              <a:rPr lang="en-US" dirty="0"/>
              <a:t>, a very inefficient method of determining if a number </a:t>
            </a:r>
            <a:r>
              <a:rPr lang="en-US" i="1" dirty="0"/>
              <a:t>n</a:t>
            </a:r>
            <a:r>
              <a:rPr lang="en-US" dirty="0"/>
              <a:t>  is prime, is to try every integer </a:t>
            </a:r>
            <a:r>
              <a:rPr lang="en-US" i="1" dirty="0" err="1"/>
              <a:t>i</a:t>
            </a:r>
            <a:r>
              <a:rPr lang="en-US" dirty="0">
                <a:latin typeface="Cambria Math"/>
                <a:ea typeface="Cambria Math"/>
              </a:rPr>
              <a:t> ≤√</a:t>
            </a:r>
            <a:r>
              <a:rPr lang="en-US" i="1" dirty="0"/>
              <a:t>n </a:t>
            </a:r>
            <a:r>
              <a:rPr lang="en-US" dirty="0"/>
              <a:t>and see if n is divisible by </a:t>
            </a:r>
            <a:r>
              <a:rPr lang="en-US" i="1" dirty="0" err="1"/>
              <a:t>i</a:t>
            </a:r>
            <a:r>
              <a:rPr lang="en-US" dirty="0"/>
              <a:t>. </a:t>
            </a:r>
          </a:p>
        </p:txBody>
      </p:sp>
    </p:spTree>
    <p:extLst>
      <p:ext uri="{BB962C8B-B14F-4D97-AF65-F5344CB8AC3E}">
        <p14:creationId xmlns:p14="http://schemas.microsoft.com/office/powerpoint/2010/main" val="15902419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Sieve of </a:t>
            </a:r>
            <a:r>
              <a:rPr lang="en-US" dirty="0" err="1"/>
              <a:t>Erastosthenes</a:t>
            </a:r>
            <a:endParaRPr lang="en-US" dirty="0"/>
          </a:p>
        </p:txBody>
      </p:sp>
      <p:sp>
        <p:nvSpPr>
          <p:cNvPr id="5" name="TextBox 4"/>
          <p:cNvSpPr txBox="1"/>
          <p:nvPr/>
        </p:nvSpPr>
        <p:spPr>
          <a:xfrm>
            <a:off x="7010400" y="457200"/>
            <a:ext cx="1676400" cy="646331"/>
          </a:xfrm>
          <a:prstGeom prst="rect">
            <a:avLst/>
          </a:prstGeom>
          <a:noFill/>
        </p:spPr>
        <p:txBody>
          <a:bodyPr wrap="square" rtlCol="0">
            <a:spAutoFit/>
          </a:bodyPr>
          <a:lstStyle/>
          <a:p>
            <a:r>
              <a:rPr lang="en-US" dirty="0" err="1"/>
              <a:t>Erastothenes</a:t>
            </a:r>
            <a:endParaRPr lang="en-US" dirty="0"/>
          </a:p>
          <a:p>
            <a:r>
              <a:rPr lang="en-US" dirty="0"/>
              <a:t>(</a:t>
            </a:r>
            <a:r>
              <a:rPr lang="en-US" dirty="0">
                <a:latin typeface="Cambria Math" pitchFamily="18" charset="0"/>
                <a:ea typeface="Cambria Math" pitchFamily="18" charset="0"/>
              </a:rPr>
              <a:t>276-194</a:t>
            </a:r>
            <a:r>
              <a:rPr lang="en-US" dirty="0"/>
              <a:t> B.C.)</a:t>
            </a:r>
          </a:p>
        </p:txBody>
      </p:sp>
      <p:sp>
        <p:nvSpPr>
          <p:cNvPr id="6" name="Content Placeholder 5"/>
          <p:cNvSpPr>
            <a:spLocks noGrp="1"/>
          </p:cNvSpPr>
          <p:nvPr>
            <p:ph idx="1"/>
          </p:nvPr>
        </p:nvSpPr>
        <p:spPr/>
        <p:txBody>
          <a:bodyPr>
            <a:normAutofit fontScale="92500"/>
          </a:bodyPr>
          <a:lstStyle/>
          <a:p>
            <a:r>
              <a:rPr lang="en-US" dirty="0"/>
              <a:t>The </a:t>
            </a:r>
            <a:r>
              <a:rPr lang="en-US" i="1" dirty="0"/>
              <a:t>Sieve of </a:t>
            </a:r>
            <a:r>
              <a:rPr lang="en-US" i="1" dirty="0" err="1"/>
              <a:t>Erastosthenes</a:t>
            </a:r>
            <a:r>
              <a:rPr lang="en-US" i="1" dirty="0"/>
              <a:t> </a:t>
            </a:r>
            <a:r>
              <a:rPr lang="en-US" dirty="0"/>
              <a:t>can be used to find all primes not exceeding a specified positive integer. For example, begin with the list of integers between </a:t>
            </a:r>
            <a:r>
              <a:rPr lang="en-US" dirty="0">
                <a:latin typeface="Cambria Math" pitchFamily="18" charset="0"/>
                <a:ea typeface="Cambria Math" pitchFamily="18" charset="0"/>
              </a:rPr>
              <a:t>1</a:t>
            </a:r>
            <a:r>
              <a:rPr lang="en-US" dirty="0"/>
              <a:t> and </a:t>
            </a:r>
            <a:r>
              <a:rPr lang="en-US" dirty="0">
                <a:latin typeface="Cambria Math" pitchFamily="18" charset="0"/>
                <a:ea typeface="Cambria Math" pitchFamily="18" charset="0"/>
              </a:rPr>
              <a:t>100</a:t>
            </a:r>
            <a:r>
              <a:rPr lang="en-US" dirty="0"/>
              <a:t>.</a:t>
            </a:r>
          </a:p>
          <a:p>
            <a:pPr marL="850392" lvl="1" indent="-457200">
              <a:buFont typeface="+mj-lt"/>
              <a:buAutoNum type="alphaLcPeriod"/>
            </a:pPr>
            <a:r>
              <a:rPr lang="en-US" dirty="0"/>
              <a:t>Delete all  the integers, other than </a:t>
            </a:r>
            <a:r>
              <a:rPr lang="en-US" dirty="0">
                <a:latin typeface="Cambria Math" pitchFamily="18" charset="0"/>
                <a:ea typeface="Cambria Math" pitchFamily="18" charset="0"/>
              </a:rPr>
              <a:t>2</a:t>
            </a:r>
            <a:r>
              <a:rPr lang="en-US" dirty="0"/>
              <a:t>, divisible by </a:t>
            </a:r>
            <a:r>
              <a:rPr lang="en-US" dirty="0">
                <a:latin typeface="Cambria Math" pitchFamily="18" charset="0"/>
                <a:ea typeface="Cambria Math" pitchFamily="18" charset="0"/>
              </a:rPr>
              <a:t>2</a:t>
            </a:r>
            <a:r>
              <a:rPr lang="en-US" dirty="0"/>
              <a:t>.</a:t>
            </a:r>
          </a:p>
          <a:p>
            <a:pPr marL="850392" lvl="1" indent="-457200">
              <a:buFont typeface="+mj-lt"/>
              <a:buAutoNum type="alphaLcPeriod"/>
            </a:pPr>
            <a:r>
              <a:rPr lang="en-US" dirty="0"/>
              <a:t>Delete all the integers, other than </a:t>
            </a:r>
            <a:r>
              <a:rPr lang="en-US" dirty="0">
                <a:latin typeface="Cambria Math" pitchFamily="18" charset="0"/>
                <a:ea typeface="Cambria Math" pitchFamily="18" charset="0"/>
              </a:rPr>
              <a:t>3</a:t>
            </a:r>
            <a:r>
              <a:rPr lang="en-US" dirty="0"/>
              <a:t>, divisible by </a:t>
            </a:r>
            <a:r>
              <a:rPr lang="en-US" dirty="0">
                <a:latin typeface="Cambria Math" pitchFamily="18" charset="0"/>
                <a:ea typeface="Cambria Math" pitchFamily="18" charset="0"/>
              </a:rPr>
              <a:t>3</a:t>
            </a:r>
            <a:r>
              <a:rPr lang="en-US" dirty="0"/>
              <a:t>.</a:t>
            </a:r>
          </a:p>
          <a:p>
            <a:pPr marL="850392" lvl="1" indent="-457200">
              <a:buFont typeface="+mj-lt"/>
              <a:buAutoNum type="alphaLcPeriod"/>
            </a:pPr>
            <a:r>
              <a:rPr lang="en-US" dirty="0"/>
              <a:t>Next, delete all the integers, other than </a:t>
            </a:r>
            <a:r>
              <a:rPr lang="en-US" dirty="0">
                <a:latin typeface="Cambria Math" pitchFamily="18" charset="0"/>
                <a:ea typeface="Cambria Math" pitchFamily="18" charset="0"/>
              </a:rPr>
              <a:t>5</a:t>
            </a:r>
            <a:r>
              <a:rPr lang="en-US" dirty="0"/>
              <a:t>, divisible by </a:t>
            </a:r>
            <a:r>
              <a:rPr lang="en-US" dirty="0">
                <a:latin typeface="Cambria Math" pitchFamily="18" charset="0"/>
                <a:ea typeface="Cambria Math" pitchFamily="18" charset="0"/>
              </a:rPr>
              <a:t>5</a:t>
            </a:r>
            <a:r>
              <a:rPr lang="en-US" dirty="0"/>
              <a:t>.</a:t>
            </a:r>
          </a:p>
          <a:p>
            <a:pPr marL="850392" lvl="1" indent="-457200">
              <a:buFont typeface="+mj-lt"/>
              <a:buAutoNum type="alphaLcPeriod"/>
            </a:pPr>
            <a:r>
              <a:rPr lang="en-US" dirty="0"/>
              <a:t>Next, delete all the integers, other than </a:t>
            </a:r>
            <a:r>
              <a:rPr lang="en-US" dirty="0">
                <a:latin typeface="Cambria Math" pitchFamily="18" charset="0"/>
                <a:ea typeface="Cambria Math" pitchFamily="18" charset="0"/>
              </a:rPr>
              <a:t>7</a:t>
            </a:r>
            <a:r>
              <a:rPr lang="en-US" dirty="0"/>
              <a:t>, divisible by </a:t>
            </a:r>
            <a:r>
              <a:rPr lang="en-US" dirty="0">
                <a:latin typeface="Cambria Math" pitchFamily="18" charset="0"/>
                <a:ea typeface="Cambria Math" pitchFamily="18" charset="0"/>
              </a:rPr>
              <a:t>7</a:t>
            </a:r>
            <a:r>
              <a:rPr lang="en-US" dirty="0"/>
              <a:t>.</a:t>
            </a:r>
          </a:p>
          <a:p>
            <a:pPr marL="850392" lvl="1" indent="-457200">
              <a:buFont typeface="+mj-lt"/>
              <a:buAutoNum type="alphaLcPeriod"/>
            </a:pPr>
            <a:r>
              <a:rPr lang="en-US" dirty="0"/>
              <a:t>Since all the remaining integers  are not divisible by any of the previous integers, other than </a:t>
            </a:r>
            <a:r>
              <a:rPr lang="en-US" dirty="0">
                <a:latin typeface="Cambria Math" pitchFamily="18" charset="0"/>
                <a:ea typeface="Cambria Math" pitchFamily="18" charset="0"/>
              </a:rPr>
              <a:t>1</a:t>
            </a:r>
            <a:r>
              <a:rPr lang="en-US" dirty="0"/>
              <a:t>, the primes are:</a:t>
            </a:r>
          </a:p>
          <a:p>
            <a:pPr>
              <a:buNone/>
            </a:pPr>
            <a:r>
              <a:rPr lang="en-US" dirty="0"/>
              <a:t>   </a:t>
            </a:r>
            <a:r>
              <a:rPr lang="en-US" sz="2200" dirty="0"/>
              <a:t>{</a:t>
            </a:r>
            <a:r>
              <a:rPr lang="en-US" sz="2200" dirty="0">
                <a:latin typeface="Cambria Math" pitchFamily="18" charset="0"/>
                <a:ea typeface="Cambria Math" pitchFamily="18" charset="0"/>
              </a:rPr>
              <a:t>2,3,5,7,11,13,17,19,23,29,31,37,41,43,47,53,59,61,67,71,73,79,83,89, 97</a:t>
            </a:r>
            <a:r>
              <a:rPr lang="en-US" sz="2200" dirty="0"/>
              <a:t>}</a:t>
            </a:r>
          </a:p>
          <a:p>
            <a:endParaRPr lang="en-US" dirty="0"/>
          </a:p>
        </p:txBody>
      </p:sp>
      <p:pic>
        <p:nvPicPr>
          <p:cNvPr id="7" name="Content Placeholder 3" descr="0711.jpg"/>
          <p:cNvPicPr>
            <a:picLocks noChangeAspect="1"/>
          </p:cNvPicPr>
          <p:nvPr/>
        </p:nvPicPr>
        <p:blipFill>
          <a:blip r:embed="rId2" cstate="print"/>
          <a:stretch>
            <a:fillRect/>
          </a:stretch>
        </p:blipFill>
        <p:spPr>
          <a:xfrm>
            <a:off x="5410200" y="152400"/>
            <a:ext cx="885444" cy="1021842"/>
          </a:xfrm>
          <a:prstGeom prst="rect">
            <a:avLst/>
          </a:prstGeom>
        </p:spPr>
      </p:pic>
      <p:sp>
        <p:nvSpPr>
          <p:cNvPr id="8" name="TextBox 7"/>
          <p:cNvSpPr txBox="1"/>
          <p:nvPr/>
        </p:nvSpPr>
        <p:spPr>
          <a:xfrm>
            <a:off x="6324600" y="6248400"/>
            <a:ext cx="2514600" cy="369332"/>
          </a:xfrm>
          <a:prstGeom prst="rect">
            <a:avLst/>
          </a:prstGeom>
          <a:noFill/>
        </p:spPr>
        <p:txBody>
          <a:bodyPr wrap="square" rtlCol="0">
            <a:spAutoFit/>
          </a:bodyPr>
          <a:lstStyle/>
          <a:p>
            <a:r>
              <a:rPr lang="en-US" i="1" dirty="0"/>
              <a:t>continued </a:t>
            </a:r>
            <a:r>
              <a:rPr lang="en-US" dirty="0">
                <a:latin typeface="Cambria Math"/>
                <a:ea typeface="Cambria Math"/>
              </a:rPr>
              <a:t>→</a:t>
            </a:r>
            <a:r>
              <a:rPr lang="en-US" dirty="0"/>
              <a:t> </a:t>
            </a:r>
          </a:p>
        </p:txBody>
      </p:sp>
    </p:spTree>
    <p:extLst>
      <p:ext uri="{BB962C8B-B14F-4D97-AF65-F5344CB8AC3E}">
        <p14:creationId xmlns:p14="http://schemas.microsoft.com/office/powerpoint/2010/main" val="28030303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Mersenne</a:t>
            </a:r>
            <a:r>
              <a:rPr lang="en-US" dirty="0"/>
              <a:t> Primes</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a:t>
            </a:r>
            <a:r>
              <a:rPr lang="en-US" dirty="0"/>
              <a:t>: Prime numbers of the form </a:t>
            </a:r>
            <a:r>
              <a:rPr lang="en-US" dirty="0">
                <a:latin typeface="Cambria Math" pitchFamily="18" charset="0"/>
                <a:ea typeface="Cambria Math" pitchFamily="18" charset="0"/>
              </a:rPr>
              <a:t>2</a:t>
            </a:r>
            <a:r>
              <a:rPr lang="en-US" i="1" baseline="30000" dirty="0">
                <a:latin typeface="Cambria Math" pitchFamily="18" charset="0"/>
                <a:ea typeface="Cambria Math" pitchFamily="18" charset="0"/>
              </a:rPr>
              <a:t>p</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ea typeface="Cambria Math"/>
              </a:rPr>
              <a:t>where</a:t>
            </a:r>
            <a:r>
              <a:rPr lang="en-US" i="1" dirty="0">
                <a:latin typeface="Cambria Math"/>
                <a:ea typeface="Cambria Math"/>
              </a:rPr>
              <a:t> </a:t>
            </a:r>
            <a:r>
              <a:rPr lang="en-US" baseline="30000" dirty="0"/>
              <a:t> </a:t>
            </a:r>
            <a:r>
              <a:rPr lang="en-US" i="1" dirty="0"/>
              <a:t>p</a:t>
            </a:r>
            <a:r>
              <a:rPr lang="en-US" dirty="0"/>
              <a:t> is prime, are called </a:t>
            </a:r>
            <a:r>
              <a:rPr lang="en-US" i="1" dirty="0" err="1"/>
              <a:t>Mersenne</a:t>
            </a:r>
            <a:r>
              <a:rPr lang="en-US" i="1" dirty="0"/>
              <a:t> primes</a:t>
            </a:r>
            <a:r>
              <a:rPr lang="en-US" dirty="0"/>
              <a:t>.</a:t>
            </a:r>
          </a:p>
          <a:p>
            <a:pPr lvl="1"/>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2</a:t>
            </a:r>
            <a:r>
              <a:rPr lang="en-US"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latin typeface="Cambria Math"/>
                <a:ea typeface="Cambria Math"/>
              </a:rPr>
              <a:t>3</a:t>
            </a:r>
            <a:r>
              <a:rPr lang="en-US" i="1" dirty="0">
                <a:latin typeface="Cambria Math"/>
                <a:ea typeface="Cambria Math"/>
              </a:rPr>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3</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latin typeface="Cambria Math"/>
                <a:ea typeface="Cambria Math"/>
              </a:rPr>
              <a:t>7,</a:t>
            </a:r>
            <a:r>
              <a:rPr lang="en-US" dirty="0">
                <a:latin typeface="Cambria Math" pitchFamily="18" charset="0"/>
                <a:ea typeface="Cambria Math" pitchFamily="18" charset="0"/>
              </a:rPr>
              <a:t> 2</a:t>
            </a:r>
            <a:r>
              <a:rPr lang="en-US" baseline="30000" dirty="0">
                <a:latin typeface="Cambria Math" pitchFamily="18" charset="0"/>
                <a:ea typeface="Cambria Math" pitchFamily="18" charset="0"/>
              </a:rPr>
              <a:t>5</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latin typeface="Cambria Math"/>
                <a:ea typeface="Cambria Math"/>
              </a:rPr>
              <a:t>37 , and </a:t>
            </a:r>
            <a:r>
              <a:rPr lang="en-US" dirty="0">
                <a:latin typeface="Cambria Math" pitchFamily="18" charset="0"/>
                <a:ea typeface="Cambria Math" pitchFamily="18" charset="0"/>
              </a:rPr>
              <a:t> 2</a:t>
            </a:r>
            <a:r>
              <a:rPr lang="en-US" baseline="30000" dirty="0">
                <a:latin typeface="Cambria Math" pitchFamily="18" charset="0"/>
                <a:ea typeface="Cambria Math" pitchFamily="18" charset="0"/>
              </a:rPr>
              <a:t>7</a:t>
            </a:r>
            <a:r>
              <a:rPr lang="en-US" i="1" baseline="30000" dirty="0"/>
              <a:t> </a:t>
            </a:r>
            <a:r>
              <a:rPr lang="en-US" i="1" dirty="0">
                <a:latin typeface="Cambria Math"/>
                <a:ea typeface="Cambria Math"/>
              </a:rPr>
              <a:t>− </a:t>
            </a:r>
            <a:r>
              <a:rPr lang="en-US" dirty="0">
                <a:latin typeface="Cambria Math"/>
                <a:ea typeface="Cambria Math"/>
              </a:rPr>
              <a:t>1 </a:t>
            </a:r>
            <a:r>
              <a:rPr lang="en-US" i="1" dirty="0">
                <a:latin typeface="Cambria Math"/>
                <a:ea typeface="Cambria Math"/>
              </a:rPr>
              <a:t> = </a:t>
            </a:r>
            <a:r>
              <a:rPr lang="en-US" dirty="0">
                <a:latin typeface="Cambria Math"/>
                <a:ea typeface="Cambria Math"/>
              </a:rPr>
              <a:t>127  are </a:t>
            </a:r>
            <a:r>
              <a:rPr lang="en-US" dirty="0" err="1">
                <a:latin typeface="Cambria Math"/>
                <a:ea typeface="Cambria Math"/>
              </a:rPr>
              <a:t>Mersenne</a:t>
            </a:r>
            <a:r>
              <a:rPr lang="en-US" dirty="0">
                <a:latin typeface="Cambria Math"/>
                <a:ea typeface="Cambria Math"/>
              </a:rPr>
              <a:t> primes.</a:t>
            </a:r>
          </a:p>
          <a:p>
            <a:pPr lvl="1"/>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11</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latin typeface="Cambria Math"/>
                <a:ea typeface="Cambria Math"/>
              </a:rPr>
              <a:t>2047 </a:t>
            </a:r>
            <a:r>
              <a:rPr lang="en-US" i="1" dirty="0">
                <a:latin typeface="Cambria Math"/>
                <a:ea typeface="Cambria Math"/>
              </a:rPr>
              <a:t>  </a:t>
            </a:r>
            <a:r>
              <a:rPr lang="en-US" dirty="0">
                <a:ea typeface="Cambria Math"/>
              </a:rPr>
              <a:t>is not a </a:t>
            </a:r>
            <a:r>
              <a:rPr lang="en-US" dirty="0" err="1">
                <a:ea typeface="Cambria Math"/>
              </a:rPr>
              <a:t>Mersenne</a:t>
            </a:r>
            <a:r>
              <a:rPr lang="en-US" dirty="0">
                <a:ea typeface="Cambria Math"/>
              </a:rPr>
              <a:t> prime</a:t>
            </a:r>
            <a:r>
              <a:rPr lang="en-US" dirty="0">
                <a:latin typeface="Cambria Math"/>
                <a:ea typeface="Cambria Math"/>
              </a:rPr>
              <a:t> since 2047 = 23∙89.</a:t>
            </a:r>
          </a:p>
          <a:p>
            <a:pPr lvl="1"/>
            <a:r>
              <a:rPr lang="en-US" dirty="0">
                <a:latin typeface="Cambria Math"/>
                <a:ea typeface="Cambria Math"/>
              </a:rPr>
              <a:t>There is an efficient test for determining if </a:t>
            </a:r>
            <a:r>
              <a:rPr lang="en-US" dirty="0"/>
              <a:t> </a:t>
            </a:r>
            <a:r>
              <a:rPr lang="en-US" dirty="0">
                <a:latin typeface="Cambria Math" pitchFamily="18" charset="0"/>
                <a:ea typeface="Cambria Math" pitchFamily="18" charset="0"/>
              </a:rPr>
              <a:t>2</a:t>
            </a:r>
            <a:r>
              <a:rPr lang="en-US" i="1" baseline="30000" dirty="0">
                <a:latin typeface="Cambria Math" pitchFamily="18" charset="0"/>
                <a:ea typeface="Cambria Math" pitchFamily="18" charset="0"/>
              </a:rPr>
              <a:t>p</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a:t>
            </a:r>
            <a:r>
              <a:rPr lang="en-US" dirty="0">
                <a:latin typeface="Cambria Math"/>
                <a:ea typeface="Cambria Math"/>
              </a:rPr>
              <a:t> is prime.</a:t>
            </a:r>
          </a:p>
          <a:p>
            <a:pPr lvl="1"/>
            <a:r>
              <a:rPr lang="en-US" dirty="0">
                <a:latin typeface="Cambria Math"/>
                <a:ea typeface="Cambria Math"/>
              </a:rPr>
              <a:t>The largest known prime numbers are </a:t>
            </a:r>
            <a:r>
              <a:rPr lang="en-US" dirty="0" err="1">
                <a:latin typeface="Cambria Math"/>
                <a:ea typeface="Cambria Math"/>
              </a:rPr>
              <a:t>Mersenne</a:t>
            </a:r>
            <a:r>
              <a:rPr lang="en-US" dirty="0">
                <a:latin typeface="Cambria Math"/>
                <a:ea typeface="Cambria Math"/>
              </a:rPr>
              <a:t> primes.</a:t>
            </a:r>
          </a:p>
          <a:p>
            <a:pPr lvl="1"/>
            <a:r>
              <a:rPr lang="en-US" dirty="0">
                <a:latin typeface="Cambria Math"/>
                <a:ea typeface="Cambria Math"/>
              </a:rPr>
              <a:t>As of mid 2011, 47 </a:t>
            </a:r>
            <a:r>
              <a:rPr lang="en-US" dirty="0" err="1">
                <a:latin typeface="Cambria Math"/>
                <a:ea typeface="Cambria Math"/>
              </a:rPr>
              <a:t>Mersenne</a:t>
            </a:r>
            <a:r>
              <a:rPr lang="en-US" dirty="0">
                <a:latin typeface="Cambria Math"/>
                <a:ea typeface="Cambria Math"/>
              </a:rPr>
              <a:t> primes were known, the largest  is 2</a:t>
            </a:r>
            <a:r>
              <a:rPr lang="en-US" baseline="30000" dirty="0">
                <a:latin typeface="Cambria Math"/>
                <a:ea typeface="Cambria Math"/>
              </a:rPr>
              <a:t>43,112,609</a:t>
            </a:r>
            <a:r>
              <a:rPr lang="en-US" dirty="0">
                <a:latin typeface="Cambria Math"/>
                <a:ea typeface="Cambria Math"/>
              </a:rPr>
              <a:t> </a:t>
            </a:r>
            <a:r>
              <a:rPr lang="en-US" i="1" dirty="0">
                <a:latin typeface="Cambria Math"/>
                <a:ea typeface="Cambria Math"/>
              </a:rPr>
              <a:t>− </a:t>
            </a:r>
            <a:r>
              <a:rPr lang="en-US" dirty="0">
                <a:latin typeface="Cambria Math"/>
                <a:ea typeface="Cambria Math"/>
              </a:rPr>
              <a:t>1, which has nearly 13 million decimal digits.</a:t>
            </a:r>
          </a:p>
          <a:p>
            <a:pPr lvl="1"/>
            <a:r>
              <a:rPr lang="en-US" dirty="0">
                <a:latin typeface="Cambria Math"/>
                <a:ea typeface="Cambria Math"/>
              </a:rPr>
              <a:t>The </a:t>
            </a:r>
            <a:r>
              <a:rPr lang="en-US" i="1" dirty="0">
                <a:ea typeface="Cambria Math"/>
              </a:rPr>
              <a:t>Great Internet </a:t>
            </a:r>
            <a:r>
              <a:rPr lang="en-US" i="1" dirty="0" err="1">
                <a:ea typeface="Cambria Math"/>
              </a:rPr>
              <a:t>Mersenne</a:t>
            </a:r>
            <a:r>
              <a:rPr lang="en-US" i="1" dirty="0">
                <a:ea typeface="Cambria Math"/>
              </a:rPr>
              <a:t> Prime Search </a:t>
            </a:r>
            <a:r>
              <a:rPr lang="en-US" dirty="0">
                <a:latin typeface="Cambria Math"/>
                <a:ea typeface="Cambria Math"/>
              </a:rPr>
              <a:t>(</a:t>
            </a:r>
            <a:r>
              <a:rPr lang="en-US" i="1" dirty="0">
                <a:ea typeface="Cambria Math"/>
              </a:rPr>
              <a:t>GIMPS</a:t>
            </a:r>
            <a:r>
              <a:rPr lang="en-US" dirty="0">
                <a:latin typeface="Cambria Math"/>
                <a:ea typeface="Cambria Math"/>
              </a:rPr>
              <a:t>) is a distributed computing project to search  for new </a:t>
            </a:r>
            <a:r>
              <a:rPr lang="en-US" dirty="0" err="1">
                <a:latin typeface="Cambria Math"/>
                <a:ea typeface="Cambria Math"/>
              </a:rPr>
              <a:t>Mersenne</a:t>
            </a:r>
            <a:r>
              <a:rPr lang="en-US" dirty="0">
                <a:latin typeface="Cambria Math"/>
                <a:ea typeface="Cambria Math"/>
              </a:rPr>
              <a:t> Primes.</a:t>
            </a:r>
          </a:p>
          <a:p>
            <a:pPr lvl="1">
              <a:buNone/>
            </a:pPr>
            <a:r>
              <a:rPr lang="en-US" dirty="0">
                <a:latin typeface="Cambria Math"/>
                <a:ea typeface="Cambria Math"/>
              </a:rPr>
              <a:t>                   </a:t>
            </a:r>
            <a:r>
              <a:rPr lang="en-US" dirty="0">
                <a:latin typeface="Cambria Math"/>
                <a:ea typeface="Cambria Math"/>
                <a:hlinkClick r:id="rId2"/>
              </a:rPr>
              <a:t>http://www.mersenne.org/</a:t>
            </a:r>
            <a:endParaRPr lang="en-US" dirty="0">
              <a:latin typeface="Cambria Math"/>
              <a:ea typeface="Cambria Math"/>
            </a:endParaRPr>
          </a:p>
          <a:p>
            <a:pPr lvl="1">
              <a:buNone/>
            </a:pPr>
            <a:endParaRPr lang="en-US" dirty="0">
              <a:latin typeface="Cambria Math"/>
              <a:ea typeface="Cambria Math"/>
            </a:endParaRPr>
          </a:p>
          <a:p>
            <a:pPr lvl="1"/>
            <a:endParaRPr lang="en-US" dirty="0"/>
          </a:p>
        </p:txBody>
      </p:sp>
      <p:pic>
        <p:nvPicPr>
          <p:cNvPr id="4" name="Picture 3" descr="0312.jpg"/>
          <p:cNvPicPr>
            <a:picLocks noChangeAspect="1"/>
          </p:cNvPicPr>
          <p:nvPr/>
        </p:nvPicPr>
        <p:blipFill>
          <a:blip r:embed="rId3" cstate="print"/>
          <a:stretch>
            <a:fillRect/>
          </a:stretch>
        </p:blipFill>
        <p:spPr>
          <a:xfrm>
            <a:off x="5029200" y="381000"/>
            <a:ext cx="895350" cy="1040130"/>
          </a:xfrm>
          <a:prstGeom prst="rect">
            <a:avLst/>
          </a:prstGeom>
        </p:spPr>
      </p:pic>
      <p:sp>
        <p:nvSpPr>
          <p:cNvPr id="5" name="TextBox 4"/>
          <p:cNvSpPr txBox="1"/>
          <p:nvPr/>
        </p:nvSpPr>
        <p:spPr>
          <a:xfrm>
            <a:off x="6019800" y="685800"/>
            <a:ext cx="1981200" cy="646331"/>
          </a:xfrm>
          <a:prstGeom prst="rect">
            <a:avLst/>
          </a:prstGeom>
          <a:noFill/>
        </p:spPr>
        <p:txBody>
          <a:bodyPr wrap="square" rtlCol="0">
            <a:spAutoFit/>
          </a:bodyPr>
          <a:lstStyle/>
          <a:p>
            <a:r>
              <a:rPr lang="en-US" dirty="0"/>
              <a:t>Marin </a:t>
            </a:r>
            <a:r>
              <a:rPr lang="en-US" dirty="0" err="1"/>
              <a:t>Mersenne</a:t>
            </a:r>
            <a:endParaRPr lang="en-US" dirty="0"/>
          </a:p>
          <a:p>
            <a:r>
              <a:rPr lang="en-US" dirty="0"/>
              <a:t>(1588-1648)</a:t>
            </a:r>
          </a:p>
        </p:txBody>
      </p:sp>
    </p:spTree>
    <p:extLst>
      <p:ext uri="{BB962C8B-B14F-4D97-AF65-F5344CB8AC3E}">
        <p14:creationId xmlns:p14="http://schemas.microsoft.com/office/powerpoint/2010/main" val="42503369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Greatest Common Divisor</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a:t>
            </a:r>
            <a:r>
              <a:rPr lang="en-US" dirty="0"/>
              <a:t>: Let </a:t>
            </a:r>
            <a:r>
              <a:rPr lang="en-US" i="1" dirty="0"/>
              <a:t>a</a:t>
            </a:r>
            <a:r>
              <a:rPr lang="en-US" dirty="0"/>
              <a:t> and </a:t>
            </a:r>
            <a:r>
              <a:rPr lang="en-US" i="1" dirty="0"/>
              <a:t>b </a:t>
            </a:r>
            <a:r>
              <a:rPr lang="en-US" dirty="0"/>
              <a:t>be integers, not both zero. The largest integer </a:t>
            </a:r>
            <a:r>
              <a:rPr lang="en-US" i="1" dirty="0"/>
              <a:t>d</a:t>
            </a:r>
            <a:r>
              <a:rPr lang="en-US" dirty="0"/>
              <a:t> such that </a:t>
            </a:r>
            <a:r>
              <a:rPr lang="en-US" i="1" dirty="0"/>
              <a:t>d </a:t>
            </a:r>
            <a:r>
              <a:rPr lang="en-US" dirty="0"/>
              <a:t>|</a:t>
            </a:r>
            <a:r>
              <a:rPr lang="en-US" i="1" dirty="0"/>
              <a:t> a </a:t>
            </a:r>
            <a:r>
              <a:rPr lang="en-US" dirty="0"/>
              <a:t>and also </a:t>
            </a:r>
            <a:r>
              <a:rPr lang="en-US" i="1" dirty="0"/>
              <a:t>d </a:t>
            </a:r>
            <a:r>
              <a:rPr lang="en-US" dirty="0"/>
              <a:t>| </a:t>
            </a:r>
            <a:r>
              <a:rPr lang="en-US" i="1" dirty="0"/>
              <a:t>b </a:t>
            </a:r>
            <a:r>
              <a:rPr lang="en-US" dirty="0"/>
              <a:t>is called the greatest common divisor of </a:t>
            </a:r>
            <a:r>
              <a:rPr lang="en-US" i="1" dirty="0"/>
              <a:t>a</a:t>
            </a:r>
            <a:r>
              <a:rPr lang="en-US" dirty="0"/>
              <a:t> and </a:t>
            </a:r>
            <a:r>
              <a:rPr lang="en-US" i="1" dirty="0"/>
              <a:t>b</a:t>
            </a:r>
            <a:r>
              <a:rPr lang="en-US" dirty="0"/>
              <a:t>. The  greatest common divisor of </a:t>
            </a:r>
            <a:r>
              <a:rPr lang="en-US" i="1" dirty="0"/>
              <a:t>a </a:t>
            </a:r>
            <a:r>
              <a:rPr lang="en-US" dirty="0"/>
              <a:t>and </a:t>
            </a:r>
            <a:r>
              <a:rPr lang="en-US" i="1" dirty="0"/>
              <a:t>b</a:t>
            </a:r>
            <a:r>
              <a:rPr lang="en-US" dirty="0"/>
              <a:t> is denoted by </a:t>
            </a:r>
            <a:r>
              <a:rPr lang="en-US" dirty="0" err="1"/>
              <a:t>gcd</a:t>
            </a:r>
            <a:r>
              <a:rPr lang="en-US" dirty="0"/>
              <a:t>(</a:t>
            </a:r>
            <a:r>
              <a:rPr lang="en-US" i="1" dirty="0" err="1"/>
              <a:t>a,b</a:t>
            </a:r>
            <a:r>
              <a:rPr lang="en-US" dirty="0"/>
              <a:t>).</a:t>
            </a:r>
          </a:p>
          <a:p>
            <a:pPr>
              <a:buNone/>
            </a:pPr>
            <a:r>
              <a:rPr lang="en-US" dirty="0"/>
              <a:t>    </a:t>
            </a:r>
          </a:p>
          <a:p>
            <a:pPr>
              <a:buNone/>
            </a:pPr>
            <a:r>
              <a:rPr lang="en-US" dirty="0"/>
              <a:t>    One can find greatest common divisors of small numbers by inspection.</a:t>
            </a:r>
          </a:p>
          <a:p>
            <a:pPr>
              <a:buNone/>
            </a:pPr>
            <a:r>
              <a:rPr lang="en-US" dirty="0"/>
              <a:t>   </a:t>
            </a:r>
            <a:r>
              <a:rPr lang="en-US" b="1" dirty="0"/>
              <a:t>Example</a:t>
            </a:r>
            <a:r>
              <a:rPr lang="en-US" dirty="0"/>
              <a:t>: What is the greatest common divisor of </a:t>
            </a:r>
            <a:r>
              <a:rPr lang="en-US" dirty="0">
                <a:latin typeface="Cambria Math" pitchFamily="18" charset="0"/>
                <a:ea typeface="Cambria Math" pitchFamily="18" charset="0"/>
              </a:rPr>
              <a:t>24</a:t>
            </a:r>
            <a:r>
              <a:rPr lang="en-US" dirty="0"/>
              <a:t> and </a:t>
            </a:r>
            <a:r>
              <a:rPr lang="en-US" dirty="0">
                <a:latin typeface="Cambria Math" pitchFamily="18" charset="0"/>
                <a:ea typeface="Cambria Math" pitchFamily="18" charset="0"/>
              </a:rPr>
              <a:t>36</a:t>
            </a:r>
            <a:r>
              <a:rPr lang="en-US" dirty="0"/>
              <a:t>? </a:t>
            </a:r>
          </a:p>
          <a:p>
            <a:pPr>
              <a:buNone/>
            </a:pPr>
            <a:r>
              <a:rPr lang="en-US" dirty="0"/>
              <a:t>    </a:t>
            </a:r>
            <a:r>
              <a:rPr lang="en-US" b="1" dirty="0"/>
              <a:t>Solution</a:t>
            </a:r>
            <a:r>
              <a:rPr lang="en-US" dirty="0"/>
              <a:t>: </a:t>
            </a:r>
            <a:r>
              <a:rPr lang="en-US" dirty="0" err="1"/>
              <a:t>gcd</a:t>
            </a:r>
            <a:r>
              <a:rPr lang="en-US" dirty="0"/>
              <a:t>(</a:t>
            </a:r>
            <a:r>
              <a:rPr lang="en-US" dirty="0">
                <a:latin typeface="Cambria Math" pitchFamily="18" charset="0"/>
                <a:ea typeface="Cambria Math" pitchFamily="18" charset="0"/>
              </a:rPr>
              <a:t>24,36</a:t>
            </a:r>
            <a:r>
              <a:rPr lang="en-US" dirty="0"/>
              <a:t>) = </a:t>
            </a:r>
            <a:r>
              <a:rPr lang="en-US" dirty="0">
                <a:latin typeface="Cambria Math" pitchFamily="18" charset="0"/>
                <a:ea typeface="Cambria Math" pitchFamily="18" charset="0"/>
              </a:rPr>
              <a:t>12</a:t>
            </a:r>
          </a:p>
          <a:p>
            <a:pPr>
              <a:buNone/>
            </a:pPr>
            <a:r>
              <a:rPr lang="en-US" b="1" dirty="0"/>
              <a:t>    Example</a:t>
            </a:r>
            <a:r>
              <a:rPr lang="en-US" dirty="0"/>
              <a:t>: What is the greatest common divisor of </a:t>
            </a:r>
            <a:r>
              <a:rPr lang="en-US" dirty="0">
                <a:latin typeface="Cambria Math" pitchFamily="18" charset="0"/>
                <a:ea typeface="Cambria Math" pitchFamily="18" charset="0"/>
              </a:rPr>
              <a:t>17</a:t>
            </a:r>
            <a:r>
              <a:rPr lang="en-US" dirty="0"/>
              <a:t> and </a:t>
            </a:r>
            <a:r>
              <a:rPr lang="en-US" dirty="0">
                <a:latin typeface="Cambria Math" pitchFamily="18" charset="0"/>
                <a:ea typeface="Cambria Math" pitchFamily="18" charset="0"/>
              </a:rPr>
              <a:t>22</a:t>
            </a:r>
            <a:r>
              <a:rPr lang="en-US" dirty="0"/>
              <a:t>?</a:t>
            </a:r>
          </a:p>
          <a:p>
            <a:pPr>
              <a:buNone/>
            </a:pPr>
            <a:r>
              <a:rPr lang="en-US" dirty="0"/>
              <a:t>    </a:t>
            </a:r>
            <a:r>
              <a:rPr lang="en-US" b="1" dirty="0"/>
              <a:t>Solution</a:t>
            </a:r>
            <a:r>
              <a:rPr lang="en-US" dirty="0"/>
              <a:t>: </a:t>
            </a:r>
            <a:r>
              <a:rPr lang="en-US" dirty="0" err="1"/>
              <a:t>gcd</a:t>
            </a:r>
            <a:r>
              <a:rPr lang="en-US" dirty="0"/>
              <a:t>(</a:t>
            </a:r>
            <a:r>
              <a:rPr lang="en-US" dirty="0">
                <a:latin typeface="Cambria Math" pitchFamily="18" charset="0"/>
                <a:ea typeface="Cambria Math" pitchFamily="18" charset="0"/>
              </a:rPr>
              <a:t>17,22</a:t>
            </a:r>
            <a:r>
              <a:rPr lang="en-US" dirty="0"/>
              <a:t>) = </a:t>
            </a:r>
            <a:r>
              <a:rPr lang="en-US" dirty="0">
                <a:latin typeface="Cambria Math" pitchFamily="18" charset="0"/>
                <a:ea typeface="Cambria Math" pitchFamily="18" charset="0"/>
              </a:rPr>
              <a:t>1</a:t>
            </a:r>
          </a:p>
          <a:p>
            <a:pPr>
              <a:buNone/>
            </a:pP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133375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Greatest Common Divisor</a:t>
            </a:r>
          </a:p>
        </p:txBody>
      </p:sp>
      <p:sp>
        <p:nvSpPr>
          <p:cNvPr id="3" name="Content Placeholder 2"/>
          <p:cNvSpPr>
            <a:spLocks noGrp="1"/>
          </p:cNvSpPr>
          <p:nvPr>
            <p:ph idx="1"/>
          </p:nvPr>
        </p:nvSpPr>
        <p:spPr/>
        <p:txBody>
          <a:bodyPr>
            <a:normAutofit fontScale="85000" lnSpcReduction="20000"/>
          </a:bodyPr>
          <a:lstStyle/>
          <a:p>
            <a:pPr>
              <a:buNone/>
            </a:pPr>
            <a:r>
              <a:rPr lang="en-US" b="1" dirty="0"/>
              <a:t>   Definition</a:t>
            </a:r>
            <a:r>
              <a:rPr lang="en-US" dirty="0"/>
              <a:t>: The integers </a:t>
            </a:r>
            <a:r>
              <a:rPr lang="en-US" i="1" dirty="0"/>
              <a:t>a</a:t>
            </a:r>
            <a:r>
              <a:rPr lang="en-US" dirty="0"/>
              <a:t> and </a:t>
            </a:r>
            <a:r>
              <a:rPr lang="en-US" i="1" dirty="0"/>
              <a:t>b </a:t>
            </a:r>
            <a:r>
              <a:rPr lang="en-US" dirty="0"/>
              <a:t>are </a:t>
            </a:r>
            <a:r>
              <a:rPr lang="en-US" i="1" dirty="0"/>
              <a:t>relatively prime </a:t>
            </a:r>
            <a:r>
              <a:rPr lang="en-US" dirty="0"/>
              <a:t>if their greatest common divisor is </a:t>
            </a:r>
            <a:r>
              <a:rPr lang="en-US" dirty="0">
                <a:latin typeface="Cambria Math" pitchFamily="18" charset="0"/>
                <a:ea typeface="Cambria Math" pitchFamily="18" charset="0"/>
              </a:rPr>
              <a:t>1</a:t>
            </a:r>
            <a:r>
              <a:rPr lang="en-US" dirty="0"/>
              <a:t>. </a:t>
            </a:r>
            <a:endParaRPr lang="en-US" dirty="0">
              <a:latin typeface="Cambria Math" pitchFamily="18" charset="0"/>
              <a:ea typeface="Cambria Math" pitchFamily="18" charset="0"/>
            </a:endParaRPr>
          </a:p>
          <a:p>
            <a:pPr>
              <a:buNone/>
            </a:pPr>
            <a:r>
              <a:rPr lang="en-US" b="1" dirty="0"/>
              <a:t>   Example</a:t>
            </a:r>
            <a:r>
              <a:rPr lang="en-US" dirty="0"/>
              <a:t>: </a:t>
            </a:r>
            <a:r>
              <a:rPr lang="en-US" dirty="0">
                <a:latin typeface="Cambria Math" pitchFamily="18" charset="0"/>
                <a:ea typeface="Cambria Math" pitchFamily="18" charset="0"/>
              </a:rPr>
              <a:t>17</a:t>
            </a:r>
            <a:r>
              <a:rPr lang="en-US" dirty="0"/>
              <a:t> and </a:t>
            </a:r>
            <a:r>
              <a:rPr lang="en-US" dirty="0">
                <a:latin typeface="Cambria Math" pitchFamily="18" charset="0"/>
                <a:ea typeface="Cambria Math" pitchFamily="18" charset="0"/>
              </a:rPr>
              <a:t>22</a:t>
            </a:r>
            <a:endParaRPr lang="en-US" dirty="0"/>
          </a:p>
          <a:p>
            <a:pPr>
              <a:buNone/>
            </a:pPr>
            <a:r>
              <a:rPr lang="en-US" dirty="0"/>
              <a:t>   </a:t>
            </a:r>
            <a:r>
              <a:rPr lang="en-US" b="1" dirty="0"/>
              <a:t>Definition</a:t>
            </a:r>
            <a:r>
              <a:rPr lang="en-US" dirty="0"/>
              <a:t>: The integers </a:t>
            </a:r>
            <a:r>
              <a:rPr lang="en-US" i="1" dirty="0"/>
              <a:t>a</a:t>
            </a:r>
            <a:r>
              <a:rPr lang="en-US" baseline="-25000" dirty="0">
                <a:latin typeface="Cambria Math" pitchFamily="18" charset="0"/>
                <a:ea typeface="Cambria Math" pitchFamily="18" charset="0"/>
              </a:rPr>
              <a:t>1</a:t>
            </a:r>
            <a:r>
              <a:rPr lang="en-US" dirty="0"/>
              <a:t>, </a:t>
            </a:r>
            <a:r>
              <a:rPr lang="en-US" i="1" dirty="0"/>
              <a:t>a</a:t>
            </a:r>
            <a:r>
              <a:rPr lang="en-US" baseline="-25000" dirty="0">
                <a:latin typeface="Cambria Math" pitchFamily="18" charset="0"/>
                <a:ea typeface="Cambria Math" pitchFamily="18" charset="0"/>
              </a:rPr>
              <a:t>2</a:t>
            </a:r>
            <a:r>
              <a:rPr lang="en-US" dirty="0"/>
              <a:t>, …, </a:t>
            </a:r>
            <a:r>
              <a:rPr lang="en-US" i="1" dirty="0"/>
              <a:t>a</a:t>
            </a:r>
            <a:r>
              <a:rPr lang="en-US" i="1" baseline="-25000" dirty="0"/>
              <a:t>n</a:t>
            </a:r>
            <a:r>
              <a:rPr lang="en-US" dirty="0"/>
              <a:t> are </a:t>
            </a:r>
            <a:r>
              <a:rPr lang="en-US" i="1" dirty="0" err="1"/>
              <a:t>pairwise</a:t>
            </a:r>
            <a:r>
              <a:rPr lang="en-US" dirty="0"/>
              <a:t> </a:t>
            </a:r>
            <a:r>
              <a:rPr lang="en-US" i="1" dirty="0"/>
              <a:t>relatively prime </a:t>
            </a:r>
            <a:r>
              <a:rPr lang="en-US" dirty="0"/>
              <a:t>if </a:t>
            </a:r>
            <a:r>
              <a:rPr lang="en-US" dirty="0" err="1"/>
              <a:t>gcd</a:t>
            </a:r>
            <a:r>
              <a:rPr lang="en-US" dirty="0"/>
              <a:t>(</a:t>
            </a:r>
            <a:r>
              <a:rPr lang="en-US" i="1" dirty="0" err="1"/>
              <a:t>a</a:t>
            </a:r>
            <a:r>
              <a:rPr lang="en-US" i="1" baseline="-25000" dirty="0" err="1"/>
              <a:t>i</a:t>
            </a:r>
            <a:r>
              <a:rPr lang="en-US" dirty="0"/>
              <a:t>, </a:t>
            </a:r>
            <a:r>
              <a:rPr lang="en-US" i="1" dirty="0" err="1"/>
              <a:t>a</a:t>
            </a:r>
            <a:r>
              <a:rPr lang="en-US" i="1" baseline="-25000" dirty="0" err="1"/>
              <a:t>j</a:t>
            </a:r>
            <a:r>
              <a:rPr lang="en-US" dirty="0"/>
              <a:t>)= </a:t>
            </a:r>
            <a:r>
              <a:rPr lang="en-US" dirty="0">
                <a:latin typeface="Cambria Math" pitchFamily="18" charset="0"/>
                <a:ea typeface="Cambria Math" pitchFamily="18" charset="0"/>
              </a:rPr>
              <a:t>1</a:t>
            </a:r>
            <a:r>
              <a:rPr lang="en-US" dirty="0"/>
              <a:t> whenever </a:t>
            </a:r>
            <a:r>
              <a:rPr lang="en-US" dirty="0">
                <a:latin typeface="Cambria Math" pitchFamily="18" charset="0"/>
                <a:ea typeface="Cambria Math" pitchFamily="18" charset="0"/>
              </a:rPr>
              <a:t>1 </a:t>
            </a:r>
            <a:r>
              <a:rPr lang="en-US" dirty="0">
                <a:latin typeface="Cambria Math"/>
                <a:ea typeface="Cambria Math"/>
              </a:rPr>
              <a:t>≤ </a:t>
            </a:r>
            <a:r>
              <a:rPr lang="en-US" i="1" dirty="0" err="1">
                <a:ea typeface="Cambria Math"/>
              </a:rPr>
              <a:t>i</a:t>
            </a:r>
            <a:r>
              <a:rPr lang="en-US" dirty="0">
                <a:latin typeface="Cambria Math"/>
                <a:ea typeface="Cambria Math"/>
              </a:rPr>
              <a:t>&lt;</a:t>
            </a:r>
            <a:r>
              <a:rPr lang="en-US" i="1" dirty="0">
                <a:ea typeface="Cambria Math"/>
              </a:rPr>
              <a:t>j</a:t>
            </a:r>
            <a:r>
              <a:rPr lang="en-US" dirty="0">
                <a:latin typeface="Cambria Math"/>
                <a:ea typeface="Cambria Math"/>
              </a:rPr>
              <a:t> ≤</a:t>
            </a:r>
            <a:r>
              <a:rPr lang="en-US" i="1" dirty="0">
                <a:ea typeface="Cambria Math"/>
              </a:rPr>
              <a:t>n</a:t>
            </a:r>
            <a:r>
              <a:rPr lang="en-US" dirty="0"/>
              <a:t>.</a:t>
            </a:r>
          </a:p>
          <a:p>
            <a:pPr>
              <a:buNone/>
            </a:pPr>
            <a:r>
              <a:rPr lang="en-US" b="1" dirty="0"/>
              <a:t>   Example</a:t>
            </a:r>
            <a:r>
              <a:rPr lang="en-US" dirty="0"/>
              <a:t>: Determine whether the integers </a:t>
            </a:r>
            <a:r>
              <a:rPr lang="en-US" dirty="0">
                <a:latin typeface="Cambria Math" pitchFamily="18" charset="0"/>
                <a:ea typeface="Cambria Math" pitchFamily="18" charset="0"/>
              </a:rPr>
              <a:t>10, 17</a:t>
            </a:r>
            <a:r>
              <a:rPr lang="en-US" dirty="0"/>
              <a:t> and </a:t>
            </a:r>
            <a:r>
              <a:rPr lang="en-US" dirty="0">
                <a:latin typeface="Cambria Math" pitchFamily="18" charset="0"/>
                <a:ea typeface="Cambria Math" pitchFamily="18" charset="0"/>
              </a:rPr>
              <a:t>21 are </a:t>
            </a:r>
            <a:r>
              <a:rPr lang="en-US" dirty="0" err="1">
                <a:latin typeface="Cambria Math" pitchFamily="18" charset="0"/>
                <a:ea typeface="Cambria Math" pitchFamily="18" charset="0"/>
              </a:rPr>
              <a:t>pairwise</a:t>
            </a:r>
            <a:r>
              <a:rPr lang="en-US" dirty="0">
                <a:latin typeface="Cambria Math" pitchFamily="18" charset="0"/>
                <a:ea typeface="Cambria Math" pitchFamily="18" charset="0"/>
              </a:rPr>
              <a:t> relatively prime.</a:t>
            </a:r>
            <a:endParaRPr lang="en-US" i="1" dirty="0">
              <a:ea typeface="Cambria Math" pitchFamily="18" charset="0"/>
            </a:endParaRPr>
          </a:p>
          <a:p>
            <a:pPr>
              <a:buNone/>
            </a:pPr>
            <a:r>
              <a:rPr lang="en-US" dirty="0">
                <a:latin typeface="Cambria Math" pitchFamily="18" charset="0"/>
                <a:ea typeface="Cambria Math" pitchFamily="18" charset="0"/>
              </a:rPr>
              <a:t>    </a:t>
            </a:r>
            <a:r>
              <a:rPr lang="en-US" b="1" dirty="0"/>
              <a:t>Solution</a:t>
            </a:r>
            <a:r>
              <a:rPr lang="en-US" dirty="0"/>
              <a:t>: </a:t>
            </a:r>
            <a:r>
              <a:rPr lang="en-US" dirty="0">
                <a:latin typeface="Cambria Math" pitchFamily="18" charset="0"/>
                <a:ea typeface="Cambria Math" pitchFamily="18" charset="0"/>
              </a:rPr>
              <a:t>Because </a:t>
            </a:r>
            <a:r>
              <a:rPr lang="en-US" dirty="0" err="1">
                <a:latin typeface="Cambria Math" pitchFamily="18" charset="0"/>
                <a:ea typeface="Cambria Math" pitchFamily="18" charset="0"/>
              </a:rPr>
              <a:t>gcd</a:t>
            </a:r>
            <a:r>
              <a:rPr lang="en-US" dirty="0">
                <a:latin typeface="Cambria Math" pitchFamily="18" charset="0"/>
                <a:ea typeface="Cambria Math" pitchFamily="18" charset="0"/>
              </a:rPr>
              <a:t>(10,17) = 1, </a:t>
            </a:r>
            <a:r>
              <a:rPr lang="en-US" dirty="0" err="1">
                <a:latin typeface="Cambria Math" pitchFamily="18" charset="0"/>
                <a:ea typeface="Cambria Math" pitchFamily="18" charset="0"/>
              </a:rPr>
              <a:t>gcd</a:t>
            </a:r>
            <a:r>
              <a:rPr lang="en-US" dirty="0">
                <a:latin typeface="Cambria Math" pitchFamily="18" charset="0"/>
                <a:ea typeface="Cambria Math" pitchFamily="18" charset="0"/>
              </a:rPr>
              <a:t>(10,21) = 1, and </a:t>
            </a:r>
            <a:r>
              <a:rPr lang="en-US" dirty="0" err="1">
                <a:latin typeface="Cambria Math" pitchFamily="18" charset="0"/>
                <a:ea typeface="Cambria Math" pitchFamily="18" charset="0"/>
              </a:rPr>
              <a:t>gcd</a:t>
            </a:r>
            <a:r>
              <a:rPr lang="en-US" dirty="0">
                <a:latin typeface="Cambria Math" pitchFamily="18" charset="0"/>
                <a:ea typeface="Cambria Math" pitchFamily="18" charset="0"/>
              </a:rPr>
              <a:t>(17,21) = 1, 10, 17, and 21 are </a:t>
            </a:r>
            <a:r>
              <a:rPr lang="en-US" dirty="0" err="1">
                <a:latin typeface="Cambria Math" pitchFamily="18" charset="0"/>
                <a:ea typeface="Cambria Math" pitchFamily="18" charset="0"/>
              </a:rPr>
              <a:t>pairwise</a:t>
            </a:r>
            <a:r>
              <a:rPr lang="en-US" dirty="0">
                <a:latin typeface="Cambria Math" pitchFamily="18" charset="0"/>
                <a:ea typeface="Cambria Math" pitchFamily="18" charset="0"/>
              </a:rPr>
              <a:t> relatively prime.</a:t>
            </a:r>
            <a:r>
              <a:rPr lang="en-US" b="1" dirty="0"/>
              <a:t> </a:t>
            </a:r>
          </a:p>
          <a:p>
            <a:pPr>
              <a:buNone/>
            </a:pPr>
            <a:r>
              <a:rPr lang="en-US" b="1" dirty="0"/>
              <a:t>   Example</a:t>
            </a:r>
            <a:r>
              <a:rPr lang="en-US" dirty="0"/>
              <a:t>: Determine whether the </a:t>
            </a:r>
            <a:r>
              <a:rPr lang="en-US" dirty="0">
                <a:latin typeface="Cambria Math" pitchFamily="18" charset="0"/>
                <a:ea typeface="Cambria Math" pitchFamily="18" charset="0"/>
              </a:rPr>
              <a:t>integers 10, 19, and 24 are </a:t>
            </a:r>
            <a:r>
              <a:rPr lang="en-US" dirty="0" err="1">
                <a:latin typeface="Cambria Math" pitchFamily="18" charset="0"/>
                <a:ea typeface="Cambria Math" pitchFamily="18" charset="0"/>
              </a:rPr>
              <a:t>pairwise</a:t>
            </a:r>
            <a:r>
              <a:rPr lang="en-US" dirty="0">
                <a:latin typeface="Cambria Math" pitchFamily="18" charset="0"/>
                <a:ea typeface="Cambria Math" pitchFamily="18" charset="0"/>
              </a:rPr>
              <a:t> relatively prime.</a:t>
            </a:r>
          </a:p>
          <a:p>
            <a:pPr>
              <a:buNone/>
            </a:pPr>
            <a:r>
              <a:rPr lang="en-US" b="1" dirty="0">
                <a:latin typeface="Cambria Math" pitchFamily="18" charset="0"/>
                <a:ea typeface="Cambria Math" pitchFamily="18" charset="0"/>
              </a:rPr>
              <a:t>  </a:t>
            </a:r>
            <a:r>
              <a:rPr lang="en-US" b="1" dirty="0"/>
              <a:t> Solution</a:t>
            </a:r>
            <a:r>
              <a:rPr lang="en-US" dirty="0"/>
              <a:t>: </a:t>
            </a:r>
            <a:r>
              <a:rPr lang="en-US" dirty="0">
                <a:latin typeface="Cambria Math" pitchFamily="18" charset="0"/>
                <a:ea typeface="Cambria Math" pitchFamily="18" charset="0"/>
              </a:rPr>
              <a:t>Because </a:t>
            </a:r>
            <a:r>
              <a:rPr lang="en-US" dirty="0" err="1">
                <a:latin typeface="Cambria Math" pitchFamily="18" charset="0"/>
                <a:ea typeface="Cambria Math" pitchFamily="18" charset="0"/>
              </a:rPr>
              <a:t>gcd</a:t>
            </a:r>
            <a:r>
              <a:rPr lang="en-US" dirty="0">
                <a:latin typeface="Cambria Math" pitchFamily="18" charset="0"/>
                <a:ea typeface="Cambria Math" pitchFamily="18" charset="0"/>
              </a:rPr>
              <a:t>(10,24) = 2, 10, 19, and 24 are  not </a:t>
            </a:r>
            <a:r>
              <a:rPr lang="en-US" dirty="0" err="1">
                <a:latin typeface="Cambria Math" pitchFamily="18" charset="0"/>
                <a:ea typeface="Cambria Math" pitchFamily="18" charset="0"/>
              </a:rPr>
              <a:t>pairwise</a:t>
            </a:r>
            <a:r>
              <a:rPr lang="en-US" dirty="0">
                <a:latin typeface="Cambria Math" pitchFamily="18" charset="0"/>
                <a:ea typeface="Cambria Math" pitchFamily="18" charset="0"/>
              </a:rPr>
              <a:t> relatively prime.</a:t>
            </a:r>
            <a:r>
              <a:rPr lang="en-US" b="1" dirty="0"/>
              <a:t> </a:t>
            </a: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245000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Finding the Greatest Common Divisor Using Prime Factorizations</a:t>
            </a:r>
          </a:p>
        </p:txBody>
      </p:sp>
      <p:sp>
        <p:nvSpPr>
          <p:cNvPr id="3" name="Content Placeholder 2"/>
          <p:cNvSpPr>
            <a:spLocks noGrp="1"/>
          </p:cNvSpPr>
          <p:nvPr>
            <p:ph idx="1"/>
          </p:nvPr>
        </p:nvSpPr>
        <p:spPr/>
        <p:txBody>
          <a:bodyPr>
            <a:normAutofit fontScale="77500" lnSpcReduction="20000"/>
          </a:bodyPr>
          <a:lstStyle/>
          <a:p>
            <a:r>
              <a:rPr lang="en-US" dirty="0"/>
              <a:t>Suppose  the prime factorizations of </a:t>
            </a:r>
            <a:r>
              <a:rPr lang="en-US" i="1" dirty="0"/>
              <a:t>a</a:t>
            </a:r>
            <a:r>
              <a:rPr lang="en-US" dirty="0"/>
              <a:t> and </a:t>
            </a:r>
            <a:r>
              <a:rPr lang="en-US" i="1" dirty="0"/>
              <a:t>b</a:t>
            </a:r>
            <a:r>
              <a:rPr lang="en-US" dirty="0"/>
              <a:t> are:</a:t>
            </a:r>
          </a:p>
          <a:p>
            <a:endParaRPr lang="en-US" dirty="0"/>
          </a:p>
          <a:p>
            <a:endParaRPr lang="en-US" dirty="0"/>
          </a:p>
          <a:p>
            <a:pPr>
              <a:buNone/>
            </a:pPr>
            <a:r>
              <a:rPr lang="en-US" dirty="0"/>
              <a:t>    where each exponent is a nonnegative integer, and where all primes occurring in either prime factorization are included in both. Then:</a:t>
            </a:r>
          </a:p>
          <a:p>
            <a:pPr>
              <a:buNone/>
            </a:pPr>
            <a:endParaRPr lang="en-US" dirty="0"/>
          </a:p>
          <a:p>
            <a:pPr>
              <a:buNone/>
            </a:pPr>
            <a:r>
              <a:rPr lang="en-US" dirty="0"/>
              <a:t>    </a:t>
            </a:r>
          </a:p>
          <a:p>
            <a:r>
              <a:rPr lang="en-US" dirty="0"/>
              <a:t> This formula is valid since the integer  on the right (of the equals sign) divides both </a:t>
            </a:r>
            <a:r>
              <a:rPr lang="en-US" i="1" dirty="0"/>
              <a:t>a</a:t>
            </a:r>
            <a:r>
              <a:rPr lang="en-US" dirty="0"/>
              <a:t> and </a:t>
            </a:r>
            <a:r>
              <a:rPr lang="en-US" i="1" dirty="0"/>
              <a:t>b</a:t>
            </a:r>
            <a:r>
              <a:rPr lang="en-US" dirty="0"/>
              <a:t>. No larger integer can divide both </a:t>
            </a:r>
            <a:r>
              <a:rPr lang="en-US" i="1" dirty="0"/>
              <a:t>a</a:t>
            </a:r>
            <a:r>
              <a:rPr lang="en-US" dirty="0"/>
              <a:t> and </a:t>
            </a:r>
            <a:r>
              <a:rPr lang="en-US" i="1" dirty="0"/>
              <a:t>b</a:t>
            </a:r>
            <a:r>
              <a:rPr lang="en-US" dirty="0"/>
              <a:t>. </a:t>
            </a:r>
          </a:p>
          <a:p>
            <a:pPr>
              <a:buNone/>
            </a:pPr>
            <a:r>
              <a:rPr lang="en-US" b="1" dirty="0"/>
              <a:t>     Example</a:t>
            </a:r>
            <a:r>
              <a:rPr lang="en-US" dirty="0"/>
              <a:t>:    </a:t>
            </a:r>
            <a:r>
              <a:rPr lang="en-US" dirty="0">
                <a:latin typeface="Cambria Math" pitchFamily="18" charset="0"/>
                <a:ea typeface="Cambria Math" pitchFamily="18" charset="0"/>
              </a:rPr>
              <a:t>120</a:t>
            </a:r>
            <a:r>
              <a:rPr lang="en-US" dirty="0"/>
              <a:t> =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3</a:t>
            </a:r>
            <a:r>
              <a:rPr lang="en-US" dirty="0">
                <a:latin typeface="Cambria Math" pitchFamily="18" charset="0"/>
                <a:ea typeface="Cambria Math" pitchFamily="18" charset="0"/>
              </a:rPr>
              <a:t> </a:t>
            </a:r>
            <a:r>
              <a:rPr lang="en-US" dirty="0">
                <a:latin typeface="Cambria Math"/>
                <a:ea typeface="Cambria Math"/>
              </a:rPr>
              <a:t>∙3 ∙5      </a:t>
            </a:r>
            <a:r>
              <a:rPr lang="en-US" dirty="0">
                <a:latin typeface="Cambria Math" pitchFamily="18" charset="0"/>
                <a:ea typeface="Cambria Math" pitchFamily="18" charset="0"/>
              </a:rPr>
              <a:t>500</a:t>
            </a:r>
            <a:r>
              <a:rPr lang="en-US" dirty="0"/>
              <a:t> =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2</a:t>
            </a:r>
            <a:r>
              <a:rPr lang="en-US" dirty="0">
                <a:latin typeface="Cambria Math" pitchFamily="18" charset="0"/>
                <a:ea typeface="Cambria Math" pitchFamily="18" charset="0"/>
              </a:rPr>
              <a:t> </a:t>
            </a:r>
            <a:r>
              <a:rPr lang="en-US" dirty="0">
                <a:latin typeface="Cambria Math"/>
                <a:ea typeface="Cambria Math"/>
              </a:rPr>
              <a:t> ∙5</a:t>
            </a:r>
            <a:r>
              <a:rPr lang="en-US" baseline="30000" dirty="0">
                <a:latin typeface="Cambria Math"/>
                <a:ea typeface="Cambria Math"/>
              </a:rPr>
              <a:t>3</a:t>
            </a:r>
            <a:r>
              <a:rPr lang="en-US" dirty="0">
                <a:latin typeface="Cambria Math"/>
                <a:ea typeface="Cambria Math"/>
              </a:rPr>
              <a:t> </a:t>
            </a:r>
            <a:endParaRPr lang="en-US" dirty="0">
              <a:latin typeface="Cambria Math" pitchFamily="18" charset="0"/>
              <a:ea typeface="Cambria Math" pitchFamily="18" charset="0"/>
            </a:endParaRPr>
          </a:p>
          <a:p>
            <a:pPr>
              <a:buNone/>
            </a:pPr>
            <a:r>
              <a:rPr lang="en-US" dirty="0"/>
              <a:t>        </a:t>
            </a:r>
            <a:r>
              <a:rPr lang="en-US" dirty="0" err="1"/>
              <a:t>gcd</a:t>
            </a:r>
            <a:r>
              <a:rPr lang="en-US" dirty="0"/>
              <a:t>(</a:t>
            </a:r>
            <a:r>
              <a:rPr lang="en-US" dirty="0">
                <a:latin typeface="Cambria Math" pitchFamily="18" charset="0"/>
                <a:ea typeface="Cambria Math" pitchFamily="18" charset="0"/>
              </a:rPr>
              <a:t>120</a:t>
            </a:r>
            <a:r>
              <a:rPr lang="en-US" dirty="0"/>
              <a:t>,</a:t>
            </a:r>
            <a:r>
              <a:rPr lang="en-US" dirty="0">
                <a:latin typeface="Cambria Math" pitchFamily="18" charset="0"/>
                <a:ea typeface="Cambria Math" pitchFamily="18" charset="0"/>
              </a:rPr>
              <a:t>500</a:t>
            </a:r>
            <a:r>
              <a:rPr lang="en-US" dirty="0"/>
              <a:t>) =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min(3,2)</a:t>
            </a:r>
            <a:r>
              <a:rPr lang="en-US" dirty="0">
                <a:latin typeface="Cambria Math" pitchFamily="18" charset="0"/>
                <a:ea typeface="Cambria Math" pitchFamily="18" charset="0"/>
              </a:rPr>
              <a:t> </a:t>
            </a:r>
            <a:r>
              <a:rPr lang="en-US" dirty="0">
                <a:latin typeface="Cambria Math"/>
                <a:ea typeface="Cambria Math"/>
              </a:rPr>
              <a:t>∙3</a:t>
            </a:r>
            <a:r>
              <a:rPr lang="en-US" baseline="30000" dirty="0">
                <a:latin typeface="Cambria Math" pitchFamily="18" charset="0"/>
                <a:ea typeface="Cambria Math" pitchFamily="18" charset="0"/>
              </a:rPr>
              <a:t>min(1,0)</a:t>
            </a:r>
            <a:r>
              <a:rPr lang="en-US" dirty="0">
                <a:latin typeface="Cambria Math"/>
                <a:ea typeface="Cambria Math"/>
              </a:rPr>
              <a:t> ∙5</a:t>
            </a:r>
            <a:r>
              <a:rPr lang="en-US" baseline="30000" dirty="0">
                <a:latin typeface="Cambria Math" pitchFamily="18" charset="0"/>
                <a:ea typeface="Cambria Math" pitchFamily="18" charset="0"/>
              </a:rPr>
              <a:t>min(1,3)</a:t>
            </a:r>
            <a:r>
              <a:rPr lang="en-US" dirty="0">
                <a:latin typeface="Cambria Math"/>
                <a:ea typeface="Cambria Math"/>
              </a:rPr>
              <a:t> =</a:t>
            </a:r>
            <a:r>
              <a:rPr lang="en-US" dirty="0">
                <a:latin typeface="Cambria Math" pitchFamily="18" charset="0"/>
                <a:ea typeface="Cambria Math" pitchFamily="18" charset="0"/>
              </a:rPr>
              <a:t> 2</a:t>
            </a:r>
            <a:r>
              <a:rPr lang="en-US" baseline="30000" dirty="0">
                <a:latin typeface="Cambria Math" pitchFamily="18" charset="0"/>
                <a:ea typeface="Cambria Math" pitchFamily="18" charset="0"/>
              </a:rPr>
              <a:t>2</a:t>
            </a:r>
            <a:r>
              <a:rPr lang="en-US" dirty="0">
                <a:latin typeface="Cambria Math" pitchFamily="18" charset="0"/>
                <a:ea typeface="Cambria Math" pitchFamily="18" charset="0"/>
              </a:rPr>
              <a:t> </a:t>
            </a:r>
            <a:r>
              <a:rPr lang="en-US" dirty="0">
                <a:latin typeface="Cambria Math"/>
                <a:ea typeface="Cambria Math"/>
              </a:rPr>
              <a:t>∙3</a:t>
            </a:r>
            <a:r>
              <a:rPr lang="en-US" baseline="30000" dirty="0">
                <a:latin typeface="Cambria Math"/>
                <a:ea typeface="Cambria Math"/>
              </a:rPr>
              <a:t>0</a:t>
            </a:r>
            <a:r>
              <a:rPr lang="en-US" dirty="0">
                <a:latin typeface="Cambria Math"/>
                <a:ea typeface="Cambria Math"/>
              </a:rPr>
              <a:t> ∙5</a:t>
            </a:r>
            <a:r>
              <a:rPr lang="en-US" baseline="30000" dirty="0">
                <a:latin typeface="Cambria Math"/>
                <a:ea typeface="Cambria Math"/>
              </a:rPr>
              <a:t>1</a:t>
            </a:r>
            <a:r>
              <a:rPr lang="en-US" dirty="0">
                <a:latin typeface="Cambria Math"/>
                <a:ea typeface="Cambria Math"/>
              </a:rPr>
              <a:t> = 20</a:t>
            </a:r>
          </a:p>
          <a:p>
            <a:r>
              <a:rPr lang="en-US" dirty="0"/>
              <a:t>Finding the </a:t>
            </a:r>
            <a:r>
              <a:rPr lang="en-US" dirty="0" err="1"/>
              <a:t>gcd</a:t>
            </a:r>
            <a:r>
              <a:rPr lang="en-US" dirty="0"/>
              <a:t> of two positive integers using their prime factorizations is not efficient because there is no efficient algorithm for finding the prime factorization of a positive integer.</a:t>
            </a:r>
          </a:p>
          <a:p>
            <a:pPr>
              <a:buNone/>
            </a:pPr>
            <a:endParaRPr lang="en-US" dirty="0"/>
          </a:p>
        </p:txBody>
      </p:sp>
      <p:pic>
        <p:nvPicPr>
          <p:cNvPr id="6" name="Picture 5" descr="addin_tmp.png"/>
          <p:cNvPicPr>
            <a:picLocks noChangeAspect="1"/>
          </p:cNvPicPr>
          <p:nvPr>
            <p:custDataLst>
              <p:tags r:id="rId1"/>
            </p:custDataLst>
          </p:nvPr>
        </p:nvPicPr>
        <p:blipFill>
          <a:blip r:embed="rId5" cstate="print"/>
          <a:stretch>
            <a:fillRect/>
          </a:stretch>
        </p:blipFill>
        <p:spPr>
          <a:xfrm>
            <a:off x="1905000" y="2362200"/>
            <a:ext cx="2034540" cy="259080"/>
          </a:xfrm>
          <a:prstGeom prst="rect">
            <a:avLst/>
          </a:prstGeom>
        </p:spPr>
      </p:pic>
      <p:pic>
        <p:nvPicPr>
          <p:cNvPr id="7" name="Picture 6" descr="addin_tmp.png"/>
          <p:cNvPicPr>
            <a:picLocks noChangeAspect="1"/>
          </p:cNvPicPr>
          <p:nvPr>
            <p:custDataLst>
              <p:tags r:id="rId2"/>
            </p:custDataLst>
          </p:nvPr>
        </p:nvPicPr>
        <p:blipFill>
          <a:blip r:embed="rId6" cstate="print"/>
          <a:stretch>
            <a:fillRect/>
          </a:stretch>
        </p:blipFill>
        <p:spPr>
          <a:xfrm>
            <a:off x="4953000" y="2362200"/>
            <a:ext cx="1945005" cy="304800"/>
          </a:xfrm>
          <a:prstGeom prst="rect">
            <a:avLst/>
          </a:prstGeom>
        </p:spPr>
      </p:pic>
      <p:pic>
        <p:nvPicPr>
          <p:cNvPr id="10" name="Picture 9" descr="addin_tmp.png"/>
          <p:cNvPicPr>
            <a:picLocks noChangeAspect="1"/>
          </p:cNvPicPr>
          <p:nvPr>
            <p:custDataLst>
              <p:tags r:id="rId3"/>
            </p:custDataLst>
          </p:nvPr>
        </p:nvPicPr>
        <p:blipFill>
          <a:blip r:embed="rId7" cstate="print"/>
          <a:stretch>
            <a:fillRect/>
          </a:stretch>
        </p:blipFill>
        <p:spPr>
          <a:xfrm>
            <a:off x="2057400" y="3429000"/>
            <a:ext cx="5343525" cy="369570"/>
          </a:xfrm>
          <a:prstGeom prst="rect">
            <a:avLst/>
          </a:prstGeom>
        </p:spPr>
      </p:pic>
    </p:spTree>
    <p:extLst>
      <p:ext uri="{BB962C8B-B14F-4D97-AF65-F5344CB8AC3E}">
        <p14:creationId xmlns:p14="http://schemas.microsoft.com/office/powerpoint/2010/main" val="16477741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Least Common Multiple</a:t>
            </a:r>
          </a:p>
        </p:txBody>
      </p:sp>
      <p:sp>
        <p:nvSpPr>
          <p:cNvPr id="3" name="Content Placeholder 2"/>
          <p:cNvSpPr>
            <a:spLocks noGrp="1"/>
          </p:cNvSpPr>
          <p:nvPr>
            <p:ph idx="1"/>
          </p:nvPr>
        </p:nvSpPr>
        <p:spPr>
          <a:xfrm>
            <a:off x="457200" y="1371600"/>
            <a:ext cx="8229600" cy="5257800"/>
          </a:xfrm>
        </p:spPr>
        <p:txBody>
          <a:bodyPr>
            <a:normAutofit fontScale="25000" lnSpcReduction="20000"/>
          </a:bodyPr>
          <a:lstStyle/>
          <a:p>
            <a:pPr>
              <a:buNone/>
            </a:pPr>
            <a:r>
              <a:rPr lang="en-US" b="1" dirty="0"/>
              <a:t>           </a:t>
            </a:r>
            <a:r>
              <a:rPr lang="en-US" sz="8000" b="1" dirty="0"/>
              <a:t>Definition</a:t>
            </a:r>
            <a:r>
              <a:rPr lang="en-US" sz="8000" dirty="0"/>
              <a:t>: The least common multiple of the positive integers </a:t>
            </a:r>
            <a:r>
              <a:rPr lang="en-US" sz="8000" i="1" dirty="0"/>
              <a:t>a</a:t>
            </a:r>
            <a:r>
              <a:rPr lang="en-US" sz="8000" dirty="0"/>
              <a:t> and </a:t>
            </a:r>
            <a:r>
              <a:rPr lang="en-US" sz="8000" i="1" dirty="0"/>
              <a:t>b </a:t>
            </a:r>
            <a:r>
              <a:rPr lang="en-US" sz="8000" dirty="0"/>
              <a:t>is the smallest  positive integer that is divisible by both </a:t>
            </a:r>
            <a:r>
              <a:rPr lang="en-US" sz="8000" i="1" dirty="0"/>
              <a:t>a</a:t>
            </a:r>
            <a:r>
              <a:rPr lang="en-US" sz="8000" dirty="0"/>
              <a:t> and </a:t>
            </a:r>
            <a:r>
              <a:rPr lang="en-US" sz="8000" i="1" dirty="0"/>
              <a:t>b</a:t>
            </a:r>
            <a:r>
              <a:rPr lang="en-US" sz="8000" dirty="0"/>
              <a:t>. It is denoted by lcm(</a:t>
            </a:r>
            <a:r>
              <a:rPr lang="en-US" sz="8000" i="1" dirty="0" err="1"/>
              <a:t>a</a:t>
            </a:r>
            <a:r>
              <a:rPr lang="en-US" sz="8000" dirty="0" err="1"/>
              <a:t>,</a:t>
            </a:r>
            <a:r>
              <a:rPr lang="en-US" sz="8000" i="1" dirty="0" err="1"/>
              <a:t>b</a:t>
            </a:r>
            <a:r>
              <a:rPr lang="en-US" sz="8000" dirty="0"/>
              <a:t>).</a:t>
            </a:r>
            <a:endParaRPr lang="en-US" sz="8000" dirty="0">
              <a:latin typeface="Cambria Math" pitchFamily="18" charset="0"/>
              <a:ea typeface="Cambria Math" pitchFamily="18" charset="0"/>
            </a:endParaRPr>
          </a:p>
          <a:p>
            <a:r>
              <a:rPr lang="en-US" sz="8200" dirty="0"/>
              <a:t>The least common multiple can also be computed from the prime factorizations. </a:t>
            </a:r>
            <a:r>
              <a:rPr lang="en-US" sz="8200" b="1" dirty="0"/>
              <a:t> </a:t>
            </a:r>
          </a:p>
          <a:p>
            <a:endParaRPr lang="en-US" sz="8000" b="1" dirty="0"/>
          </a:p>
          <a:p>
            <a:pPr>
              <a:buNone/>
            </a:pPr>
            <a:endParaRPr lang="en-US" sz="8000" b="1" dirty="0"/>
          </a:p>
          <a:p>
            <a:pPr>
              <a:buNone/>
            </a:pPr>
            <a:r>
              <a:rPr lang="en-US" sz="8000" b="1" dirty="0"/>
              <a:t>    </a:t>
            </a:r>
            <a:r>
              <a:rPr lang="en-US" sz="8000" dirty="0"/>
              <a:t>This number is divided by both </a:t>
            </a:r>
            <a:r>
              <a:rPr lang="en-US" sz="8000" i="1" dirty="0"/>
              <a:t>a</a:t>
            </a:r>
            <a:r>
              <a:rPr lang="en-US" sz="8000" dirty="0"/>
              <a:t> and </a:t>
            </a:r>
            <a:r>
              <a:rPr lang="en-US" sz="8000" i="1" dirty="0"/>
              <a:t>b</a:t>
            </a:r>
            <a:r>
              <a:rPr lang="en-US" sz="8000" dirty="0"/>
              <a:t> and no smaller number  is divided by </a:t>
            </a:r>
            <a:r>
              <a:rPr lang="en-US" sz="8000" i="1" dirty="0"/>
              <a:t>a</a:t>
            </a:r>
            <a:r>
              <a:rPr lang="en-US" sz="8000" dirty="0"/>
              <a:t> and </a:t>
            </a:r>
            <a:r>
              <a:rPr lang="en-US" sz="8000" i="1" dirty="0"/>
              <a:t>b</a:t>
            </a:r>
            <a:r>
              <a:rPr lang="en-US" sz="8000" dirty="0"/>
              <a:t>.</a:t>
            </a:r>
            <a:endParaRPr lang="en-US" sz="8000" b="1" dirty="0"/>
          </a:p>
          <a:p>
            <a:pPr>
              <a:buNone/>
            </a:pPr>
            <a:r>
              <a:rPr lang="en-US" sz="8000" b="1" dirty="0"/>
              <a:t>    Example:  </a:t>
            </a:r>
            <a:r>
              <a:rPr lang="en-US" sz="8000" dirty="0"/>
              <a:t>lcm(</a:t>
            </a:r>
            <a:r>
              <a:rPr lang="en-US" sz="8000" dirty="0">
                <a:latin typeface="Cambria Math" pitchFamily="18" charset="0"/>
                <a:ea typeface="Cambria Math" pitchFamily="18" charset="0"/>
              </a:rPr>
              <a:t>2</a:t>
            </a:r>
            <a:r>
              <a:rPr lang="en-US" sz="8000" baseline="30000" dirty="0">
                <a:latin typeface="Cambria Math" pitchFamily="18" charset="0"/>
                <a:ea typeface="Cambria Math" pitchFamily="18" charset="0"/>
              </a:rPr>
              <a:t>3</a:t>
            </a:r>
            <a:r>
              <a:rPr lang="en-US" sz="8000" dirty="0">
                <a:latin typeface="Cambria Math" pitchFamily="18" charset="0"/>
                <a:ea typeface="Cambria Math" pitchFamily="18" charset="0"/>
              </a:rPr>
              <a:t>3</a:t>
            </a:r>
            <a:r>
              <a:rPr lang="en-US" sz="8000" baseline="30000" dirty="0">
                <a:latin typeface="Cambria Math" pitchFamily="18" charset="0"/>
                <a:ea typeface="Cambria Math" pitchFamily="18" charset="0"/>
              </a:rPr>
              <a:t>5</a:t>
            </a:r>
            <a:r>
              <a:rPr lang="en-US" sz="8000" dirty="0">
                <a:latin typeface="Cambria Math" pitchFamily="18" charset="0"/>
                <a:ea typeface="Cambria Math" pitchFamily="18" charset="0"/>
              </a:rPr>
              <a:t>7</a:t>
            </a:r>
            <a:r>
              <a:rPr lang="en-US" sz="8000" baseline="30000" dirty="0">
                <a:latin typeface="Cambria Math" pitchFamily="18" charset="0"/>
                <a:ea typeface="Cambria Math" pitchFamily="18" charset="0"/>
              </a:rPr>
              <a:t>2</a:t>
            </a:r>
            <a:r>
              <a:rPr lang="en-US" sz="8000" dirty="0"/>
              <a:t>,</a:t>
            </a:r>
            <a:r>
              <a:rPr lang="en-US" sz="8000" dirty="0">
                <a:latin typeface="Cambria Math" pitchFamily="18" charset="0"/>
                <a:ea typeface="Cambria Math" pitchFamily="18" charset="0"/>
              </a:rPr>
              <a:t> 2</a:t>
            </a:r>
            <a:r>
              <a:rPr lang="en-US" sz="8000" baseline="30000" dirty="0">
                <a:latin typeface="Cambria Math" pitchFamily="18" charset="0"/>
                <a:ea typeface="Cambria Math" pitchFamily="18" charset="0"/>
              </a:rPr>
              <a:t>4</a:t>
            </a:r>
            <a:r>
              <a:rPr lang="en-US" sz="8000" dirty="0">
                <a:latin typeface="Cambria Math" pitchFamily="18" charset="0"/>
                <a:ea typeface="Cambria Math" pitchFamily="18" charset="0"/>
              </a:rPr>
              <a:t>3</a:t>
            </a:r>
            <a:r>
              <a:rPr lang="en-US" sz="8000" baseline="30000" dirty="0">
                <a:latin typeface="Cambria Math" pitchFamily="18" charset="0"/>
                <a:ea typeface="Cambria Math" pitchFamily="18" charset="0"/>
              </a:rPr>
              <a:t>3</a:t>
            </a:r>
            <a:r>
              <a:rPr lang="en-US" sz="8000" dirty="0"/>
              <a:t>) = </a:t>
            </a:r>
            <a:r>
              <a:rPr lang="en-US" sz="8000" dirty="0">
                <a:latin typeface="Cambria Math" pitchFamily="18" charset="0"/>
                <a:ea typeface="Cambria Math" pitchFamily="18" charset="0"/>
              </a:rPr>
              <a:t> 2</a:t>
            </a:r>
            <a:r>
              <a:rPr lang="en-US" sz="8000" baseline="30000" dirty="0">
                <a:latin typeface="Cambria Math" pitchFamily="18" charset="0"/>
                <a:ea typeface="Cambria Math" pitchFamily="18" charset="0"/>
              </a:rPr>
              <a:t>max(3,4)</a:t>
            </a:r>
            <a:r>
              <a:rPr lang="en-US" sz="8000" dirty="0">
                <a:latin typeface="Cambria Math" pitchFamily="18" charset="0"/>
                <a:ea typeface="Cambria Math" pitchFamily="18" charset="0"/>
              </a:rPr>
              <a:t> </a:t>
            </a:r>
            <a:r>
              <a:rPr lang="en-US" sz="8000" dirty="0">
                <a:latin typeface="Cambria Math"/>
                <a:ea typeface="Cambria Math"/>
              </a:rPr>
              <a:t>3</a:t>
            </a:r>
            <a:r>
              <a:rPr lang="en-US" sz="8000" baseline="30000" dirty="0">
                <a:latin typeface="Cambria Math" pitchFamily="18" charset="0"/>
                <a:ea typeface="Cambria Math" pitchFamily="18" charset="0"/>
              </a:rPr>
              <a:t>max(5,3)</a:t>
            </a:r>
            <a:r>
              <a:rPr lang="en-US" sz="8000" dirty="0">
                <a:latin typeface="Cambria Math"/>
                <a:ea typeface="Cambria Math"/>
              </a:rPr>
              <a:t> 7</a:t>
            </a:r>
            <a:r>
              <a:rPr lang="en-US" sz="8000" baseline="30000" dirty="0">
                <a:latin typeface="Cambria Math" pitchFamily="18" charset="0"/>
                <a:ea typeface="Cambria Math" pitchFamily="18" charset="0"/>
              </a:rPr>
              <a:t>max(2,0)</a:t>
            </a:r>
            <a:r>
              <a:rPr lang="en-US" sz="8000" dirty="0">
                <a:latin typeface="Cambria Math"/>
                <a:ea typeface="Cambria Math"/>
              </a:rPr>
              <a:t> =</a:t>
            </a:r>
            <a:r>
              <a:rPr lang="en-US" sz="8000" dirty="0">
                <a:latin typeface="Cambria Math" pitchFamily="18" charset="0"/>
                <a:ea typeface="Cambria Math" pitchFamily="18" charset="0"/>
              </a:rPr>
              <a:t> 2</a:t>
            </a:r>
            <a:r>
              <a:rPr lang="en-US" sz="8000" baseline="30000" dirty="0">
                <a:latin typeface="Cambria Math" pitchFamily="18" charset="0"/>
                <a:ea typeface="Cambria Math" pitchFamily="18" charset="0"/>
              </a:rPr>
              <a:t>4</a:t>
            </a:r>
            <a:r>
              <a:rPr lang="en-US" sz="8000" dirty="0">
                <a:latin typeface="Cambria Math" pitchFamily="18" charset="0"/>
                <a:ea typeface="Cambria Math" pitchFamily="18" charset="0"/>
              </a:rPr>
              <a:t> </a:t>
            </a:r>
            <a:r>
              <a:rPr lang="en-US" sz="8000" dirty="0">
                <a:latin typeface="Cambria Math"/>
                <a:ea typeface="Cambria Math"/>
              </a:rPr>
              <a:t>3</a:t>
            </a:r>
            <a:r>
              <a:rPr lang="en-US" sz="8000" baseline="30000" dirty="0">
                <a:latin typeface="Cambria Math"/>
                <a:ea typeface="Cambria Math"/>
              </a:rPr>
              <a:t>5</a:t>
            </a:r>
            <a:r>
              <a:rPr lang="en-US" sz="8000" dirty="0">
                <a:latin typeface="Cambria Math"/>
                <a:ea typeface="Cambria Math"/>
              </a:rPr>
              <a:t> 7</a:t>
            </a:r>
            <a:r>
              <a:rPr lang="en-US" sz="8000" baseline="30000" dirty="0">
                <a:latin typeface="Cambria Math"/>
                <a:ea typeface="Cambria Math"/>
              </a:rPr>
              <a:t>2</a:t>
            </a:r>
            <a:endParaRPr lang="en-US" sz="8000" b="1" dirty="0"/>
          </a:p>
          <a:p>
            <a:r>
              <a:rPr lang="en-US" sz="8000" dirty="0"/>
              <a:t>The greatest common divisor and the least common multiple of two integers are related by:</a:t>
            </a:r>
          </a:p>
          <a:p>
            <a:pPr>
              <a:buNone/>
            </a:pPr>
            <a:r>
              <a:rPr lang="en-US" sz="8000" b="1" dirty="0"/>
              <a:t>     Theorem </a:t>
            </a:r>
            <a:r>
              <a:rPr lang="en-US" sz="8000" b="1" dirty="0">
                <a:latin typeface="Cambria Math" pitchFamily="18" charset="0"/>
                <a:ea typeface="Cambria Math" pitchFamily="18" charset="0"/>
              </a:rPr>
              <a:t>5</a:t>
            </a:r>
            <a:r>
              <a:rPr lang="en-US" sz="8000" b="1" dirty="0"/>
              <a:t>: </a:t>
            </a:r>
            <a:r>
              <a:rPr lang="en-US" sz="8000" dirty="0"/>
              <a:t>Let a and b be positive integers. Then</a:t>
            </a:r>
          </a:p>
          <a:p>
            <a:pPr>
              <a:buNone/>
            </a:pPr>
            <a:r>
              <a:rPr lang="en-US" sz="8000" b="1" dirty="0"/>
              <a:t>                </a:t>
            </a:r>
            <a:r>
              <a:rPr lang="en-US" sz="8000" i="1" dirty="0" err="1"/>
              <a:t>ab</a:t>
            </a:r>
            <a:r>
              <a:rPr lang="en-US" sz="8000" dirty="0"/>
              <a:t> = </a:t>
            </a:r>
            <a:r>
              <a:rPr lang="en-US" sz="8000" dirty="0" err="1"/>
              <a:t>gcd</a:t>
            </a:r>
            <a:r>
              <a:rPr lang="en-US" sz="8000" dirty="0"/>
              <a:t>(</a:t>
            </a:r>
            <a:r>
              <a:rPr lang="en-US" sz="8000" i="1" dirty="0" err="1"/>
              <a:t>a</a:t>
            </a:r>
            <a:r>
              <a:rPr lang="en-US" sz="8000" dirty="0" err="1"/>
              <a:t>,</a:t>
            </a:r>
            <a:r>
              <a:rPr lang="en-US" sz="8000" i="1" dirty="0" err="1"/>
              <a:t>b</a:t>
            </a:r>
            <a:r>
              <a:rPr lang="en-US" sz="8000" dirty="0"/>
              <a:t>)</a:t>
            </a:r>
            <a:r>
              <a:rPr lang="en-US" sz="8000" dirty="0">
                <a:latin typeface="Cambria Math"/>
                <a:ea typeface="Cambria Math"/>
              </a:rPr>
              <a:t> ∙lcm(</a:t>
            </a:r>
            <a:r>
              <a:rPr lang="en-US" sz="8000" i="1" dirty="0" err="1">
                <a:ea typeface="Cambria Math"/>
              </a:rPr>
              <a:t>a,b</a:t>
            </a:r>
            <a:r>
              <a:rPr lang="en-US" sz="8000" dirty="0">
                <a:latin typeface="Cambria Math"/>
                <a:ea typeface="Cambria Math"/>
              </a:rPr>
              <a:t>)</a:t>
            </a:r>
          </a:p>
          <a:p>
            <a:pPr>
              <a:buNone/>
            </a:pPr>
            <a:r>
              <a:rPr lang="en-US" sz="8000" dirty="0">
                <a:latin typeface="Cambria Math"/>
                <a:ea typeface="Cambria Math"/>
              </a:rPr>
              <a:t>         (</a:t>
            </a:r>
            <a:r>
              <a:rPr lang="en-US" sz="8000" i="1" dirty="0">
                <a:latin typeface="Cambria Math"/>
                <a:ea typeface="Cambria Math"/>
              </a:rPr>
              <a:t>proof  is Exercise </a:t>
            </a:r>
            <a:r>
              <a:rPr lang="en-US" sz="8000" dirty="0">
                <a:latin typeface="Cambria Math"/>
                <a:ea typeface="Cambria Math"/>
              </a:rPr>
              <a:t>31)</a:t>
            </a:r>
          </a:p>
          <a:p>
            <a:pPr>
              <a:buNone/>
            </a:pPr>
            <a:endParaRPr lang="en-US" sz="9800" b="1" dirty="0">
              <a:latin typeface="Cambria Math"/>
              <a:ea typeface="Cambria Math"/>
            </a:endParaRPr>
          </a:p>
          <a:p>
            <a:pPr>
              <a:buNone/>
            </a:pPr>
            <a:endParaRPr lang="en-US" sz="9800" b="1" dirty="0"/>
          </a:p>
          <a:p>
            <a:endParaRPr lang="en-US" sz="9800" dirty="0"/>
          </a:p>
          <a:p>
            <a:pPr>
              <a:buNone/>
            </a:pPr>
            <a:r>
              <a:rPr lang="en-US" sz="9800" dirty="0"/>
              <a:t>   </a:t>
            </a:r>
            <a:endParaRPr lang="en-US" sz="9800"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p:txBody>
      </p:sp>
      <p:pic>
        <p:nvPicPr>
          <p:cNvPr id="7" name="Picture 6" descr="addin_tmp.png"/>
          <p:cNvPicPr>
            <a:picLocks noChangeAspect="1"/>
          </p:cNvPicPr>
          <p:nvPr>
            <p:custDataLst>
              <p:tags r:id="rId1"/>
            </p:custDataLst>
          </p:nvPr>
        </p:nvPicPr>
        <p:blipFill>
          <a:blip r:embed="rId3" cstate="print"/>
          <a:stretch>
            <a:fillRect/>
          </a:stretch>
        </p:blipFill>
        <p:spPr>
          <a:xfrm>
            <a:off x="2057400" y="2819400"/>
            <a:ext cx="5351145" cy="457200"/>
          </a:xfrm>
          <a:prstGeom prst="rect">
            <a:avLst/>
          </a:prstGeom>
        </p:spPr>
      </p:pic>
    </p:spTree>
    <p:extLst>
      <p:ext uri="{BB962C8B-B14F-4D97-AF65-F5344CB8AC3E}">
        <p14:creationId xmlns:p14="http://schemas.microsoft.com/office/powerpoint/2010/main" val="4530541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Euclidean Algorithm</a:t>
            </a:r>
          </a:p>
        </p:txBody>
      </p:sp>
      <p:sp>
        <p:nvSpPr>
          <p:cNvPr id="3" name="Content Placeholder 2"/>
          <p:cNvSpPr>
            <a:spLocks noGrp="1"/>
          </p:cNvSpPr>
          <p:nvPr>
            <p:ph idx="1"/>
          </p:nvPr>
        </p:nvSpPr>
        <p:spPr/>
        <p:txBody>
          <a:bodyPr>
            <a:normAutofit/>
          </a:bodyPr>
          <a:lstStyle/>
          <a:p>
            <a:r>
              <a:rPr lang="en-US" sz="2400" dirty="0"/>
              <a:t>The Euclidian algorithm is an efficient method for  computing the greatest common divisor of two integers. It is based on the idea that </a:t>
            </a:r>
            <a:r>
              <a:rPr lang="en-US" sz="2400" dirty="0" err="1"/>
              <a:t>gcd</a:t>
            </a:r>
            <a:r>
              <a:rPr lang="en-US" sz="2400" dirty="0"/>
              <a:t>(</a:t>
            </a:r>
            <a:r>
              <a:rPr lang="en-US" sz="2400" i="1" dirty="0" err="1"/>
              <a:t>a</a:t>
            </a:r>
            <a:r>
              <a:rPr lang="en-US" sz="2400" dirty="0" err="1"/>
              <a:t>,</a:t>
            </a:r>
            <a:r>
              <a:rPr lang="en-US" sz="2400" i="1" dirty="0" err="1"/>
              <a:t>b</a:t>
            </a:r>
            <a:r>
              <a:rPr lang="en-US" sz="2400" dirty="0"/>
              <a:t>) is equal to </a:t>
            </a:r>
            <a:r>
              <a:rPr lang="en-US" sz="2400" dirty="0" err="1"/>
              <a:t>gcd</a:t>
            </a:r>
            <a:r>
              <a:rPr lang="en-US" sz="2400" dirty="0"/>
              <a:t>(</a:t>
            </a:r>
            <a:r>
              <a:rPr lang="en-US" sz="2400" i="1" dirty="0" err="1"/>
              <a:t>a</a:t>
            </a:r>
            <a:r>
              <a:rPr lang="en-US" sz="2400" dirty="0" err="1"/>
              <a:t>,</a:t>
            </a:r>
            <a:r>
              <a:rPr lang="en-US" sz="2400" i="1" dirty="0" err="1"/>
              <a:t>c</a:t>
            </a:r>
            <a:r>
              <a:rPr lang="en-US" sz="2400" dirty="0"/>
              <a:t>) when </a:t>
            </a:r>
            <a:r>
              <a:rPr lang="en-US" sz="2400" i="1" dirty="0"/>
              <a:t>a</a:t>
            </a:r>
            <a:r>
              <a:rPr lang="en-US" sz="2400" dirty="0"/>
              <a:t> </a:t>
            </a:r>
            <a:r>
              <a:rPr lang="en-US" sz="2400" dirty="0">
                <a:latin typeface="Cambria Math"/>
                <a:ea typeface="Cambria Math"/>
              </a:rPr>
              <a:t>&gt;</a:t>
            </a:r>
            <a:r>
              <a:rPr lang="en-US" sz="2400" dirty="0"/>
              <a:t> </a:t>
            </a:r>
            <a:r>
              <a:rPr lang="en-US" sz="2400" i="1" dirty="0"/>
              <a:t>b</a:t>
            </a:r>
            <a:r>
              <a:rPr lang="en-US" sz="2400" dirty="0"/>
              <a:t> and </a:t>
            </a:r>
            <a:r>
              <a:rPr lang="en-US" sz="2400" i="1" dirty="0"/>
              <a:t>c</a:t>
            </a:r>
            <a:r>
              <a:rPr lang="en-US" sz="2400" dirty="0"/>
              <a:t> is the remainder when a is divided by </a:t>
            </a:r>
            <a:r>
              <a:rPr lang="en-US" sz="2400" i="1" dirty="0"/>
              <a:t>b</a:t>
            </a:r>
            <a:r>
              <a:rPr lang="en-US" sz="2400" dirty="0"/>
              <a:t>.</a:t>
            </a:r>
          </a:p>
          <a:p>
            <a:pPr>
              <a:buNone/>
            </a:pPr>
            <a:r>
              <a:rPr lang="en-US" dirty="0"/>
              <a:t>   </a:t>
            </a:r>
            <a:r>
              <a:rPr lang="en-US" b="1" dirty="0"/>
              <a:t>Example</a:t>
            </a:r>
            <a:r>
              <a:rPr lang="en-US" dirty="0"/>
              <a:t>: Find  </a:t>
            </a:r>
            <a:r>
              <a:rPr lang="en-US" dirty="0" err="1"/>
              <a:t>gcd</a:t>
            </a:r>
            <a:r>
              <a:rPr lang="en-US" dirty="0"/>
              <a:t>(</a:t>
            </a:r>
            <a:r>
              <a:rPr lang="en-US" dirty="0">
                <a:latin typeface="Cambria Math" pitchFamily="18" charset="0"/>
                <a:ea typeface="Cambria Math" pitchFamily="18" charset="0"/>
              </a:rPr>
              <a:t>91</a:t>
            </a:r>
            <a:r>
              <a:rPr lang="en-US" dirty="0"/>
              <a:t>, </a:t>
            </a:r>
            <a:r>
              <a:rPr lang="en-US" dirty="0">
                <a:latin typeface="Cambria Math" pitchFamily="18" charset="0"/>
                <a:ea typeface="Cambria Math" pitchFamily="18" charset="0"/>
              </a:rPr>
              <a:t>287</a:t>
            </a:r>
            <a:r>
              <a:rPr lang="en-US" dirty="0"/>
              <a:t>):</a:t>
            </a:r>
          </a:p>
          <a:p>
            <a:pPr lvl="2"/>
            <a:r>
              <a:rPr lang="en-US" dirty="0">
                <a:latin typeface="Cambria Math" pitchFamily="18" charset="0"/>
                <a:ea typeface="Cambria Math" pitchFamily="18" charset="0"/>
              </a:rPr>
              <a:t>287 = 91 ∙ 3 + 14</a:t>
            </a:r>
          </a:p>
          <a:p>
            <a:pPr lvl="2"/>
            <a:r>
              <a:rPr lang="en-US" dirty="0"/>
              <a:t> </a:t>
            </a:r>
            <a:r>
              <a:rPr lang="en-US" dirty="0">
                <a:latin typeface="Cambria Math" pitchFamily="18" charset="0"/>
                <a:ea typeface="Cambria Math" pitchFamily="18" charset="0"/>
              </a:rPr>
              <a:t>91 = 14 ∙ 6 + 7</a:t>
            </a:r>
          </a:p>
          <a:p>
            <a:pPr lvl="2"/>
            <a:r>
              <a:rPr lang="en-US" dirty="0"/>
              <a:t> </a:t>
            </a:r>
            <a:r>
              <a:rPr lang="en-US" dirty="0">
                <a:latin typeface="Cambria Math" pitchFamily="18" charset="0"/>
                <a:ea typeface="Cambria Math" pitchFamily="18" charset="0"/>
              </a:rPr>
              <a:t>14 =  7 ∙ 2 + 0</a:t>
            </a:r>
          </a:p>
          <a:p>
            <a:pPr lvl="1">
              <a:buNone/>
            </a:pPr>
            <a:endParaRPr lang="en-US" dirty="0">
              <a:latin typeface="Cambria Math" pitchFamily="18" charset="0"/>
              <a:ea typeface="Cambria Math" pitchFamily="18" charset="0"/>
            </a:endParaRPr>
          </a:p>
          <a:p>
            <a:pPr lvl="1">
              <a:buNone/>
            </a:pPr>
            <a:r>
              <a:rPr lang="en-US" dirty="0" err="1"/>
              <a:t>gcd</a:t>
            </a:r>
            <a:r>
              <a:rPr lang="en-US" dirty="0"/>
              <a:t>(</a:t>
            </a:r>
            <a:r>
              <a:rPr lang="en-US" dirty="0">
                <a:latin typeface="Cambria Math" pitchFamily="18" charset="0"/>
                <a:ea typeface="Cambria Math" pitchFamily="18" charset="0"/>
              </a:rPr>
              <a:t>287</a:t>
            </a:r>
            <a:r>
              <a:rPr lang="en-US" dirty="0"/>
              <a:t>, </a:t>
            </a:r>
            <a:r>
              <a:rPr lang="en-US" dirty="0">
                <a:latin typeface="Cambria Math" pitchFamily="18" charset="0"/>
                <a:ea typeface="Cambria Math" pitchFamily="18" charset="0"/>
              </a:rPr>
              <a:t>91</a:t>
            </a:r>
            <a:r>
              <a:rPr lang="en-US" dirty="0"/>
              <a:t>) = </a:t>
            </a:r>
            <a:r>
              <a:rPr lang="en-US" dirty="0" err="1"/>
              <a:t>gcd</a:t>
            </a:r>
            <a:r>
              <a:rPr lang="en-US" dirty="0"/>
              <a:t>(</a:t>
            </a:r>
            <a:r>
              <a:rPr lang="en-US" dirty="0">
                <a:latin typeface="Cambria Math" pitchFamily="18" charset="0"/>
                <a:ea typeface="Cambria Math" pitchFamily="18" charset="0"/>
              </a:rPr>
              <a:t>91</a:t>
            </a:r>
            <a:r>
              <a:rPr lang="en-US" dirty="0"/>
              <a:t>, </a:t>
            </a:r>
            <a:r>
              <a:rPr lang="en-US" dirty="0">
                <a:latin typeface="Cambria Math" pitchFamily="18" charset="0"/>
                <a:ea typeface="Cambria Math" pitchFamily="18" charset="0"/>
              </a:rPr>
              <a:t>14</a:t>
            </a:r>
            <a:r>
              <a:rPr lang="en-US" dirty="0"/>
              <a:t>) =  </a:t>
            </a:r>
            <a:r>
              <a:rPr lang="en-US" dirty="0" err="1"/>
              <a:t>gcd</a:t>
            </a:r>
            <a:r>
              <a:rPr lang="en-US" dirty="0"/>
              <a:t>(</a:t>
            </a:r>
            <a:r>
              <a:rPr lang="en-US" dirty="0">
                <a:latin typeface="Cambria Math" pitchFamily="18" charset="0"/>
                <a:ea typeface="Cambria Math" pitchFamily="18" charset="0"/>
              </a:rPr>
              <a:t>14</a:t>
            </a:r>
            <a:r>
              <a:rPr lang="en-US" dirty="0"/>
              <a:t>, </a:t>
            </a:r>
            <a:r>
              <a:rPr lang="en-US" dirty="0">
                <a:latin typeface="Cambria Math" pitchFamily="18" charset="0"/>
                <a:ea typeface="Cambria Math" pitchFamily="18" charset="0"/>
              </a:rPr>
              <a:t>7</a:t>
            </a:r>
            <a:r>
              <a:rPr lang="en-US" dirty="0"/>
              <a:t>)  = </a:t>
            </a:r>
            <a:r>
              <a:rPr lang="en-US" dirty="0">
                <a:latin typeface="Cambria Math" pitchFamily="18" charset="0"/>
                <a:ea typeface="Cambria Math" pitchFamily="18" charset="0"/>
              </a:rPr>
              <a:t>7</a:t>
            </a:r>
          </a:p>
        </p:txBody>
      </p:sp>
      <p:pic>
        <p:nvPicPr>
          <p:cNvPr id="4" name="Picture 3" descr="0313.jpg"/>
          <p:cNvPicPr>
            <a:picLocks noChangeAspect="1"/>
          </p:cNvPicPr>
          <p:nvPr/>
        </p:nvPicPr>
        <p:blipFill>
          <a:blip r:embed="rId2" cstate="print"/>
          <a:stretch>
            <a:fillRect/>
          </a:stretch>
        </p:blipFill>
        <p:spPr>
          <a:xfrm>
            <a:off x="7162800" y="228600"/>
            <a:ext cx="894588" cy="1038606"/>
          </a:xfrm>
          <a:prstGeom prst="rect">
            <a:avLst/>
          </a:prstGeom>
        </p:spPr>
      </p:pic>
      <p:sp>
        <p:nvSpPr>
          <p:cNvPr id="5" name="TextBox 4"/>
          <p:cNvSpPr txBox="1"/>
          <p:nvPr/>
        </p:nvSpPr>
        <p:spPr>
          <a:xfrm>
            <a:off x="5791200" y="1295400"/>
            <a:ext cx="3124200" cy="646331"/>
          </a:xfrm>
          <a:prstGeom prst="rect">
            <a:avLst/>
          </a:prstGeom>
          <a:noFill/>
        </p:spPr>
        <p:txBody>
          <a:bodyPr wrap="square" rtlCol="0">
            <a:spAutoFit/>
          </a:bodyPr>
          <a:lstStyle/>
          <a:p>
            <a:pPr algn="ctr"/>
            <a:r>
              <a:rPr lang="en-US" dirty="0"/>
              <a:t>Euclid </a:t>
            </a:r>
          </a:p>
          <a:p>
            <a:pPr algn="ctr"/>
            <a:r>
              <a:rPr lang="en-US" dirty="0"/>
              <a:t>(</a:t>
            </a:r>
            <a:r>
              <a:rPr lang="en-US" dirty="0">
                <a:latin typeface="Cambria Math" pitchFamily="18" charset="0"/>
                <a:ea typeface="Cambria Math" pitchFamily="18" charset="0"/>
              </a:rPr>
              <a:t>325</a:t>
            </a:r>
            <a:r>
              <a:rPr lang="en-US" dirty="0"/>
              <a:t> </a:t>
            </a:r>
            <a:r>
              <a:rPr lang="en-US" sz="1200" dirty="0"/>
              <a:t>B.C.E.</a:t>
            </a:r>
            <a:r>
              <a:rPr lang="en-US" dirty="0"/>
              <a:t> – </a:t>
            </a:r>
            <a:r>
              <a:rPr lang="en-US" dirty="0">
                <a:latin typeface="Cambria Math" pitchFamily="18" charset="0"/>
                <a:ea typeface="Cambria Math" pitchFamily="18" charset="0"/>
              </a:rPr>
              <a:t>265</a:t>
            </a:r>
            <a:r>
              <a:rPr lang="en-US" dirty="0"/>
              <a:t> </a:t>
            </a:r>
            <a:r>
              <a:rPr lang="en-US" sz="1200" dirty="0"/>
              <a:t>B.C.E.</a:t>
            </a:r>
            <a:r>
              <a:rPr lang="en-US" dirty="0"/>
              <a:t>)</a:t>
            </a:r>
          </a:p>
        </p:txBody>
      </p:sp>
      <p:cxnSp>
        <p:nvCxnSpPr>
          <p:cNvPr id="7" name="Straight Arrow Connector 6"/>
          <p:cNvCxnSpPr/>
          <p:nvPr/>
        </p:nvCxnSpPr>
        <p:spPr>
          <a:xfrm rot="10800000" flipV="1">
            <a:off x="1828800" y="4267200"/>
            <a:ext cx="3048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0800000" flipV="1">
            <a:off x="2362200" y="4267200"/>
            <a:ext cx="8382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0800000" flipV="1">
            <a:off x="1828800" y="4648200"/>
            <a:ext cx="3048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0800000" flipV="1">
            <a:off x="2362200" y="4572000"/>
            <a:ext cx="685800" cy="2286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76600" y="5029200"/>
            <a:ext cx="1524000" cy="523220"/>
          </a:xfrm>
          <a:prstGeom prst="rect">
            <a:avLst/>
          </a:prstGeom>
          <a:noFill/>
        </p:spPr>
        <p:txBody>
          <a:bodyPr wrap="square" rtlCol="0">
            <a:spAutoFit/>
          </a:bodyPr>
          <a:lstStyle/>
          <a:p>
            <a:r>
              <a:rPr lang="en-US" sz="1400" dirty="0">
                <a:solidFill>
                  <a:srgbClr val="C00000"/>
                </a:solidFill>
              </a:rPr>
              <a:t>Stopping condition</a:t>
            </a:r>
          </a:p>
        </p:txBody>
      </p:sp>
      <p:sp>
        <p:nvSpPr>
          <p:cNvPr id="20" name="TextBox 19"/>
          <p:cNvSpPr txBox="1"/>
          <p:nvPr/>
        </p:nvSpPr>
        <p:spPr>
          <a:xfrm>
            <a:off x="4800600" y="4114800"/>
            <a:ext cx="2971800" cy="307777"/>
          </a:xfrm>
          <a:prstGeom prst="rect">
            <a:avLst/>
          </a:prstGeom>
          <a:noFill/>
        </p:spPr>
        <p:txBody>
          <a:bodyPr wrap="square" rtlCol="0">
            <a:spAutoFit/>
          </a:bodyPr>
          <a:lstStyle/>
          <a:p>
            <a:r>
              <a:rPr lang="en-US" sz="1400" dirty="0">
                <a:solidFill>
                  <a:srgbClr val="C00000"/>
                </a:solidFill>
              </a:rPr>
              <a:t>Divide </a:t>
            </a:r>
            <a:r>
              <a:rPr lang="en-US" sz="1400" dirty="0">
                <a:solidFill>
                  <a:srgbClr val="C00000"/>
                </a:solidFill>
                <a:latin typeface="Cambria Math" pitchFamily="18" charset="0"/>
                <a:ea typeface="Cambria Math" pitchFamily="18" charset="0"/>
              </a:rPr>
              <a:t>287</a:t>
            </a:r>
            <a:r>
              <a:rPr lang="en-US" sz="1400" dirty="0">
                <a:solidFill>
                  <a:srgbClr val="C00000"/>
                </a:solidFill>
              </a:rPr>
              <a:t> by </a:t>
            </a:r>
            <a:r>
              <a:rPr lang="en-US" sz="1400" dirty="0">
                <a:solidFill>
                  <a:srgbClr val="C00000"/>
                </a:solidFill>
                <a:latin typeface="Cambria Math" pitchFamily="18" charset="0"/>
                <a:ea typeface="Cambria Math" pitchFamily="18" charset="0"/>
              </a:rPr>
              <a:t>91</a:t>
            </a:r>
          </a:p>
        </p:txBody>
      </p:sp>
      <p:sp>
        <p:nvSpPr>
          <p:cNvPr id="23" name="TextBox 22"/>
          <p:cNvSpPr txBox="1"/>
          <p:nvPr/>
        </p:nvSpPr>
        <p:spPr>
          <a:xfrm>
            <a:off x="4800600" y="4495800"/>
            <a:ext cx="3048000" cy="307777"/>
          </a:xfrm>
          <a:prstGeom prst="rect">
            <a:avLst/>
          </a:prstGeom>
          <a:noFill/>
        </p:spPr>
        <p:txBody>
          <a:bodyPr wrap="square" rtlCol="0">
            <a:spAutoFit/>
          </a:bodyPr>
          <a:lstStyle/>
          <a:p>
            <a:r>
              <a:rPr lang="en-US" sz="1400" dirty="0">
                <a:solidFill>
                  <a:srgbClr val="C00000"/>
                </a:solidFill>
              </a:rPr>
              <a:t>Divide </a:t>
            </a:r>
            <a:r>
              <a:rPr lang="en-US" sz="1400" dirty="0">
                <a:solidFill>
                  <a:srgbClr val="C00000"/>
                </a:solidFill>
                <a:latin typeface="Cambria Math" pitchFamily="18" charset="0"/>
                <a:ea typeface="Cambria Math" pitchFamily="18" charset="0"/>
              </a:rPr>
              <a:t>91</a:t>
            </a:r>
            <a:r>
              <a:rPr lang="en-US" sz="1400" dirty="0">
                <a:solidFill>
                  <a:srgbClr val="C00000"/>
                </a:solidFill>
              </a:rPr>
              <a:t> by </a:t>
            </a:r>
            <a:r>
              <a:rPr lang="en-US" sz="1400" dirty="0">
                <a:solidFill>
                  <a:srgbClr val="C00000"/>
                </a:solidFill>
                <a:latin typeface="Cambria Math" pitchFamily="18" charset="0"/>
                <a:ea typeface="Cambria Math" pitchFamily="18" charset="0"/>
              </a:rPr>
              <a:t>14</a:t>
            </a:r>
          </a:p>
        </p:txBody>
      </p:sp>
      <p:sp>
        <p:nvSpPr>
          <p:cNvPr id="24" name="TextBox 23"/>
          <p:cNvSpPr txBox="1"/>
          <p:nvPr/>
        </p:nvSpPr>
        <p:spPr>
          <a:xfrm>
            <a:off x="4800600" y="4800600"/>
            <a:ext cx="3048000" cy="307777"/>
          </a:xfrm>
          <a:prstGeom prst="rect">
            <a:avLst/>
          </a:prstGeom>
          <a:noFill/>
        </p:spPr>
        <p:txBody>
          <a:bodyPr wrap="square" rtlCol="0">
            <a:spAutoFit/>
          </a:bodyPr>
          <a:lstStyle/>
          <a:p>
            <a:r>
              <a:rPr lang="en-US" sz="1400" dirty="0">
                <a:solidFill>
                  <a:srgbClr val="C00000"/>
                </a:solidFill>
              </a:rPr>
              <a:t>Divide </a:t>
            </a:r>
            <a:r>
              <a:rPr lang="en-US" sz="1400" dirty="0">
                <a:solidFill>
                  <a:srgbClr val="C00000"/>
                </a:solidFill>
                <a:latin typeface="Cambria Math" pitchFamily="18" charset="0"/>
                <a:ea typeface="Cambria Math" pitchFamily="18" charset="0"/>
              </a:rPr>
              <a:t>14</a:t>
            </a:r>
            <a:r>
              <a:rPr lang="en-US" sz="1400" dirty="0">
                <a:solidFill>
                  <a:srgbClr val="C00000"/>
                </a:solidFill>
              </a:rPr>
              <a:t> by </a:t>
            </a:r>
            <a:r>
              <a:rPr lang="en-US" sz="1400" dirty="0">
                <a:solidFill>
                  <a:srgbClr val="C00000"/>
                </a:solidFill>
                <a:latin typeface="Cambria Math" pitchFamily="18" charset="0"/>
                <a:ea typeface="Cambria Math" pitchFamily="18" charset="0"/>
              </a:rPr>
              <a:t>7</a:t>
            </a:r>
          </a:p>
        </p:txBody>
      </p:sp>
      <p:cxnSp>
        <p:nvCxnSpPr>
          <p:cNvPr id="26" name="Straight Arrow Connector 25"/>
          <p:cNvCxnSpPr/>
          <p:nvPr/>
        </p:nvCxnSpPr>
        <p:spPr>
          <a:xfrm rot="10800000">
            <a:off x="3200400" y="4876800"/>
            <a:ext cx="3810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172200" y="6172200"/>
            <a:ext cx="2514600" cy="369332"/>
          </a:xfrm>
          <a:prstGeom prst="rect">
            <a:avLst/>
          </a:prstGeom>
          <a:noFill/>
        </p:spPr>
        <p:txBody>
          <a:bodyPr wrap="square" rtlCol="0">
            <a:spAutoFit/>
          </a:bodyPr>
          <a:lstStyle/>
          <a:p>
            <a:r>
              <a:rPr lang="en-US" i="1" dirty="0"/>
              <a:t>continued </a:t>
            </a:r>
            <a:r>
              <a:rPr lang="en-US" dirty="0">
                <a:latin typeface="Cambria Math"/>
                <a:ea typeface="Cambria Math"/>
              </a:rPr>
              <a:t>→</a:t>
            </a:r>
            <a:r>
              <a:rPr lang="en-US" dirty="0"/>
              <a:t> </a:t>
            </a:r>
          </a:p>
        </p:txBody>
      </p:sp>
    </p:spTree>
    <p:extLst>
      <p:ext uri="{BB962C8B-B14F-4D97-AF65-F5344CB8AC3E}">
        <p14:creationId xmlns:p14="http://schemas.microsoft.com/office/powerpoint/2010/main" val="32759510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Euclidean Algorithm</a:t>
            </a:r>
          </a:p>
        </p:txBody>
      </p:sp>
      <p:sp>
        <p:nvSpPr>
          <p:cNvPr id="3" name="Content Placeholder 2"/>
          <p:cNvSpPr>
            <a:spLocks noGrp="1"/>
          </p:cNvSpPr>
          <p:nvPr>
            <p:ph idx="1"/>
          </p:nvPr>
        </p:nvSpPr>
        <p:spPr/>
        <p:txBody>
          <a:bodyPr>
            <a:normAutofit/>
          </a:bodyPr>
          <a:lstStyle/>
          <a:p>
            <a:r>
              <a:rPr lang="en-US" dirty="0"/>
              <a:t>The Euclidean algorithm expressed in </a:t>
            </a:r>
            <a:r>
              <a:rPr lang="en-US" dirty="0" err="1"/>
              <a:t>pseudocode</a:t>
            </a:r>
            <a:r>
              <a:rPr lang="en-US" dirty="0"/>
              <a:t> is:</a:t>
            </a:r>
          </a:p>
          <a:p>
            <a:endParaRPr lang="en-US" dirty="0"/>
          </a:p>
          <a:p>
            <a:endParaRPr lang="en-US" dirty="0"/>
          </a:p>
          <a:p>
            <a:endParaRPr lang="en-US" dirty="0"/>
          </a:p>
          <a:p>
            <a:endParaRPr lang="en-US" dirty="0"/>
          </a:p>
          <a:p>
            <a:endParaRPr lang="en-US" dirty="0"/>
          </a:p>
          <a:p>
            <a:endParaRPr lang="en-US" dirty="0"/>
          </a:p>
          <a:p>
            <a:r>
              <a:rPr lang="en-US" dirty="0"/>
              <a:t>In Section 5.3, we’ll see that the time complexity of the algorithm is </a:t>
            </a:r>
            <a:r>
              <a:rPr lang="en-US" i="1" dirty="0"/>
              <a:t>O</a:t>
            </a:r>
            <a:r>
              <a:rPr lang="en-US" dirty="0"/>
              <a:t>(log </a:t>
            </a:r>
            <a:r>
              <a:rPr lang="en-US" i="1" dirty="0"/>
              <a:t>b</a:t>
            </a:r>
            <a:r>
              <a:rPr lang="en-US" dirty="0"/>
              <a:t>), where </a:t>
            </a:r>
            <a:r>
              <a:rPr lang="en-US" i="1" dirty="0"/>
              <a:t>a</a:t>
            </a:r>
            <a:r>
              <a:rPr lang="en-US" dirty="0"/>
              <a:t> &gt; b. </a:t>
            </a:r>
          </a:p>
        </p:txBody>
      </p:sp>
      <p:sp>
        <p:nvSpPr>
          <p:cNvPr id="5" name="Content Placeholder 2"/>
          <p:cNvSpPr txBox="1">
            <a:spLocks/>
          </p:cNvSpPr>
          <p:nvPr/>
        </p:nvSpPr>
        <p:spPr>
          <a:xfrm>
            <a:off x="914400" y="2514600"/>
            <a:ext cx="7848600" cy="2362200"/>
          </a:xfrm>
          <a:prstGeom prst="rect">
            <a:avLst/>
          </a:prstGeom>
          <a:ln>
            <a:solidFill>
              <a:schemeClr val="accent1"/>
            </a:solidFill>
          </a:ln>
        </p:spPr>
        <p:txBody>
          <a:bodyPr vert="horz">
            <a:normAutofit fontScale="775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b="1" dirty="0"/>
              <a:t>procedure</a:t>
            </a: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lang="en-US" sz="2600" i="1" dirty="0" err="1"/>
              <a:t>gcd</a:t>
            </a:r>
            <a:r>
              <a:rPr kumimoji="0" lang="en-US" sz="2600" b="0" i="0" u="none" strike="noStrike" kern="1200" cap="none" spc="0" normalizeH="0" baseline="0" noProof="0" dirty="0">
                <a:ln>
                  <a:noFill/>
                </a:ln>
                <a:solidFill>
                  <a:schemeClr val="tx1"/>
                </a:solidFill>
                <a:effectLst/>
                <a:uLnTx/>
                <a:uFillTx/>
                <a:latin typeface="+mn-lt"/>
                <a:ea typeface="+mn-ea"/>
                <a:cs typeface="+mn-cs"/>
              </a:rPr>
              <a:t>(</a:t>
            </a:r>
            <a:r>
              <a:rPr lang="en-US" sz="2600" i="1" noProof="0" dirty="0"/>
              <a:t>a</a:t>
            </a:r>
            <a:r>
              <a:rPr lang="en-US" sz="2600" i="1" dirty="0"/>
              <a:t>, b</a:t>
            </a: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lang="en-US" sz="2600" dirty="0"/>
              <a:t>positive integers</a:t>
            </a:r>
            <a:r>
              <a:rPr kumimoji="0" lang="en-US" sz="2600" b="0" i="0" u="none" strike="noStrike" kern="1200" cap="none" spc="0" normalizeH="0" baseline="0" noProof="0" dirty="0">
                <a:ln>
                  <a:noFill/>
                </a:ln>
                <a:solidFill>
                  <a:schemeClr val="tx1"/>
                </a:solidFill>
                <a:effectLst/>
                <a:uLnTx/>
                <a:uFillTx/>
                <a:latin typeface="+mn-lt"/>
                <a:ea typeface="+mn-ea"/>
                <a:cs typeface="+mn-cs"/>
              </a:rPr>
              <a:t>)</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i="1" dirty="0">
                <a:ea typeface="Cambria Math" pitchFamily="18" charset="0"/>
              </a:rPr>
              <a:t>x </a:t>
            </a:r>
            <a:r>
              <a:rPr lang="en-US" sz="2600" dirty="0">
                <a:ea typeface="Cambria Math" pitchFamily="18" charset="0"/>
              </a:rPr>
              <a:t>:= </a:t>
            </a:r>
            <a:r>
              <a:rPr lang="en-US" sz="2600" i="1" dirty="0">
                <a:ea typeface="Cambria Math" pitchFamily="18" charset="0"/>
              </a:rPr>
              <a:t>a</a:t>
            </a:r>
          </a:p>
          <a:p>
            <a:pPr marL="274320" indent="-274320">
              <a:spcBef>
                <a:spcPct val="20000"/>
              </a:spcBef>
              <a:buClr>
                <a:schemeClr val="accent3"/>
              </a:buClr>
              <a:buSzPct val="95000"/>
              <a:defRPr/>
            </a:pPr>
            <a:r>
              <a:rPr lang="en-US" sz="2600" i="1" dirty="0">
                <a:ea typeface="Cambria Math" pitchFamily="18" charset="0"/>
              </a:rPr>
              <a:t>x </a:t>
            </a:r>
            <a:r>
              <a:rPr lang="en-US" sz="2600" dirty="0">
                <a:ea typeface="Cambria Math" pitchFamily="18" charset="0"/>
              </a:rPr>
              <a:t>:= </a:t>
            </a:r>
            <a:r>
              <a:rPr lang="en-US" sz="2600" i="1" dirty="0">
                <a:ea typeface="Cambria Math" pitchFamily="18" charset="0"/>
              </a:rPr>
              <a:t>b</a:t>
            </a:r>
            <a:endParaRPr kumimoji="0" lang="en-US" sz="2600" b="0" i="1" u="none" strike="noStrike" kern="1200" cap="none" spc="0" normalizeH="0" baseline="0" noProof="0" dirty="0">
              <a:ln>
                <a:noFill/>
              </a:ln>
              <a:solidFill>
                <a:schemeClr val="tx1"/>
              </a:solidFill>
              <a:effectLst/>
              <a:uLnTx/>
              <a:uFillTx/>
              <a:latin typeface="Cambria Math" pitchFamily="18" charset="0"/>
              <a:ea typeface="Cambria Math" pitchFamily="18" charset="0"/>
            </a:endParaRPr>
          </a:p>
          <a:p>
            <a:pPr marL="274320" lvl="0" indent="-274320">
              <a:spcBef>
                <a:spcPct val="20000"/>
              </a:spcBef>
              <a:buClr>
                <a:schemeClr val="accent3"/>
              </a:buClr>
              <a:buSzPct val="95000"/>
              <a:defRPr/>
            </a:pPr>
            <a:r>
              <a:rPr lang="en-US" sz="2600" b="1" dirty="0"/>
              <a:t>while   </a:t>
            </a:r>
            <a:r>
              <a:rPr lang="en-US" sz="2600" i="1" dirty="0"/>
              <a:t>y </a:t>
            </a:r>
            <a:r>
              <a:rPr lang="en-US" sz="2600" i="1" dirty="0">
                <a:latin typeface="Cambria Math"/>
                <a:ea typeface="Cambria Math"/>
              </a:rPr>
              <a:t>≠ </a:t>
            </a:r>
            <a:r>
              <a:rPr lang="en-US" sz="2600" dirty="0">
                <a:latin typeface="Cambria Math"/>
                <a:ea typeface="Cambria Math"/>
              </a:rPr>
              <a:t>0</a:t>
            </a:r>
            <a:endParaRPr kumimoji="0" lang="en-US" sz="2600" b="0" u="none" strike="noStrike" kern="1200" cap="none" spc="0" normalizeH="0" baseline="0" noProof="0" dirty="0">
              <a:ln>
                <a:noFill/>
              </a:ln>
              <a:solidFill>
                <a:schemeClr val="tx1"/>
              </a:solidFill>
              <a:effectLst/>
              <a:uLnTx/>
              <a:uFillTx/>
              <a:latin typeface="+mn-lt"/>
              <a:ea typeface="+mn-ea"/>
              <a:cs typeface="+mn-cs"/>
            </a:endParaRPr>
          </a:p>
          <a:p>
            <a:pPr>
              <a:buNone/>
            </a:pPr>
            <a:r>
              <a:rPr lang="en-US" sz="2600" dirty="0"/>
              <a:t>       </a:t>
            </a:r>
            <a:r>
              <a:rPr lang="en-US" sz="2600" i="1" dirty="0"/>
              <a:t>r</a:t>
            </a:r>
            <a:r>
              <a:rPr lang="en-US" sz="2600" dirty="0"/>
              <a:t> := </a:t>
            </a:r>
            <a:r>
              <a:rPr lang="en-US" sz="2600" i="1" dirty="0"/>
              <a:t>x</a:t>
            </a:r>
            <a:r>
              <a:rPr lang="en-US" sz="2600" dirty="0"/>
              <a:t> </a:t>
            </a:r>
            <a:r>
              <a:rPr lang="en-US" sz="2600" b="1" dirty="0"/>
              <a:t>mod</a:t>
            </a:r>
            <a:r>
              <a:rPr lang="en-US" sz="2600" dirty="0"/>
              <a:t> </a:t>
            </a:r>
            <a:r>
              <a:rPr lang="en-US" sz="2600" i="1" dirty="0"/>
              <a:t>y</a:t>
            </a:r>
          </a:p>
          <a:p>
            <a:pPr>
              <a:buNone/>
            </a:pPr>
            <a:r>
              <a:rPr lang="en-US" sz="2600" dirty="0"/>
              <a:t>       </a:t>
            </a:r>
            <a:r>
              <a:rPr lang="en-US" sz="2600" i="1" dirty="0"/>
              <a:t>x </a:t>
            </a:r>
            <a:r>
              <a:rPr lang="en-US" sz="2600" dirty="0"/>
              <a:t>:= </a:t>
            </a:r>
            <a:r>
              <a:rPr lang="en-US" sz="2600" i="1" dirty="0"/>
              <a:t>y</a:t>
            </a:r>
          </a:p>
          <a:p>
            <a:pPr>
              <a:buNone/>
            </a:pPr>
            <a:r>
              <a:rPr lang="en-US" sz="2600" dirty="0"/>
              <a:t>       </a:t>
            </a:r>
            <a:r>
              <a:rPr lang="en-US" sz="2600" i="1" dirty="0"/>
              <a:t>y</a:t>
            </a:r>
            <a:r>
              <a:rPr lang="en-US" sz="2600" dirty="0"/>
              <a:t> := </a:t>
            </a:r>
            <a:r>
              <a:rPr lang="en-US" sz="2600" i="1" dirty="0"/>
              <a:t>r</a:t>
            </a:r>
          </a:p>
          <a:p>
            <a:pPr marL="274320" lvl="0" indent="-274320">
              <a:spcBef>
                <a:spcPct val="20000"/>
              </a:spcBef>
              <a:buClr>
                <a:schemeClr val="accent3"/>
              </a:buClr>
              <a:buSzPct val="95000"/>
              <a:defRPr/>
            </a:pPr>
            <a:r>
              <a:rPr lang="en-US" sz="2600" b="1" noProof="0" dirty="0"/>
              <a:t>r</a:t>
            </a:r>
            <a:r>
              <a:rPr kumimoji="0" lang="en-US" sz="2600" b="1" i="0" u="none" strike="noStrike" kern="1200" cap="none" spc="0" normalizeH="0" baseline="0" noProof="0" dirty="0">
                <a:ln>
                  <a:noFill/>
                </a:ln>
                <a:solidFill>
                  <a:schemeClr val="tx1"/>
                </a:solidFill>
                <a:effectLst/>
                <a:uLnTx/>
                <a:uFillTx/>
                <a:latin typeface="+mn-lt"/>
                <a:ea typeface="+mn-ea"/>
                <a:cs typeface="+mn-cs"/>
              </a:rPr>
              <a:t>eturn</a:t>
            </a:r>
            <a:r>
              <a:rPr lang="en-US" sz="2600" noProof="0" dirty="0"/>
              <a:t> </a:t>
            </a:r>
            <a:r>
              <a:rPr lang="en-US" sz="2600" i="1" noProof="0" dirty="0"/>
              <a:t>x</a:t>
            </a:r>
            <a:r>
              <a:rPr lang="en-US" sz="2600" noProof="0" dirty="0"/>
              <a:t> </a:t>
            </a:r>
            <a:r>
              <a:rPr lang="en-US" sz="2600" dirty="0"/>
              <a:t>{</a:t>
            </a:r>
            <a:r>
              <a:rPr lang="en-US" sz="2600" dirty="0" err="1"/>
              <a:t>gcd</a:t>
            </a:r>
            <a:r>
              <a:rPr lang="en-US" sz="2600" dirty="0"/>
              <a:t>(</a:t>
            </a:r>
            <a:r>
              <a:rPr lang="en-US" sz="2600" i="1" dirty="0" err="1"/>
              <a:t>a</a:t>
            </a:r>
            <a:r>
              <a:rPr lang="en-US" sz="2600" dirty="0" err="1"/>
              <a:t>,</a:t>
            </a:r>
            <a:r>
              <a:rPr lang="en-US" sz="2600" i="1" dirty="0" err="1"/>
              <a:t>b</a:t>
            </a:r>
            <a:r>
              <a:rPr lang="en-US" sz="2600" dirty="0"/>
              <a:t>) is </a:t>
            </a:r>
            <a:r>
              <a:rPr lang="en-US" sz="2600" i="1" dirty="0"/>
              <a:t>x</a:t>
            </a:r>
            <a:r>
              <a:rPr kumimoji="0" lang="en-US" sz="2600" b="0" u="none" strike="noStrike" kern="1200" cap="none" spc="0" normalizeH="0" baseline="0" noProof="0" dirty="0">
                <a:ln>
                  <a:noFill/>
                </a:ln>
                <a:solidFill>
                  <a:schemeClr val="tx1"/>
                </a:solidFill>
                <a:effectLst/>
                <a:uLnTx/>
                <a:uFillTx/>
                <a:latin typeface="+mn-lt"/>
                <a:ea typeface="+mn-ea"/>
                <a:cs typeface="+mn-cs"/>
              </a:rPr>
              <a:t>}</a:t>
            </a:r>
            <a:endParaRPr kumimoji="0" lang="en-US" sz="2600" b="0" i="1"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4059732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31871D-701C-4F75-B841-321FDDAFE8FD}"/>
              </a:ext>
            </a:extLst>
          </p:cNvPr>
          <p:cNvSpPr>
            <a:spLocks noGrp="1"/>
          </p:cNvSpPr>
          <p:nvPr>
            <p:ph idx="1"/>
          </p:nvPr>
        </p:nvSpPr>
        <p:spPr>
          <a:xfrm>
            <a:off x="304800" y="1295400"/>
            <a:ext cx="8686800" cy="5181600"/>
          </a:xfrm>
        </p:spPr>
        <p:txBody>
          <a:bodyPr>
            <a:normAutofit fontScale="92500" lnSpcReduction="10000"/>
          </a:bodyPr>
          <a:lstStyle/>
          <a:p>
            <a:pPr marL="0" indent="0" algn="l">
              <a:buNone/>
            </a:pPr>
            <a:r>
              <a:rPr lang="en-US" sz="3600" b="1" i="0" u="none" strike="noStrike" baseline="0" dirty="0">
                <a:latin typeface="Times New Roman" panose="02020603050405020304" pitchFamily="18" charset="0"/>
              </a:rPr>
              <a:t>GENERAL TERM OF AN ARITHMETIC SEQUENCE:</a:t>
            </a:r>
          </a:p>
          <a:p>
            <a:pPr marL="0" indent="0" algn="l">
              <a:buNone/>
            </a:pPr>
            <a:r>
              <a:rPr lang="en-US" sz="2800" b="0" i="0" u="none" strike="noStrike" baseline="0" dirty="0">
                <a:latin typeface="TimesNewRomanPSMT"/>
              </a:rPr>
              <a:t>Let </a:t>
            </a:r>
            <a:r>
              <a:rPr lang="en-US" sz="2800" b="1" i="0" u="none" strike="noStrike" baseline="0" dirty="0">
                <a:latin typeface="Times New Roman" panose="02020603050405020304" pitchFamily="18" charset="0"/>
              </a:rPr>
              <a:t>a </a:t>
            </a:r>
            <a:r>
              <a:rPr lang="en-US" sz="2800" b="0" i="0" u="none" strike="noStrike" baseline="0" dirty="0">
                <a:latin typeface="TimesNewRomanPSMT"/>
              </a:rPr>
              <a:t>be the first term and </a:t>
            </a:r>
            <a:r>
              <a:rPr lang="en-US" sz="2800" b="1" i="0" u="none" strike="noStrike" baseline="0" dirty="0">
                <a:latin typeface="Times New Roman" panose="02020603050405020304" pitchFamily="18" charset="0"/>
              </a:rPr>
              <a:t>d </a:t>
            </a:r>
            <a:r>
              <a:rPr lang="en-US" sz="2800" b="0" i="0" u="none" strike="noStrike" baseline="0" dirty="0">
                <a:latin typeface="TimesNewRomanPSMT"/>
              </a:rPr>
              <a:t>be the common difference of an arithmetic sequence. Then the sequence is:</a:t>
            </a:r>
          </a:p>
          <a:p>
            <a:pPr marL="0" indent="0" algn="l">
              <a:buNone/>
            </a:pPr>
            <a:r>
              <a:rPr lang="en-US" sz="2800" dirty="0">
                <a:latin typeface="TimesNewRomanPSMT"/>
              </a:rPr>
              <a:t>		</a:t>
            </a:r>
            <a:r>
              <a:rPr lang="en-US" sz="2800" b="0" i="0" u="none" strike="noStrike" baseline="0" dirty="0">
                <a:latin typeface="TimesNewRomanPSMT"/>
              </a:rPr>
              <a:t> a, </a:t>
            </a:r>
            <a:r>
              <a:rPr lang="en-US" sz="2800" b="0" i="0" u="none" strike="noStrike" baseline="0" dirty="0" err="1">
                <a:latin typeface="TimesNewRomanPSMT"/>
              </a:rPr>
              <a:t>a+d</a:t>
            </a:r>
            <a:r>
              <a:rPr lang="en-US" sz="2800" b="0" i="0" u="none" strike="noStrike" baseline="0" dirty="0">
                <a:latin typeface="TimesNewRomanPSMT"/>
              </a:rPr>
              <a:t>, a+2d, a+3d, …</a:t>
            </a:r>
          </a:p>
          <a:p>
            <a:pPr marL="0" indent="0" algn="l">
              <a:buNone/>
            </a:pPr>
            <a:r>
              <a:rPr lang="en-US" sz="2800" b="0" i="0" u="none" strike="noStrike" baseline="0" dirty="0">
                <a:latin typeface="TimesNewRomanPSMT"/>
              </a:rPr>
              <a:t>If a</a:t>
            </a:r>
            <a:r>
              <a:rPr lang="en-US" sz="800" b="0" i="0" u="none" strike="noStrike" baseline="0" dirty="0">
                <a:latin typeface="TimesNewRomanPSMT"/>
              </a:rPr>
              <a:t>i</a:t>
            </a:r>
            <a:r>
              <a:rPr lang="en-US" sz="2800" b="0" i="0" u="none" strike="noStrike" baseline="0" dirty="0">
                <a:latin typeface="TimesNewRomanPSMT"/>
              </a:rPr>
              <a:t>, for </a:t>
            </a:r>
            <a:r>
              <a:rPr lang="en-US" sz="2800" b="0" i="0" u="none" strike="noStrike" baseline="0" dirty="0" err="1">
                <a:latin typeface="TimesNewRomanPSMT"/>
              </a:rPr>
              <a:t>i</a:t>
            </a:r>
            <a:r>
              <a:rPr lang="en-US" sz="2800" b="0" i="0" u="none" strike="noStrike" baseline="0" dirty="0">
                <a:latin typeface="TimesNewRomanPSMT"/>
              </a:rPr>
              <a:t> </a:t>
            </a:r>
            <a:r>
              <a:rPr lang="en-US" sz="2800" b="0" i="0" u="none" strike="noStrike" baseline="0" dirty="0">
                <a:latin typeface="SymbolMT"/>
              </a:rPr>
              <a:t>≥ </a:t>
            </a:r>
            <a:r>
              <a:rPr lang="en-US" sz="2800" b="0" i="0" u="none" strike="noStrike" baseline="0" dirty="0">
                <a:latin typeface="TimesNewRomanPSMT"/>
              </a:rPr>
              <a:t>1, represents the terms of the sequence then</a:t>
            </a:r>
          </a:p>
          <a:p>
            <a:pPr marL="0" indent="0" algn="l">
              <a:buNone/>
            </a:pPr>
            <a:r>
              <a:rPr lang="en-US" sz="2800" b="0" i="0" u="none" strike="noStrike" baseline="0" dirty="0">
                <a:latin typeface="TimesNewRomanPSMT"/>
              </a:rPr>
              <a:t>a</a:t>
            </a:r>
            <a:r>
              <a:rPr lang="en-US" sz="1500" b="1" i="0" u="none" strike="noStrike" baseline="0" dirty="0">
                <a:latin typeface="TimesNewRomanPSMT"/>
              </a:rPr>
              <a:t>1 </a:t>
            </a:r>
            <a:r>
              <a:rPr lang="en-US" sz="2800" b="0" i="0" u="none" strike="noStrike" baseline="0" dirty="0">
                <a:latin typeface="TimesNewRomanPSMT"/>
              </a:rPr>
              <a:t>= first term = a = a + (1-1) d</a:t>
            </a:r>
          </a:p>
          <a:p>
            <a:pPr marL="0" indent="0" algn="l">
              <a:buNone/>
            </a:pPr>
            <a:r>
              <a:rPr lang="en-US" sz="2800" b="0" i="0" u="none" strike="noStrike" baseline="0" dirty="0">
                <a:latin typeface="TimesNewRomanPSMT"/>
              </a:rPr>
              <a:t>a</a:t>
            </a:r>
            <a:r>
              <a:rPr lang="en-US" sz="1500" b="1" i="0" u="none" strike="noStrike" baseline="0" dirty="0">
                <a:latin typeface="TimesNewRomanPSMT"/>
              </a:rPr>
              <a:t>2</a:t>
            </a:r>
            <a:r>
              <a:rPr lang="en-US" sz="1500" b="0" i="0" u="none" strike="noStrike" baseline="0" dirty="0">
                <a:latin typeface="TimesNewRomanPSMT"/>
              </a:rPr>
              <a:t> </a:t>
            </a:r>
            <a:r>
              <a:rPr lang="en-US" sz="2800" b="0" i="0" u="none" strike="noStrike" baseline="0" dirty="0">
                <a:latin typeface="TimesNewRomanPSMT"/>
              </a:rPr>
              <a:t>= second term = a + d = a + (2-1) d</a:t>
            </a:r>
          </a:p>
          <a:p>
            <a:pPr marL="0" indent="0" algn="l">
              <a:buNone/>
            </a:pPr>
            <a:r>
              <a:rPr lang="en-US" sz="2800" b="0" i="0" u="none" strike="noStrike" baseline="0" dirty="0">
                <a:latin typeface="TimesNewRomanPSMT"/>
              </a:rPr>
              <a:t>a</a:t>
            </a:r>
            <a:r>
              <a:rPr lang="en-US" sz="1500" b="1" i="0" u="none" strike="noStrike" baseline="0" dirty="0">
                <a:latin typeface="TimesNewRomanPSMT"/>
              </a:rPr>
              <a:t>3 </a:t>
            </a:r>
            <a:r>
              <a:rPr lang="en-US" sz="2800" b="0" i="0" u="none" strike="noStrike" baseline="0" dirty="0">
                <a:latin typeface="TimesNewRomanPSMT"/>
              </a:rPr>
              <a:t>= third term = a + 2d = a + (3 -1) d</a:t>
            </a:r>
          </a:p>
          <a:p>
            <a:pPr marL="0" indent="0" algn="l">
              <a:buNone/>
            </a:pPr>
            <a:r>
              <a:rPr lang="en-US" sz="2800" b="0" i="0" u="none" strike="noStrike" baseline="0" dirty="0">
                <a:latin typeface="TimesNewRomanPSMT"/>
              </a:rPr>
              <a:t>By symmetry</a:t>
            </a:r>
          </a:p>
          <a:p>
            <a:pPr marL="0" indent="0" algn="l">
              <a:buNone/>
            </a:pPr>
            <a:r>
              <a:rPr lang="en-US" sz="2800" b="0" i="0" u="none" strike="noStrike" baseline="0" dirty="0">
                <a:latin typeface="TimesNewRomanPSMT"/>
              </a:rPr>
              <a:t>a</a:t>
            </a:r>
            <a:r>
              <a:rPr lang="en-US" sz="1500" b="1" i="0" u="none" strike="noStrike" baseline="0" dirty="0">
                <a:latin typeface="TimesNewRomanPSMT"/>
              </a:rPr>
              <a:t>n </a:t>
            </a:r>
            <a:r>
              <a:rPr lang="en-US" sz="2800" b="0" i="0" u="none" strike="noStrike" baseline="0" dirty="0">
                <a:latin typeface="TimesNewRomanPSMT"/>
              </a:rPr>
              <a:t>= nth term = a + (n - 1)d for all integers n </a:t>
            </a:r>
            <a:r>
              <a:rPr lang="en-US" sz="2800" b="0" i="0" u="none" strike="noStrike" baseline="0" dirty="0">
                <a:latin typeface="SymbolMT"/>
              </a:rPr>
              <a:t>≥</a:t>
            </a:r>
            <a:r>
              <a:rPr lang="en-US" sz="2800" b="0" i="0" u="none" strike="noStrike" baseline="0" dirty="0">
                <a:latin typeface="TimesNewRomanPSMT"/>
              </a:rPr>
              <a:t>1.</a:t>
            </a:r>
            <a:endParaRPr lang="en-PK" dirty="0"/>
          </a:p>
        </p:txBody>
      </p:sp>
      <p:sp>
        <p:nvSpPr>
          <p:cNvPr id="4" name="Title 1">
            <a:extLst>
              <a:ext uri="{FF2B5EF4-FFF2-40B4-BE49-F238E27FC236}">
                <a16:creationId xmlns:a16="http://schemas.microsoft.com/office/drawing/2014/main" id="{3F1C7405-76E1-4667-A2AD-0E0DE9A6581D}"/>
              </a:ext>
            </a:extLst>
          </p:cNvPr>
          <p:cNvSpPr>
            <a:spLocks noGrp="1"/>
          </p:cNvSpPr>
          <p:nvPr>
            <p:ph type="title"/>
          </p:nvPr>
        </p:nvSpPr>
        <p:spPr>
          <a:xfrm>
            <a:off x="152400" y="381000"/>
            <a:ext cx="8839200" cy="666750"/>
          </a:xfrm>
        </p:spPr>
        <p:txBody>
          <a:bodyPr>
            <a:normAutofit fontScale="90000"/>
          </a:bodyPr>
          <a:lstStyle/>
          <a:p>
            <a:r>
              <a:rPr lang="en-US" dirty="0"/>
              <a:t>Arithmetic Sequences </a:t>
            </a:r>
            <a:endParaRPr lang="en-PK" dirty="0"/>
          </a:p>
        </p:txBody>
      </p:sp>
    </p:spTree>
    <p:extLst>
      <p:ext uri="{BB962C8B-B14F-4D97-AF65-F5344CB8AC3E}">
        <p14:creationId xmlns:p14="http://schemas.microsoft.com/office/powerpoint/2010/main" val="32799052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err="1"/>
              <a:t>gcds</a:t>
            </a:r>
            <a:r>
              <a:rPr lang="en-US" dirty="0"/>
              <a:t> as Linear Combinations</a:t>
            </a:r>
          </a:p>
        </p:txBody>
      </p:sp>
      <p:sp>
        <p:nvSpPr>
          <p:cNvPr id="3" name="Content Placeholder 2"/>
          <p:cNvSpPr>
            <a:spLocks noGrp="1"/>
          </p:cNvSpPr>
          <p:nvPr>
            <p:ph idx="1"/>
          </p:nvPr>
        </p:nvSpPr>
        <p:spPr>
          <a:xfrm>
            <a:off x="457200" y="1623822"/>
            <a:ext cx="8229600" cy="4700778"/>
          </a:xfrm>
        </p:spPr>
        <p:txBody>
          <a:bodyPr>
            <a:normAutofit fontScale="92500" lnSpcReduction="20000"/>
          </a:bodyPr>
          <a:lstStyle/>
          <a:p>
            <a:pPr>
              <a:buNone/>
            </a:pPr>
            <a:r>
              <a:rPr lang="en-US" b="1" dirty="0"/>
              <a:t>   </a:t>
            </a:r>
            <a:r>
              <a:rPr lang="en-US" b="1" dirty="0" err="1"/>
              <a:t>B</a:t>
            </a:r>
            <a:r>
              <a:rPr lang="en-US" b="1" dirty="0" err="1">
                <a:latin typeface="Cambria Math"/>
                <a:ea typeface="Cambria Math"/>
              </a:rPr>
              <a:t>é</a:t>
            </a:r>
            <a:r>
              <a:rPr lang="en-US" b="1" dirty="0" err="1"/>
              <a:t>zout’s</a:t>
            </a:r>
            <a:r>
              <a:rPr lang="en-US" b="1" dirty="0"/>
              <a:t> Theorem</a:t>
            </a:r>
            <a:r>
              <a:rPr lang="en-US" dirty="0"/>
              <a:t>: If </a:t>
            </a:r>
            <a:r>
              <a:rPr lang="en-US" i="1" dirty="0"/>
              <a:t>a</a:t>
            </a:r>
            <a:r>
              <a:rPr lang="en-US" dirty="0"/>
              <a:t> and </a:t>
            </a:r>
            <a:r>
              <a:rPr lang="en-US" i="1" dirty="0"/>
              <a:t>b</a:t>
            </a:r>
            <a:r>
              <a:rPr lang="en-US" dirty="0"/>
              <a:t> are positive integers, then there exist integers </a:t>
            </a:r>
            <a:r>
              <a:rPr lang="en-US" i="1" dirty="0"/>
              <a:t>s</a:t>
            </a:r>
            <a:r>
              <a:rPr lang="en-US" dirty="0"/>
              <a:t> and </a:t>
            </a:r>
            <a:r>
              <a:rPr lang="en-US" i="1" dirty="0"/>
              <a:t>t</a:t>
            </a:r>
            <a:r>
              <a:rPr lang="en-US" dirty="0"/>
              <a:t> such that  </a:t>
            </a:r>
            <a:r>
              <a:rPr lang="en-US" dirty="0" err="1"/>
              <a:t>gcd</a:t>
            </a:r>
            <a:r>
              <a:rPr lang="en-US" dirty="0"/>
              <a:t>(</a:t>
            </a:r>
            <a:r>
              <a:rPr lang="en-US" i="1" dirty="0" err="1"/>
              <a:t>a</a:t>
            </a:r>
            <a:r>
              <a:rPr lang="en-US" dirty="0" err="1"/>
              <a:t>,</a:t>
            </a:r>
            <a:r>
              <a:rPr lang="en-US" i="1" dirty="0" err="1"/>
              <a:t>b</a:t>
            </a:r>
            <a:r>
              <a:rPr lang="en-US" dirty="0"/>
              <a:t>) = </a:t>
            </a:r>
            <a:r>
              <a:rPr lang="en-US" i="1" dirty="0" err="1"/>
              <a:t>sa</a:t>
            </a:r>
            <a:r>
              <a:rPr lang="en-US" dirty="0"/>
              <a:t> + </a:t>
            </a:r>
            <a:r>
              <a:rPr lang="en-US" i="1" dirty="0" err="1"/>
              <a:t>tb</a:t>
            </a:r>
            <a:r>
              <a:rPr lang="en-US" dirty="0"/>
              <a:t>. </a:t>
            </a:r>
          </a:p>
          <a:p>
            <a:pPr>
              <a:buNone/>
            </a:pPr>
            <a:r>
              <a:rPr lang="en-US" b="1" dirty="0"/>
              <a:t>	</a:t>
            </a:r>
          </a:p>
          <a:p>
            <a:pPr>
              <a:buNone/>
            </a:pPr>
            <a:r>
              <a:rPr lang="en-US" b="1" dirty="0"/>
              <a:t>	Definition</a:t>
            </a:r>
            <a:r>
              <a:rPr lang="en-US" dirty="0"/>
              <a:t>: If </a:t>
            </a:r>
            <a:r>
              <a:rPr lang="en-US" i="1" dirty="0"/>
              <a:t>a</a:t>
            </a:r>
            <a:r>
              <a:rPr lang="en-US" dirty="0"/>
              <a:t> and </a:t>
            </a:r>
            <a:r>
              <a:rPr lang="en-US" i="1" dirty="0"/>
              <a:t>b</a:t>
            </a:r>
            <a:r>
              <a:rPr lang="en-US" dirty="0"/>
              <a:t> are positive integers, then integers </a:t>
            </a:r>
            <a:r>
              <a:rPr lang="en-US" i="1" dirty="0"/>
              <a:t>s</a:t>
            </a:r>
            <a:r>
              <a:rPr lang="en-US" dirty="0"/>
              <a:t> and </a:t>
            </a:r>
            <a:r>
              <a:rPr lang="en-US" i="1" dirty="0"/>
              <a:t>t</a:t>
            </a:r>
            <a:r>
              <a:rPr lang="en-US" dirty="0"/>
              <a:t> such that  </a:t>
            </a:r>
            <a:r>
              <a:rPr lang="en-US" dirty="0" err="1"/>
              <a:t>gcd</a:t>
            </a:r>
            <a:r>
              <a:rPr lang="en-US" dirty="0"/>
              <a:t>(</a:t>
            </a:r>
            <a:r>
              <a:rPr lang="en-US" i="1" dirty="0" err="1"/>
              <a:t>a</a:t>
            </a:r>
            <a:r>
              <a:rPr lang="en-US" dirty="0" err="1"/>
              <a:t>,</a:t>
            </a:r>
            <a:r>
              <a:rPr lang="en-US" i="1" dirty="0" err="1"/>
              <a:t>b</a:t>
            </a:r>
            <a:r>
              <a:rPr lang="en-US" dirty="0"/>
              <a:t>) = </a:t>
            </a:r>
            <a:r>
              <a:rPr lang="en-US" i="1" dirty="0" err="1"/>
              <a:t>sa</a:t>
            </a:r>
            <a:r>
              <a:rPr lang="en-US" dirty="0"/>
              <a:t> + </a:t>
            </a:r>
            <a:r>
              <a:rPr lang="en-US" i="1" dirty="0"/>
              <a:t>tb</a:t>
            </a:r>
            <a:r>
              <a:rPr lang="en-US" dirty="0"/>
              <a:t> are called </a:t>
            </a:r>
            <a:r>
              <a:rPr lang="en-US" i="1" dirty="0"/>
              <a:t>B</a:t>
            </a:r>
            <a:r>
              <a:rPr lang="en-US" i="1" dirty="0">
                <a:latin typeface="Cambria Math"/>
                <a:ea typeface="Cambria Math"/>
              </a:rPr>
              <a:t>é</a:t>
            </a:r>
            <a:r>
              <a:rPr lang="en-US" i="1" dirty="0"/>
              <a:t>zout coefficients </a:t>
            </a:r>
            <a:r>
              <a:rPr lang="en-US" dirty="0"/>
              <a:t>of </a:t>
            </a:r>
            <a:r>
              <a:rPr lang="en-US" i="1" dirty="0"/>
              <a:t>a</a:t>
            </a:r>
            <a:r>
              <a:rPr lang="en-US" dirty="0"/>
              <a:t> and </a:t>
            </a:r>
            <a:r>
              <a:rPr lang="en-US" i="1" dirty="0"/>
              <a:t>b. </a:t>
            </a:r>
            <a:r>
              <a:rPr lang="en-US" dirty="0"/>
              <a:t>The equation  </a:t>
            </a:r>
            <a:r>
              <a:rPr lang="en-US" dirty="0" err="1"/>
              <a:t>gcd</a:t>
            </a:r>
            <a:r>
              <a:rPr lang="en-US" dirty="0"/>
              <a:t>(</a:t>
            </a:r>
            <a:r>
              <a:rPr lang="en-US" i="1" dirty="0" err="1"/>
              <a:t>a</a:t>
            </a:r>
            <a:r>
              <a:rPr lang="en-US" dirty="0" err="1"/>
              <a:t>,</a:t>
            </a:r>
            <a:r>
              <a:rPr lang="en-US" i="1" dirty="0" err="1"/>
              <a:t>b</a:t>
            </a:r>
            <a:r>
              <a:rPr lang="en-US" dirty="0"/>
              <a:t>) = </a:t>
            </a:r>
            <a:r>
              <a:rPr lang="en-US" i="1" dirty="0" err="1"/>
              <a:t>sa</a:t>
            </a:r>
            <a:r>
              <a:rPr lang="en-US" dirty="0"/>
              <a:t> + </a:t>
            </a:r>
            <a:r>
              <a:rPr lang="en-US" i="1" dirty="0"/>
              <a:t>tb</a:t>
            </a:r>
            <a:r>
              <a:rPr lang="en-US" dirty="0"/>
              <a:t>  is called</a:t>
            </a:r>
            <a:r>
              <a:rPr lang="en-US" i="1" dirty="0"/>
              <a:t> </a:t>
            </a:r>
            <a:r>
              <a:rPr lang="en-US" i="1" dirty="0" err="1"/>
              <a:t>B</a:t>
            </a:r>
            <a:r>
              <a:rPr lang="en-US" i="1" dirty="0" err="1">
                <a:latin typeface="Cambria Math"/>
                <a:ea typeface="Cambria Math"/>
              </a:rPr>
              <a:t>é</a:t>
            </a:r>
            <a:r>
              <a:rPr lang="en-US" i="1" dirty="0" err="1"/>
              <a:t>zout’s</a:t>
            </a:r>
            <a:r>
              <a:rPr lang="en-US" i="1" dirty="0"/>
              <a:t> identity. </a:t>
            </a:r>
          </a:p>
          <a:p>
            <a:pPr>
              <a:buNone/>
            </a:pPr>
            <a:endParaRPr lang="en-US" i="1" dirty="0"/>
          </a:p>
          <a:p>
            <a:r>
              <a:rPr lang="en-US" dirty="0"/>
              <a:t>By </a:t>
            </a:r>
            <a:r>
              <a:rPr lang="en-US" dirty="0" err="1"/>
              <a:t>B</a:t>
            </a:r>
            <a:r>
              <a:rPr lang="en-US" dirty="0" err="1">
                <a:latin typeface="Cambria Math"/>
                <a:ea typeface="Cambria Math"/>
              </a:rPr>
              <a:t>é</a:t>
            </a:r>
            <a:r>
              <a:rPr lang="en-US" dirty="0" err="1"/>
              <a:t>zout’s</a:t>
            </a:r>
            <a:r>
              <a:rPr lang="en-US" dirty="0"/>
              <a:t> Theorem,  the </a:t>
            </a:r>
            <a:r>
              <a:rPr lang="en-US" dirty="0" err="1"/>
              <a:t>gcd</a:t>
            </a:r>
            <a:r>
              <a:rPr lang="en-US" dirty="0"/>
              <a:t> of integers </a:t>
            </a:r>
            <a:r>
              <a:rPr lang="en-US" i="1" dirty="0"/>
              <a:t>a</a:t>
            </a:r>
            <a:r>
              <a:rPr lang="en-US" dirty="0"/>
              <a:t> and </a:t>
            </a:r>
            <a:r>
              <a:rPr lang="en-US" i="1" dirty="0"/>
              <a:t>b</a:t>
            </a:r>
            <a:r>
              <a:rPr lang="en-US" dirty="0"/>
              <a:t> can be expressed in the form  </a:t>
            </a:r>
            <a:r>
              <a:rPr lang="en-US" i="1" dirty="0" err="1"/>
              <a:t>sa</a:t>
            </a:r>
            <a:r>
              <a:rPr lang="en-US" dirty="0"/>
              <a:t> + </a:t>
            </a:r>
            <a:r>
              <a:rPr lang="en-US" i="1" dirty="0" err="1"/>
              <a:t>tb</a:t>
            </a:r>
            <a:r>
              <a:rPr lang="en-US" i="1" dirty="0"/>
              <a:t> </a:t>
            </a:r>
            <a:r>
              <a:rPr lang="en-US" dirty="0"/>
              <a:t>where </a:t>
            </a:r>
            <a:r>
              <a:rPr lang="en-US" i="1" dirty="0"/>
              <a:t>s</a:t>
            </a:r>
            <a:r>
              <a:rPr lang="en-US" dirty="0"/>
              <a:t> and </a:t>
            </a:r>
            <a:r>
              <a:rPr lang="en-US" i="1" dirty="0"/>
              <a:t>t</a:t>
            </a:r>
            <a:r>
              <a:rPr lang="en-US" dirty="0"/>
              <a:t> are integers. This is a </a:t>
            </a:r>
            <a:r>
              <a:rPr lang="en-US" i="1" dirty="0"/>
              <a:t>linear combination </a:t>
            </a:r>
            <a:r>
              <a:rPr lang="en-US" dirty="0"/>
              <a:t>with integer coefficients of </a:t>
            </a:r>
            <a:r>
              <a:rPr lang="en-US" i="1" dirty="0"/>
              <a:t>a</a:t>
            </a:r>
            <a:r>
              <a:rPr lang="en-US" dirty="0"/>
              <a:t> and </a:t>
            </a:r>
            <a:r>
              <a:rPr lang="en-US" i="1" dirty="0"/>
              <a:t>b</a:t>
            </a:r>
            <a:r>
              <a:rPr lang="en-US" dirty="0"/>
              <a:t>.</a:t>
            </a:r>
          </a:p>
          <a:p>
            <a:pPr lvl="1"/>
            <a:r>
              <a:rPr lang="en-US" dirty="0" err="1"/>
              <a:t>gcd</a:t>
            </a:r>
            <a:r>
              <a:rPr lang="en-US" dirty="0"/>
              <a:t>(</a:t>
            </a:r>
            <a:r>
              <a:rPr lang="en-US" dirty="0">
                <a:latin typeface="Cambria Math" pitchFamily="18" charset="0"/>
                <a:ea typeface="Cambria Math" pitchFamily="18" charset="0"/>
              </a:rPr>
              <a:t>6,14</a:t>
            </a:r>
            <a:r>
              <a:rPr lang="en-US" dirty="0"/>
              <a:t>) = (</a:t>
            </a:r>
            <a:r>
              <a:rPr lang="en-US" dirty="0">
                <a:latin typeface="Cambria Math"/>
                <a:ea typeface="Cambria Math"/>
              </a:rPr>
              <a:t>−2)∙6 + 1∙14</a:t>
            </a:r>
          </a:p>
          <a:p>
            <a:pPr>
              <a:buNone/>
            </a:pPr>
            <a:r>
              <a:rPr lang="en-US" dirty="0">
                <a:latin typeface="Cambria Math"/>
                <a:ea typeface="Cambria Math"/>
              </a:rPr>
              <a:t>     </a:t>
            </a:r>
            <a:endParaRPr lang="en-US" dirty="0"/>
          </a:p>
          <a:p>
            <a:pPr>
              <a:buNone/>
            </a:pPr>
            <a:endParaRPr lang="en-US" i="1" dirty="0"/>
          </a:p>
        </p:txBody>
      </p:sp>
      <p:pic>
        <p:nvPicPr>
          <p:cNvPr id="4" name="Picture 3" descr="bezout.jpg"/>
          <p:cNvPicPr>
            <a:picLocks noChangeAspect="1"/>
          </p:cNvPicPr>
          <p:nvPr/>
        </p:nvPicPr>
        <p:blipFill>
          <a:blip r:embed="rId2" cstate="print"/>
          <a:stretch>
            <a:fillRect/>
          </a:stretch>
        </p:blipFill>
        <p:spPr>
          <a:xfrm>
            <a:off x="7848600" y="381000"/>
            <a:ext cx="906780" cy="1242822"/>
          </a:xfrm>
          <a:prstGeom prst="rect">
            <a:avLst/>
          </a:prstGeom>
        </p:spPr>
      </p:pic>
      <p:sp>
        <p:nvSpPr>
          <p:cNvPr id="5" name="TextBox 4"/>
          <p:cNvSpPr txBox="1"/>
          <p:nvPr/>
        </p:nvSpPr>
        <p:spPr>
          <a:xfrm>
            <a:off x="5791200" y="304800"/>
            <a:ext cx="1905000" cy="646331"/>
          </a:xfrm>
          <a:prstGeom prst="rect">
            <a:avLst/>
          </a:prstGeom>
          <a:noFill/>
        </p:spPr>
        <p:txBody>
          <a:bodyPr wrap="square" rtlCol="0">
            <a:spAutoFit/>
          </a:bodyPr>
          <a:lstStyle/>
          <a:p>
            <a:r>
              <a:rPr lang="en-US" dirty="0">
                <a:latin typeface="Cambria Math"/>
                <a:ea typeface="Cambria Math"/>
              </a:rPr>
              <a:t>É</a:t>
            </a:r>
            <a:r>
              <a:rPr lang="en-US" dirty="0"/>
              <a:t>tienne B</a:t>
            </a:r>
            <a:r>
              <a:rPr lang="en-US" dirty="0">
                <a:latin typeface="Cambria Math"/>
                <a:ea typeface="Cambria Math"/>
              </a:rPr>
              <a:t>é</a:t>
            </a:r>
            <a:r>
              <a:rPr lang="en-US" dirty="0"/>
              <a:t>zout</a:t>
            </a:r>
          </a:p>
          <a:p>
            <a:r>
              <a:rPr lang="en-US" dirty="0"/>
              <a:t>(</a:t>
            </a:r>
            <a:r>
              <a:rPr lang="en-US" dirty="0">
                <a:latin typeface="Cambria Math" pitchFamily="18" charset="0"/>
                <a:ea typeface="Cambria Math" pitchFamily="18" charset="0"/>
              </a:rPr>
              <a:t>1730-1783</a:t>
            </a:r>
            <a:r>
              <a:rPr lang="en-US" dirty="0"/>
              <a:t>)</a:t>
            </a:r>
          </a:p>
        </p:txBody>
      </p:sp>
    </p:spTree>
    <p:extLst>
      <p:ext uri="{BB962C8B-B14F-4D97-AF65-F5344CB8AC3E}">
        <p14:creationId xmlns:p14="http://schemas.microsoft.com/office/powerpoint/2010/main" val="10918454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889" y="495886"/>
            <a:ext cx="8229600" cy="591312"/>
          </a:xfrm>
        </p:spPr>
        <p:txBody>
          <a:bodyPr>
            <a:normAutofit fontScale="90000"/>
          </a:bodyPr>
          <a:lstStyle/>
          <a:p>
            <a:r>
              <a:rPr lang="en-US" sz="4000" dirty="0"/>
              <a:t>Finding </a:t>
            </a:r>
            <a:r>
              <a:rPr lang="en-US" sz="4000" dirty="0" err="1"/>
              <a:t>gcds</a:t>
            </a:r>
            <a:r>
              <a:rPr lang="en-US" sz="4000" dirty="0"/>
              <a:t> as Linear Combinations</a:t>
            </a:r>
          </a:p>
        </p:txBody>
      </p:sp>
      <p:sp>
        <p:nvSpPr>
          <p:cNvPr id="3" name="Content Placeholder 2"/>
          <p:cNvSpPr>
            <a:spLocks noGrp="1"/>
          </p:cNvSpPr>
          <p:nvPr>
            <p:ph idx="1"/>
          </p:nvPr>
        </p:nvSpPr>
        <p:spPr>
          <a:xfrm>
            <a:off x="457200" y="1524000"/>
            <a:ext cx="8229600" cy="5029200"/>
          </a:xfrm>
        </p:spPr>
        <p:txBody>
          <a:bodyPr>
            <a:normAutofit fontScale="77500" lnSpcReduction="20000"/>
          </a:bodyPr>
          <a:lstStyle/>
          <a:p>
            <a:pPr>
              <a:buNone/>
            </a:pPr>
            <a:r>
              <a:rPr lang="en-US" dirty="0"/>
              <a:t>   </a:t>
            </a:r>
            <a:r>
              <a:rPr lang="en-US" b="1" dirty="0"/>
              <a:t>Example</a:t>
            </a:r>
            <a:r>
              <a:rPr lang="en-US" dirty="0"/>
              <a:t>: Express </a:t>
            </a:r>
            <a:r>
              <a:rPr lang="en-US" dirty="0" err="1"/>
              <a:t>gcd</a:t>
            </a:r>
            <a:r>
              <a:rPr lang="en-US" dirty="0"/>
              <a:t>(</a:t>
            </a:r>
            <a:r>
              <a:rPr lang="en-US" dirty="0">
                <a:latin typeface="Cambria Math" pitchFamily="18" charset="0"/>
                <a:ea typeface="Cambria Math" pitchFamily="18" charset="0"/>
              </a:rPr>
              <a:t>252</a:t>
            </a:r>
            <a:r>
              <a:rPr lang="en-US" dirty="0"/>
              <a:t>,</a:t>
            </a:r>
            <a:r>
              <a:rPr lang="en-US" dirty="0">
                <a:latin typeface="Cambria Math" pitchFamily="18" charset="0"/>
                <a:ea typeface="Cambria Math" pitchFamily="18" charset="0"/>
              </a:rPr>
              <a:t>198</a:t>
            </a:r>
            <a:r>
              <a:rPr lang="en-US" dirty="0"/>
              <a:t>) = </a:t>
            </a:r>
            <a:r>
              <a:rPr lang="en-US" dirty="0">
                <a:latin typeface="Cambria Math" pitchFamily="18" charset="0"/>
                <a:ea typeface="Cambria Math" pitchFamily="18" charset="0"/>
              </a:rPr>
              <a:t>18 as a linear combination of 252 and 198.</a:t>
            </a:r>
          </a:p>
          <a:p>
            <a:pPr>
              <a:buNone/>
            </a:pPr>
            <a:r>
              <a:rPr lang="en-US" dirty="0">
                <a:latin typeface="Cambria Math" pitchFamily="18" charset="0"/>
                <a:ea typeface="Cambria Math" pitchFamily="18" charset="0"/>
              </a:rPr>
              <a:t>    </a:t>
            </a:r>
            <a:r>
              <a:rPr lang="en-US" b="1" dirty="0"/>
              <a:t>Solution</a:t>
            </a:r>
            <a:r>
              <a:rPr lang="en-US" dirty="0"/>
              <a:t>: First use the Euclidean algorithm to show </a:t>
            </a:r>
            <a:r>
              <a:rPr lang="en-US" dirty="0" err="1"/>
              <a:t>gcd</a:t>
            </a:r>
            <a:r>
              <a:rPr lang="en-US" dirty="0"/>
              <a:t>(</a:t>
            </a:r>
            <a:r>
              <a:rPr lang="en-US" dirty="0">
                <a:latin typeface="Cambria Math" pitchFamily="18" charset="0"/>
                <a:ea typeface="Cambria Math" pitchFamily="18" charset="0"/>
              </a:rPr>
              <a:t>252</a:t>
            </a:r>
            <a:r>
              <a:rPr lang="en-US" dirty="0"/>
              <a:t>,</a:t>
            </a:r>
            <a:r>
              <a:rPr lang="en-US" dirty="0">
                <a:latin typeface="Cambria Math" pitchFamily="18" charset="0"/>
                <a:ea typeface="Cambria Math" pitchFamily="18" charset="0"/>
              </a:rPr>
              <a:t>198</a:t>
            </a:r>
            <a:r>
              <a:rPr lang="en-US" dirty="0"/>
              <a:t>) = </a:t>
            </a:r>
            <a:r>
              <a:rPr lang="en-US" dirty="0">
                <a:latin typeface="Cambria Math" pitchFamily="18" charset="0"/>
                <a:ea typeface="Cambria Math" pitchFamily="18" charset="0"/>
              </a:rPr>
              <a:t>18</a:t>
            </a:r>
          </a:p>
          <a:p>
            <a:pPr marL="1181862" lvl="2" indent="-514350">
              <a:buFont typeface="+mj-lt"/>
              <a:buAutoNum type="romanLcPeriod"/>
            </a:pPr>
            <a:r>
              <a:rPr lang="en-US" dirty="0">
                <a:latin typeface="Cambria Math" pitchFamily="18" charset="0"/>
                <a:ea typeface="Cambria Math" pitchFamily="18" charset="0"/>
              </a:rPr>
              <a:t>252 = 1</a:t>
            </a:r>
            <a:r>
              <a:rPr lang="en-US" dirty="0">
                <a:latin typeface="Cambria Math"/>
                <a:ea typeface="Cambria Math"/>
              </a:rPr>
              <a:t>∙198 + 54</a:t>
            </a:r>
          </a:p>
          <a:p>
            <a:pPr marL="1181862" lvl="2" indent="-514350">
              <a:buFont typeface="+mj-lt"/>
              <a:buAutoNum type="romanLcPeriod"/>
            </a:pPr>
            <a:r>
              <a:rPr lang="en-US" dirty="0">
                <a:latin typeface="Cambria Math"/>
                <a:ea typeface="Cambria Math"/>
              </a:rPr>
              <a:t>198 = 3</a:t>
            </a:r>
            <a:r>
              <a:rPr lang="en-US" dirty="0">
                <a:latin typeface="Cambria Math" pitchFamily="18" charset="0"/>
                <a:ea typeface="Cambria Math" pitchFamily="18" charset="0"/>
              </a:rPr>
              <a:t> </a:t>
            </a:r>
            <a:r>
              <a:rPr lang="en-US" dirty="0">
                <a:latin typeface="Cambria Math"/>
                <a:ea typeface="Cambria Math"/>
              </a:rPr>
              <a:t>∙54 + 36</a:t>
            </a:r>
          </a:p>
          <a:p>
            <a:pPr marL="1181862" lvl="2" indent="-514350">
              <a:buFont typeface="+mj-lt"/>
              <a:buAutoNum type="romanLcPeriod"/>
            </a:pPr>
            <a:r>
              <a:rPr lang="en-US" dirty="0">
                <a:latin typeface="Cambria Math"/>
                <a:ea typeface="Cambria Math"/>
              </a:rPr>
              <a:t>54 = 1</a:t>
            </a:r>
            <a:r>
              <a:rPr lang="en-US" dirty="0">
                <a:latin typeface="Cambria Math" pitchFamily="18" charset="0"/>
                <a:ea typeface="Cambria Math" pitchFamily="18" charset="0"/>
              </a:rPr>
              <a:t> </a:t>
            </a:r>
            <a:r>
              <a:rPr lang="en-US" dirty="0">
                <a:latin typeface="Cambria Math"/>
                <a:ea typeface="Cambria Math"/>
              </a:rPr>
              <a:t>∙36 + 18</a:t>
            </a:r>
          </a:p>
          <a:p>
            <a:pPr marL="1181862" lvl="2" indent="-514350">
              <a:buFont typeface="+mj-lt"/>
              <a:buAutoNum type="romanLcPeriod"/>
            </a:pPr>
            <a:r>
              <a:rPr lang="en-US" dirty="0">
                <a:latin typeface="Cambria Math"/>
                <a:ea typeface="Cambria Math"/>
              </a:rPr>
              <a:t>36 = 2</a:t>
            </a:r>
            <a:r>
              <a:rPr lang="en-US" dirty="0">
                <a:latin typeface="Cambria Math" pitchFamily="18" charset="0"/>
                <a:ea typeface="Cambria Math" pitchFamily="18" charset="0"/>
              </a:rPr>
              <a:t> </a:t>
            </a:r>
            <a:r>
              <a:rPr lang="en-US" dirty="0">
                <a:latin typeface="Cambria Math"/>
                <a:ea typeface="Cambria Math"/>
              </a:rPr>
              <a:t>∙18 </a:t>
            </a:r>
          </a:p>
          <a:p>
            <a:pPr lvl="1"/>
            <a:r>
              <a:rPr lang="en-US" dirty="0">
                <a:latin typeface="Cambria Math"/>
                <a:ea typeface="Cambria Math"/>
              </a:rPr>
              <a:t>Now working backwards, from  </a:t>
            </a:r>
            <a:r>
              <a:rPr lang="en-US" dirty="0">
                <a:solidFill>
                  <a:schemeClr val="accent1">
                    <a:lumMod val="60000"/>
                    <a:lumOff val="40000"/>
                  </a:schemeClr>
                </a:solidFill>
                <a:latin typeface="Cambria Math"/>
                <a:ea typeface="Cambria Math"/>
              </a:rPr>
              <a:t>iii</a:t>
            </a:r>
            <a:r>
              <a:rPr lang="en-US" dirty="0">
                <a:latin typeface="Cambria Math"/>
                <a:ea typeface="Cambria Math"/>
              </a:rPr>
              <a:t> and </a:t>
            </a:r>
            <a:r>
              <a:rPr lang="en-US" dirty="0" err="1">
                <a:solidFill>
                  <a:schemeClr val="accent1">
                    <a:lumMod val="60000"/>
                    <a:lumOff val="40000"/>
                  </a:schemeClr>
                </a:solidFill>
                <a:latin typeface="Cambria Math"/>
                <a:ea typeface="Cambria Math"/>
              </a:rPr>
              <a:t>i</a:t>
            </a:r>
            <a:r>
              <a:rPr lang="en-US" dirty="0">
                <a:solidFill>
                  <a:schemeClr val="accent1">
                    <a:lumMod val="60000"/>
                    <a:lumOff val="40000"/>
                  </a:schemeClr>
                </a:solidFill>
                <a:latin typeface="Cambria Math"/>
                <a:ea typeface="Cambria Math"/>
              </a:rPr>
              <a:t> </a:t>
            </a:r>
            <a:r>
              <a:rPr lang="en-US" dirty="0">
                <a:latin typeface="Cambria Math"/>
                <a:ea typeface="Cambria Math"/>
              </a:rPr>
              <a:t>above </a:t>
            </a:r>
          </a:p>
          <a:p>
            <a:pPr lvl="2"/>
            <a:r>
              <a:rPr lang="en-US" dirty="0">
                <a:latin typeface="Cambria Math"/>
                <a:ea typeface="Cambria Math"/>
              </a:rPr>
              <a:t>18 = 54 −  1</a:t>
            </a:r>
            <a:r>
              <a:rPr lang="en-US" dirty="0">
                <a:latin typeface="Cambria Math" pitchFamily="18" charset="0"/>
                <a:ea typeface="Cambria Math" pitchFamily="18" charset="0"/>
              </a:rPr>
              <a:t> </a:t>
            </a:r>
            <a:r>
              <a:rPr lang="en-US" dirty="0">
                <a:latin typeface="Cambria Math"/>
                <a:ea typeface="Cambria Math"/>
              </a:rPr>
              <a:t>∙36 </a:t>
            </a:r>
          </a:p>
          <a:p>
            <a:pPr lvl="2"/>
            <a:r>
              <a:rPr lang="en-US" dirty="0">
                <a:latin typeface="Cambria Math"/>
                <a:ea typeface="Cambria Math"/>
              </a:rPr>
              <a:t>36 = 198 −  3</a:t>
            </a:r>
            <a:r>
              <a:rPr lang="en-US" dirty="0">
                <a:latin typeface="Cambria Math" pitchFamily="18" charset="0"/>
                <a:ea typeface="Cambria Math" pitchFamily="18" charset="0"/>
              </a:rPr>
              <a:t> </a:t>
            </a:r>
            <a:r>
              <a:rPr lang="en-US" dirty="0">
                <a:latin typeface="Cambria Math"/>
                <a:ea typeface="Cambria Math"/>
              </a:rPr>
              <a:t>∙54 </a:t>
            </a:r>
          </a:p>
          <a:p>
            <a:pPr lvl="1"/>
            <a:r>
              <a:rPr lang="en-US" dirty="0">
                <a:latin typeface="Cambria Math"/>
                <a:ea typeface="Cambria Math"/>
              </a:rPr>
              <a:t>Substituting the 2</a:t>
            </a:r>
            <a:r>
              <a:rPr lang="en-US" baseline="30000" dirty="0">
                <a:latin typeface="Cambria Math"/>
                <a:ea typeface="Cambria Math"/>
              </a:rPr>
              <a:t>nd</a:t>
            </a:r>
            <a:r>
              <a:rPr lang="en-US" dirty="0">
                <a:latin typeface="Cambria Math"/>
                <a:ea typeface="Cambria Math"/>
              </a:rPr>
              <a:t> equation into the 1</a:t>
            </a:r>
            <a:r>
              <a:rPr lang="en-US" baseline="30000" dirty="0">
                <a:latin typeface="Cambria Math"/>
                <a:ea typeface="Cambria Math"/>
              </a:rPr>
              <a:t>st</a:t>
            </a:r>
            <a:r>
              <a:rPr lang="en-US" dirty="0">
                <a:latin typeface="Cambria Math"/>
                <a:ea typeface="Cambria Math"/>
              </a:rPr>
              <a:t> yields:</a:t>
            </a:r>
          </a:p>
          <a:p>
            <a:pPr lvl="2"/>
            <a:r>
              <a:rPr lang="en-US" dirty="0">
                <a:latin typeface="Cambria Math"/>
                <a:ea typeface="Cambria Math"/>
              </a:rPr>
              <a:t>18 = 54 −  1</a:t>
            </a:r>
            <a:r>
              <a:rPr lang="en-US" dirty="0">
                <a:latin typeface="Cambria Math" pitchFamily="18" charset="0"/>
                <a:ea typeface="Cambria Math" pitchFamily="18" charset="0"/>
              </a:rPr>
              <a:t> </a:t>
            </a:r>
            <a:r>
              <a:rPr lang="en-US" dirty="0">
                <a:latin typeface="Cambria Math"/>
                <a:ea typeface="Cambria Math"/>
              </a:rPr>
              <a:t>∙(198 −  3</a:t>
            </a:r>
            <a:r>
              <a:rPr lang="en-US" dirty="0">
                <a:latin typeface="Cambria Math" pitchFamily="18" charset="0"/>
                <a:ea typeface="Cambria Math" pitchFamily="18" charset="0"/>
              </a:rPr>
              <a:t> </a:t>
            </a:r>
            <a:r>
              <a:rPr lang="en-US" dirty="0">
                <a:latin typeface="Cambria Math"/>
                <a:ea typeface="Cambria Math"/>
              </a:rPr>
              <a:t>∙54 )= 4</a:t>
            </a:r>
            <a:r>
              <a:rPr lang="en-US" dirty="0">
                <a:latin typeface="Cambria Math" pitchFamily="18" charset="0"/>
                <a:ea typeface="Cambria Math" pitchFamily="18" charset="0"/>
              </a:rPr>
              <a:t> </a:t>
            </a:r>
            <a:r>
              <a:rPr lang="en-US" dirty="0">
                <a:latin typeface="Cambria Math"/>
                <a:ea typeface="Cambria Math"/>
              </a:rPr>
              <a:t>∙54 −  1</a:t>
            </a:r>
            <a:r>
              <a:rPr lang="en-US" dirty="0">
                <a:latin typeface="Cambria Math" pitchFamily="18" charset="0"/>
                <a:ea typeface="Cambria Math" pitchFamily="18" charset="0"/>
              </a:rPr>
              <a:t> </a:t>
            </a:r>
            <a:r>
              <a:rPr lang="en-US" dirty="0">
                <a:latin typeface="Cambria Math"/>
                <a:ea typeface="Cambria Math"/>
              </a:rPr>
              <a:t>∙198 </a:t>
            </a:r>
          </a:p>
          <a:p>
            <a:pPr lvl="1"/>
            <a:r>
              <a:rPr lang="en-US" dirty="0">
                <a:latin typeface="Cambria Math"/>
                <a:ea typeface="Cambria Math"/>
              </a:rPr>
              <a:t>Substituting 54 = 252 −  1</a:t>
            </a:r>
            <a:r>
              <a:rPr lang="en-US" dirty="0">
                <a:latin typeface="Cambria Math" pitchFamily="18" charset="0"/>
                <a:ea typeface="Cambria Math" pitchFamily="18" charset="0"/>
              </a:rPr>
              <a:t> </a:t>
            </a:r>
            <a:r>
              <a:rPr lang="en-US" dirty="0">
                <a:latin typeface="Cambria Math"/>
                <a:ea typeface="Cambria Math"/>
              </a:rPr>
              <a:t>∙198 (from </a:t>
            </a:r>
            <a:r>
              <a:rPr lang="en-US" dirty="0">
                <a:solidFill>
                  <a:schemeClr val="accent1">
                    <a:lumMod val="60000"/>
                    <a:lumOff val="40000"/>
                  </a:schemeClr>
                </a:solidFill>
                <a:latin typeface="Cambria Math"/>
                <a:ea typeface="Cambria Math"/>
              </a:rPr>
              <a:t>i</a:t>
            </a:r>
            <a:r>
              <a:rPr lang="en-US" dirty="0">
                <a:latin typeface="Cambria Math"/>
                <a:ea typeface="Cambria Math"/>
              </a:rPr>
              <a:t>)) yields:</a:t>
            </a:r>
          </a:p>
          <a:p>
            <a:pPr lvl="2"/>
            <a:r>
              <a:rPr lang="en-US" dirty="0">
                <a:latin typeface="Cambria Math"/>
                <a:ea typeface="Cambria Math"/>
              </a:rPr>
              <a:t> 18 = 4</a:t>
            </a:r>
            <a:r>
              <a:rPr lang="en-US" dirty="0">
                <a:latin typeface="Cambria Math" pitchFamily="18" charset="0"/>
                <a:ea typeface="Cambria Math" pitchFamily="18" charset="0"/>
              </a:rPr>
              <a:t> </a:t>
            </a:r>
            <a:r>
              <a:rPr lang="en-US" dirty="0">
                <a:latin typeface="Cambria Math"/>
                <a:ea typeface="Cambria Math"/>
              </a:rPr>
              <a:t>∙(252 −  1</a:t>
            </a:r>
            <a:r>
              <a:rPr lang="en-US" dirty="0">
                <a:latin typeface="Cambria Math" pitchFamily="18" charset="0"/>
                <a:ea typeface="Cambria Math" pitchFamily="18" charset="0"/>
              </a:rPr>
              <a:t> </a:t>
            </a:r>
            <a:r>
              <a:rPr lang="en-US" dirty="0">
                <a:latin typeface="Cambria Math"/>
                <a:ea typeface="Cambria Math"/>
              </a:rPr>
              <a:t>∙198) −  1</a:t>
            </a:r>
            <a:r>
              <a:rPr lang="en-US" dirty="0">
                <a:latin typeface="Cambria Math" pitchFamily="18" charset="0"/>
                <a:ea typeface="Cambria Math" pitchFamily="18" charset="0"/>
              </a:rPr>
              <a:t> </a:t>
            </a:r>
            <a:r>
              <a:rPr lang="en-US" dirty="0">
                <a:latin typeface="Cambria Math"/>
                <a:ea typeface="Cambria Math"/>
              </a:rPr>
              <a:t>∙198 = </a:t>
            </a:r>
            <a:r>
              <a:rPr lang="en-US" dirty="0">
                <a:solidFill>
                  <a:srgbClr val="C00000"/>
                </a:solidFill>
                <a:latin typeface="Cambria Math"/>
                <a:ea typeface="Cambria Math"/>
              </a:rPr>
              <a:t>4</a:t>
            </a:r>
            <a:r>
              <a:rPr lang="en-US" dirty="0">
                <a:latin typeface="Cambria Math" pitchFamily="18" charset="0"/>
                <a:ea typeface="Cambria Math" pitchFamily="18" charset="0"/>
              </a:rPr>
              <a:t> </a:t>
            </a:r>
            <a:r>
              <a:rPr lang="en-US" dirty="0">
                <a:latin typeface="Cambria Math"/>
                <a:ea typeface="Cambria Math"/>
              </a:rPr>
              <a:t>∙252 −  </a:t>
            </a:r>
            <a:r>
              <a:rPr lang="en-US" dirty="0">
                <a:solidFill>
                  <a:srgbClr val="C00000"/>
                </a:solidFill>
                <a:latin typeface="Cambria Math"/>
                <a:ea typeface="Cambria Math"/>
              </a:rPr>
              <a:t>5</a:t>
            </a:r>
            <a:r>
              <a:rPr lang="en-US" dirty="0">
                <a:latin typeface="Cambria Math" pitchFamily="18" charset="0"/>
                <a:ea typeface="Cambria Math" pitchFamily="18" charset="0"/>
              </a:rPr>
              <a:t> </a:t>
            </a:r>
            <a:r>
              <a:rPr lang="en-US" dirty="0">
                <a:latin typeface="Cambria Math"/>
                <a:ea typeface="Cambria Math"/>
              </a:rPr>
              <a:t>∙198 </a:t>
            </a:r>
          </a:p>
          <a:p>
            <a:r>
              <a:rPr lang="en-US" dirty="0">
                <a:ea typeface="Cambria Math"/>
              </a:rPr>
              <a:t>This method illustrated above is a two pass method. It first uses the Euclidian algorithm to find the </a:t>
            </a:r>
            <a:r>
              <a:rPr lang="en-US" dirty="0" err="1">
                <a:ea typeface="Cambria Math"/>
              </a:rPr>
              <a:t>gcd</a:t>
            </a:r>
            <a:r>
              <a:rPr lang="en-US" dirty="0">
                <a:ea typeface="Cambria Math"/>
              </a:rPr>
              <a:t> and then works backwards to express the </a:t>
            </a:r>
            <a:r>
              <a:rPr lang="en-US" dirty="0" err="1">
                <a:ea typeface="Cambria Math"/>
              </a:rPr>
              <a:t>gcd</a:t>
            </a:r>
            <a:r>
              <a:rPr lang="en-US" dirty="0">
                <a:ea typeface="Cambria Math"/>
              </a:rPr>
              <a:t> as a linear combination of the original two integers. A one pass method, called the </a:t>
            </a:r>
            <a:r>
              <a:rPr lang="en-US" i="1" dirty="0">
                <a:ea typeface="Cambria Math"/>
              </a:rPr>
              <a:t>extended Euclidean algorithm</a:t>
            </a:r>
            <a:r>
              <a:rPr lang="en-US" dirty="0">
                <a:ea typeface="Cambria Math"/>
              </a:rPr>
              <a:t>, is developed in the exercises</a:t>
            </a:r>
            <a:r>
              <a:rPr lang="en-US" dirty="0">
                <a:latin typeface="Cambria Math"/>
                <a:ea typeface="Cambria Math"/>
              </a:rPr>
              <a:t>.</a:t>
            </a:r>
          </a:p>
          <a:p>
            <a:pPr lvl="2"/>
            <a:endParaRPr lang="en-US" dirty="0">
              <a:latin typeface="Cambria Math"/>
              <a:ea typeface="Cambria Math"/>
            </a:endParaRPr>
          </a:p>
          <a:p>
            <a:pPr lvl="2"/>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11216760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Dividing Congruencies by an Integer</a:t>
            </a:r>
          </a:p>
        </p:txBody>
      </p:sp>
      <p:sp>
        <p:nvSpPr>
          <p:cNvPr id="3" name="Content Placeholder 2"/>
          <p:cNvSpPr>
            <a:spLocks noGrp="1"/>
          </p:cNvSpPr>
          <p:nvPr>
            <p:ph idx="1"/>
          </p:nvPr>
        </p:nvSpPr>
        <p:spPr/>
        <p:txBody>
          <a:bodyPr>
            <a:normAutofit lnSpcReduction="10000"/>
          </a:bodyPr>
          <a:lstStyle/>
          <a:p>
            <a:r>
              <a:rPr lang="en-US" dirty="0"/>
              <a:t>Dividing both sides of a valid congruence by an integer does not always produce a valid congruence (see Section </a:t>
            </a:r>
            <a:r>
              <a:rPr lang="en-US" dirty="0">
                <a:latin typeface="Cambria Math" pitchFamily="18" charset="0"/>
                <a:ea typeface="Cambria Math" pitchFamily="18" charset="0"/>
              </a:rPr>
              <a:t>4.1</a:t>
            </a:r>
            <a:r>
              <a:rPr lang="en-US" dirty="0"/>
              <a:t>).</a:t>
            </a:r>
          </a:p>
          <a:p>
            <a:r>
              <a:rPr lang="en-US" dirty="0"/>
              <a:t>But </a:t>
            </a:r>
            <a:r>
              <a:rPr lang="en-US" dirty="0">
                <a:latin typeface="Cambria Math" pitchFamily="18" charset="0"/>
                <a:ea typeface="Cambria Math" pitchFamily="18" charset="0"/>
              </a:rPr>
              <a:t>dividing by an integer relatively prime to the modulus does produce a valid congruence: </a:t>
            </a:r>
          </a:p>
          <a:p>
            <a:pPr>
              <a:buNone/>
            </a:pPr>
            <a:r>
              <a:rPr lang="en-US" dirty="0">
                <a:latin typeface="Cambria Math" pitchFamily="18" charset="0"/>
                <a:ea typeface="Cambria Math" pitchFamily="18" charset="0"/>
              </a:rPr>
              <a:t>    </a:t>
            </a:r>
            <a:r>
              <a:rPr lang="en-US" b="1" dirty="0">
                <a:ea typeface="Cambria Math" pitchFamily="18" charset="0"/>
              </a:rPr>
              <a:t>Theorem 7</a:t>
            </a:r>
            <a:r>
              <a:rPr lang="en-US" dirty="0">
                <a:latin typeface="Cambria Math" pitchFamily="18" charset="0"/>
                <a:ea typeface="Cambria Math" pitchFamily="18" charset="0"/>
              </a:rPr>
              <a:t>: Let m be a positive integer and let </a:t>
            </a:r>
            <a:r>
              <a:rPr lang="en-US" i="1" dirty="0">
                <a:ea typeface="Cambria Math" pitchFamily="18" charset="0"/>
              </a:rPr>
              <a:t>a</a:t>
            </a:r>
            <a:r>
              <a:rPr lang="en-US" dirty="0">
                <a:latin typeface="Cambria Math" pitchFamily="18" charset="0"/>
                <a:ea typeface="Cambria Math" pitchFamily="18" charset="0"/>
              </a:rPr>
              <a:t>, </a:t>
            </a:r>
            <a:r>
              <a:rPr lang="en-US" i="1" dirty="0">
                <a:ea typeface="Cambria Math" pitchFamily="18" charset="0"/>
              </a:rPr>
              <a:t>b</a:t>
            </a:r>
            <a:r>
              <a:rPr lang="en-US" dirty="0">
                <a:latin typeface="Cambria Math" pitchFamily="18" charset="0"/>
                <a:ea typeface="Cambria Math" pitchFamily="18" charset="0"/>
              </a:rPr>
              <a:t>, and </a:t>
            </a:r>
            <a:r>
              <a:rPr lang="en-US" i="1" dirty="0">
                <a:ea typeface="Cambria Math" pitchFamily="18" charset="0"/>
              </a:rPr>
              <a:t>c</a:t>
            </a:r>
            <a:r>
              <a:rPr lang="en-US" dirty="0">
                <a:latin typeface="Cambria Math" pitchFamily="18" charset="0"/>
                <a:ea typeface="Cambria Math" pitchFamily="18" charset="0"/>
              </a:rPr>
              <a:t> be integers. If </a:t>
            </a:r>
            <a:r>
              <a:rPr lang="en-US" i="1" dirty="0">
                <a:ea typeface="Cambria Math" pitchFamily="18" charset="0"/>
              </a:rPr>
              <a:t>ac </a:t>
            </a:r>
            <a:r>
              <a:rPr lang="en-US" dirty="0">
                <a:latin typeface="Cambria Math"/>
                <a:ea typeface="Cambria Math"/>
              </a:rPr>
              <a:t>≡</a:t>
            </a:r>
            <a:r>
              <a:rPr lang="en-US" i="1" dirty="0">
                <a:ea typeface="Cambria Math" pitchFamily="18" charset="0"/>
              </a:rPr>
              <a:t> </a:t>
            </a:r>
            <a:r>
              <a:rPr lang="en-US" i="1" dirty="0" err="1">
                <a:ea typeface="Cambria Math" pitchFamily="18" charset="0"/>
              </a:rPr>
              <a:t>bc</a:t>
            </a:r>
            <a:r>
              <a:rPr lang="en-US" i="1" dirty="0">
                <a:ea typeface="Cambria Math" pitchFamily="18" charset="0"/>
              </a:rPr>
              <a:t> </a:t>
            </a:r>
            <a:r>
              <a:rPr lang="en-US" dirty="0">
                <a:ea typeface="Cambria Math" pitchFamily="18" charset="0"/>
              </a:rPr>
              <a:t>(mod</a:t>
            </a:r>
            <a:r>
              <a:rPr lang="en-US" i="1" dirty="0">
                <a:ea typeface="Cambria Math" pitchFamily="18" charset="0"/>
              </a:rPr>
              <a:t> m</a:t>
            </a:r>
            <a:r>
              <a:rPr lang="en-US" dirty="0">
                <a:ea typeface="Cambria Math" pitchFamily="18" charset="0"/>
              </a:rPr>
              <a:t>) and </a:t>
            </a:r>
            <a:r>
              <a:rPr lang="en-US" dirty="0" err="1">
                <a:ea typeface="Cambria Math" pitchFamily="18" charset="0"/>
              </a:rPr>
              <a:t>gcd</a:t>
            </a:r>
            <a:r>
              <a:rPr lang="en-US" dirty="0">
                <a:ea typeface="Cambria Math" pitchFamily="18" charset="0"/>
              </a:rPr>
              <a:t>(</a:t>
            </a:r>
            <a:r>
              <a:rPr lang="en-US" i="1" dirty="0" err="1">
                <a:ea typeface="Cambria Math" pitchFamily="18" charset="0"/>
              </a:rPr>
              <a:t>c,m</a:t>
            </a:r>
            <a:r>
              <a:rPr lang="en-US" dirty="0">
                <a:ea typeface="Cambria Math" pitchFamily="18" charset="0"/>
              </a:rPr>
              <a:t>) = </a:t>
            </a:r>
            <a:r>
              <a:rPr lang="en-US" dirty="0">
                <a:latin typeface="Cambria Math" pitchFamily="18" charset="0"/>
                <a:ea typeface="Cambria Math" pitchFamily="18" charset="0"/>
              </a:rPr>
              <a:t>1, then </a:t>
            </a:r>
            <a:r>
              <a:rPr lang="en-US" i="1" dirty="0">
                <a:latin typeface="Cambria Math" pitchFamily="18" charset="0"/>
                <a:ea typeface="Cambria Math" pitchFamily="18" charset="0"/>
              </a:rPr>
              <a:t>a </a:t>
            </a:r>
            <a:r>
              <a:rPr lang="en-US" dirty="0">
                <a:latin typeface="Cambria Math"/>
                <a:ea typeface="Cambria Math"/>
              </a:rPr>
              <a:t>≡</a:t>
            </a:r>
            <a:r>
              <a:rPr lang="en-US" i="1" dirty="0">
                <a:latin typeface="Cambria Math" pitchFamily="18" charset="0"/>
                <a:ea typeface="Cambria Math" pitchFamily="18" charset="0"/>
              </a:rPr>
              <a:t> b </a:t>
            </a:r>
            <a:r>
              <a:rPr lang="en-US" dirty="0">
                <a:latin typeface="Cambria Math" pitchFamily="18" charset="0"/>
                <a:ea typeface="Cambria Math" pitchFamily="18" charset="0"/>
              </a:rPr>
              <a:t>(mod </a:t>
            </a:r>
            <a:r>
              <a:rPr lang="en-US" i="1" dirty="0">
                <a:latin typeface="Cambria Math" pitchFamily="18" charset="0"/>
                <a:ea typeface="Cambria Math" pitchFamily="18" charset="0"/>
              </a:rPr>
              <a:t>m</a:t>
            </a:r>
            <a:r>
              <a:rPr lang="en-US" dirty="0">
                <a:latin typeface="Cambria Math" pitchFamily="18" charset="0"/>
                <a:ea typeface="Cambria Math" pitchFamily="18" charset="0"/>
              </a:rPr>
              <a:t>).</a:t>
            </a:r>
          </a:p>
          <a:p>
            <a:pPr>
              <a:buNone/>
            </a:pPr>
            <a:r>
              <a:rPr lang="en-US" b="1" dirty="0">
                <a:latin typeface="Cambria Math" pitchFamily="18" charset="0"/>
                <a:ea typeface="Cambria Math" pitchFamily="18" charset="0"/>
              </a:rPr>
              <a:t>     </a:t>
            </a:r>
            <a:r>
              <a:rPr lang="en-US" b="1" dirty="0">
                <a:ea typeface="Cambria Math" pitchFamily="18" charset="0"/>
              </a:rPr>
              <a:t>Proof</a:t>
            </a:r>
            <a:r>
              <a:rPr lang="en-US" dirty="0">
                <a:ea typeface="Cambria Math" pitchFamily="18" charset="0"/>
              </a:rPr>
              <a:t>: Since </a:t>
            </a:r>
            <a:r>
              <a:rPr lang="en-US" i="1" dirty="0">
                <a:ea typeface="Cambria Math" pitchFamily="18" charset="0"/>
              </a:rPr>
              <a:t>ac </a:t>
            </a:r>
            <a:r>
              <a:rPr lang="en-US" dirty="0">
                <a:latin typeface="Cambria Math"/>
                <a:ea typeface="Cambria Math"/>
              </a:rPr>
              <a:t>≡</a:t>
            </a:r>
            <a:r>
              <a:rPr lang="en-US" i="1" dirty="0">
                <a:ea typeface="Cambria Math" pitchFamily="18" charset="0"/>
              </a:rPr>
              <a:t> </a:t>
            </a:r>
            <a:r>
              <a:rPr lang="en-US" i="1" dirty="0" err="1">
                <a:ea typeface="Cambria Math" pitchFamily="18" charset="0"/>
              </a:rPr>
              <a:t>bc</a:t>
            </a:r>
            <a:r>
              <a:rPr lang="en-US" i="1" dirty="0">
                <a:ea typeface="Cambria Math" pitchFamily="18" charset="0"/>
              </a:rPr>
              <a:t> </a:t>
            </a:r>
            <a:r>
              <a:rPr lang="en-US" dirty="0">
                <a:ea typeface="Cambria Math" pitchFamily="18" charset="0"/>
              </a:rPr>
              <a:t>(mod</a:t>
            </a:r>
            <a:r>
              <a:rPr lang="en-US" i="1" dirty="0">
                <a:ea typeface="Cambria Math" pitchFamily="18" charset="0"/>
              </a:rPr>
              <a:t> m</a:t>
            </a:r>
            <a:r>
              <a:rPr lang="en-US" dirty="0">
                <a:ea typeface="Cambria Math" pitchFamily="18" charset="0"/>
              </a:rPr>
              <a:t>), </a:t>
            </a:r>
            <a:r>
              <a:rPr lang="en-US" i="1" dirty="0">
                <a:ea typeface="Cambria Math" pitchFamily="18" charset="0"/>
              </a:rPr>
              <a:t>m</a:t>
            </a:r>
            <a:r>
              <a:rPr lang="en-US" dirty="0">
                <a:ea typeface="Cambria Math" pitchFamily="18" charset="0"/>
              </a:rPr>
              <a:t> | </a:t>
            </a:r>
            <a:r>
              <a:rPr lang="en-US" i="1" dirty="0">
                <a:ea typeface="Cambria Math" pitchFamily="18" charset="0"/>
              </a:rPr>
              <a:t>ac</a:t>
            </a:r>
            <a:r>
              <a:rPr lang="en-US" dirty="0">
                <a:ea typeface="Cambria Math" pitchFamily="18" charset="0"/>
              </a:rPr>
              <a:t> </a:t>
            </a:r>
            <a:r>
              <a:rPr lang="en-US" dirty="0">
                <a:latin typeface="Cambria Math"/>
                <a:ea typeface="Cambria Math"/>
              </a:rPr>
              <a:t>−</a:t>
            </a:r>
            <a:r>
              <a:rPr lang="en-US" dirty="0">
                <a:ea typeface="Cambria Math" pitchFamily="18" charset="0"/>
              </a:rPr>
              <a:t> </a:t>
            </a:r>
            <a:r>
              <a:rPr lang="en-US" i="1" dirty="0" err="1">
                <a:ea typeface="Cambria Math" pitchFamily="18" charset="0"/>
              </a:rPr>
              <a:t>bc</a:t>
            </a:r>
            <a:r>
              <a:rPr lang="en-US" dirty="0">
                <a:ea typeface="Cambria Math" pitchFamily="18" charset="0"/>
              </a:rPr>
              <a:t> = </a:t>
            </a:r>
            <a:r>
              <a:rPr lang="en-US" i="1" dirty="0">
                <a:ea typeface="Cambria Math" pitchFamily="18" charset="0"/>
              </a:rPr>
              <a:t>c</a:t>
            </a:r>
            <a:r>
              <a:rPr lang="en-US" dirty="0">
                <a:ea typeface="Cambria Math" pitchFamily="18" charset="0"/>
              </a:rPr>
              <a:t>(</a:t>
            </a:r>
            <a:r>
              <a:rPr lang="en-US" i="1" dirty="0">
                <a:ea typeface="Cambria Math" pitchFamily="18" charset="0"/>
              </a:rPr>
              <a:t>a</a:t>
            </a:r>
            <a:r>
              <a:rPr lang="en-US" dirty="0">
                <a:latin typeface="Cambria Math"/>
                <a:ea typeface="Cambria Math"/>
              </a:rPr>
              <a:t> −</a:t>
            </a:r>
            <a:r>
              <a:rPr lang="en-US" dirty="0">
                <a:ea typeface="Cambria Math" pitchFamily="18" charset="0"/>
              </a:rPr>
              <a:t> </a:t>
            </a:r>
            <a:r>
              <a:rPr lang="en-US" i="1" dirty="0">
                <a:ea typeface="Cambria Math" pitchFamily="18" charset="0"/>
              </a:rPr>
              <a:t>b</a:t>
            </a:r>
            <a:r>
              <a:rPr lang="en-US" dirty="0">
                <a:ea typeface="Cambria Math" pitchFamily="18" charset="0"/>
              </a:rPr>
              <a:t>)   by Lemma </a:t>
            </a:r>
            <a:r>
              <a:rPr lang="en-US" dirty="0">
                <a:latin typeface="Cambria Math" pitchFamily="18" charset="0"/>
                <a:ea typeface="Cambria Math" pitchFamily="18" charset="0"/>
              </a:rPr>
              <a:t>2</a:t>
            </a:r>
            <a:r>
              <a:rPr lang="en-US" dirty="0">
                <a:ea typeface="Cambria Math" pitchFamily="18" charset="0"/>
              </a:rPr>
              <a:t>  and the fact that </a:t>
            </a:r>
            <a:r>
              <a:rPr lang="en-US" dirty="0" err="1">
                <a:ea typeface="Cambria Math" pitchFamily="18" charset="0"/>
              </a:rPr>
              <a:t>gcd</a:t>
            </a:r>
            <a:r>
              <a:rPr lang="en-US" dirty="0">
                <a:ea typeface="Cambria Math" pitchFamily="18" charset="0"/>
              </a:rPr>
              <a:t>(</a:t>
            </a:r>
            <a:r>
              <a:rPr lang="en-US" i="1" dirty="0" err="1">
                <a:ea typeface="Cambria Math" pitchFamily="18" charset="0"/>
              </a:rPr>
              <a:t>c</a:t>
            </a:r>
            <a:r>
              <a:rPr lang="en-US" dirty="0" err="1">
                <a:ea typeface="Cambria Math" pitchFamily="18" charset="0"/>
              </a:rPr>
              <a:t>,</a:t>
            </a:r>
            <a:r>
              <a:rPr lang="en-US" i="1" dirty="0" err="1">
                <a:ea typeface="Cambria Math" pitchFamily="18" charset="0"/>
              </a:rPr>
              <a:t>m</a:t>
            </a:r>
            <a:r>
              <a:rPr lang="en-US" dirty="0">
                <a:ea typeface="Cambria Math" pitchFamily="18" charset="0"/>
              </a:rPr>
              <a:t>) = </a:t>
            </a:r>
            <a:r>
              <a:rPr lang="en-US" dirty="0">
                <a:latin typeface="Cambria Math" pitchFamily="18" charset="0"/>
                <a:ea typeface="Cambria Math" pitchFamily="18" charset="0"/>
              </a:rPr>
              <a:t>1</a:t>
            </a:r>
            <a:r>
              <a:rPr lang="en-US" dirty="0">
                <a:ea typeface="Cambria Math" pitchFamily="18" charset="0"/>
              </a:rPr>
              <a:t>, it follows that   </a:t>
            </a:r>
            <a:r>
              <a:rPr lang="en-US" i="1" dirty="0">
                <a:ea typeface="Cambria Math" pitchFamily="18" charset="0"/>
              </a:rPr>
              <a:t>m</a:t>
            </a:r>
            <a:r>
              <a:rPr lang="en-US" dirty="0">
                <a:ea typeface="Cambria Math" pitchFamily="18" charset="0"/>
              </a:rPr>
              <a:t> | </a:t>
            </a:r>
            <a:r>
              <a:rPr lang="en-US" i="1" dirty="0">
                <a:ea typeface="Cambria Math" pitchFamily="18" charset="0"/>
              </a:rPr>
              <a:t>a</a:t>
            </a:r>
            <a:r>
              <a:rPr lang="en-US" dirty="0">
                <a:latin typeface="Cambria Math"/>
                <a:ea typeface="Cambria Math"/>
              </a:rPr>
              <a:t> −</a:t>
            </a:r>
            <a:r>
              <a:rPr lang="en-US" dirty="0">
                <a:ea typeface="Cambria Math" pitchFamily="18" charset="0"/>
              </a:rPr>
              <a:t> </a:t>
            </a:r>
            <a:r>
              <a:rPr lang="en-US" i="1" dirty="0">
                <a:ea typeface="Cambria Math" pitchFamily="18" charset="0"/>
              </a:rPr>
              <a:t>b.</a:t>
            </a:r>
            <a:r>
              <a:rPr lang="en-US" dirty="0">
                <a:ea typeface="Cambria Math" pitchFamily="18" charset="0"/>
              </a:rPr>
              <a:t>  Hence,</a:t>
            </a:r>
            <a:r>
              <a:rPr lang="en-US" i="1" dirty="0">
                <a:latin typeface="Cambria Math" pitchFamily="18" charset="0"/>
                <a:ea typeface="Cambria Math" pitchFamily="18" charset="0"/>
              </a:rPr>
              <a:t> </a:t>
            </a:r>
            <a:r>
              <a:rPr lang="en-US" i="1" dirty="0">
                <a:ea typeface="Cambria Math" pitchFamily="18" charset="0"/>
              </a:rPr>
              <a:t>a</a:t>
            </a:r>
            <a:r>
              <a:rPr lang="en-US" i="1" dirty="0">
                <a:latin typeface="Cambria Math" pitchFamily="18" charset="0"/>
                <a:ea typeface="Cambria Math" pitchFamily="18" charset="0"/>
              </a:rPr>
              <a:t> </a:t>
            </a:r>
            <a:r>
              <a:rPr lang="en-US" dirty="0">
                <a:latin typeface="Cambria Math"/>
                <a:ea typeface="Cambria Math"/>
              </a:rPr>
              <a:t>≡</a:t>
            </a:r>
            <a:r>
              <a:rPr lang="en-US" i="1" dirty="0">
                <a:latin typeface="Cambria Math" pitchFamily="18" charset="0"/>
                <a:ea typeface="Cambria Math" pitchFamily="18" charset="0"/>
              </a:rPr>
              <a:t> </a:t>
            </a:r>
            <a:r>
              <a:rPr lang="en-US" i="1" dirty="0">
                <a:ea typeface="Cambria Math" pitchFamily="18" charset="0"/>
              </a:rPr>
              <a:t>b</a:t>
            </a:r>
            <a:r>
              <a:rPr lang="en-US" i="1" dirty="0">
                <a:latin typeface="Cambria Math" pitchFamily="18" charset="0"/>
                <a:ea typeface="Cambria Math" pitchFamily="18" charset="0"/>
              </a:rPr>
              <a:t> </a:t>
            </a:r>
            <a:r>
              <a:rPr lang="en-US" dirty="0">
                <a:latin typeface="Cambria Math" pitchFamily="18" charset="0"/>
                <a:ea typeface="Cambria Math" pitchFamily="18" charset="0"/>
              </a:rPr>
              <a:t>(mod </a:t>
            </a:r>
            <a:r>
              <a:rPr lang="en-US" i="1" dirty="0">
                <a:ea typeface="Cambria Math" pitchFamily="18" charset="0"/>
              </a:rPr>
              <a:t>m</a:t>
            </a:r>
            <a:r>
              <a:rPr lang="en-US" dirty="0">
                <a:latin typeface="Cambria Math" pitchFamily="18" charset="0"/>
                <a:ea typeface="Cambria Math" pitchFamily="18" charset="0"/>
              </a:rPr>
              <a:t>).</a:t>
            </a:r>
            <a:r>
              <a:rPr lang="en-US" dirty="0">
                <a:ea typeface="Cambria Math" pitchFamily="18" charset="0"/>
              </a:rPr>
              <a:t> </a:t>
            </a:r>
          </a:p>
        </p:txBody>
      </p:sp>
      <p:sp>
        <p:nvSpPr>
          <p:cNvPr id="4" name="Isosceles Triangle 3"/>
          <p:cNvSpPr/>
          <p:nvPr/>
        </p:nvSpPr>
        <p:spPr>
          <a:xfrm rot="5400000" flipV="1">
            <a:off x="8382000" y="5867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41957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Solving Congruencies</a:t>
            </a:r>
          </a:p>
        </p:txBody>
      </p:sp>
      <p:sp>
        <p:nvSpPr>
          <p:cNvPr id="3" name="Subtitle 2"/>
          <p:cNvSpPr>
            <a:spLocks noGrp="1"/>
          </p:cNvSpPr>
          <p:nvPr>
            <p:ph type="subTitle" idx="1"/>
          </p:nvPr>
        </p:nvSpPr>
        <p:spPr/>
        <p:txBody>
          <a:bodyPr/>
          <a:lstStyle/>
          <a:p>
            <a:r>
              <a:rPr lang="en-US" dirty="0"/>
              <a:t>Section 4.4</a:t>
            </a:r>
          </a:p>
        </p:txBody>
      </p:sp>
    </p:spTree>
    <p:extLst>
      <p:ext uri="{BB962C8B-B14F-4D97-AF65-F5344CB8AC3E}">
        <p14:creationId xmlns:p14="http://schemas.microsoft.com/office/powerpoint/2010/main" val="39129157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pPr>
              <a:buNone/>
            </a:pPr>
            <a:endParaRPr lang="en-US" dirty="0"/>
          </a:p>
          <a:p>
            <a:r>
              <a:rPr lang="en-US" dirty="0"/>
              <a:t>Linear Congruencies</a:t>
            </a:r>
          </a:p>
          <a:p>
            <a:r>
              <a:rPr lang="en-US" dirty="0"/>
              <a:t>The Chinese Remainder Theorem</a:t>
            </a:r>
          </a:p>
          <a:p>
            <a:r>
              <a:rPr lang="en-US" dirty="0"/>
              <a:t>Fermat’s Little Theorem</a:t>
            </a:r>
          </a:p>
          <a:p>
            <a:r>
              <a:rPr lang="en-US" dirty="0"/>
              <a:t>Pseudo primes</a:t>
            </a:r>
          </a:p>
          <a:p>
            <a:pPr lvl="1">
              <a:buNone/>
            </a:pPr>
            <a:endParaRPr lang="en-US" dirty="0"/>
          </a:p>
          <a:p>
            <a:endParaRPr lang="en-US" dirty="0"/>
          </a:p>
        </p:txBody>
      </p:sp>
    </p:spTree>
    <p:extLst>
      <p:ext uri="{BB962C8B-B14F-4D97-AF65-F5344CB8AC3E}">
        <p14:creationId xmlns:p14="http://schemas.microsoft.com/office/powerpoint/2010/main" val="8499774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Linear Congruencies</a:t>
            </a:r>
          </a:p>
        </p:txBody>
      </p:sp>
      <p:sp>
        <p:nvSpPr>
          <p:cNvPr id="3" name="Content Placeholder 2"/>
          <p:cNvSpPr>
            <a:spLocks noGrp="1"/>
          </p:cNvSpPr>
          <p:nvPr>
            <p:ph idx="1"/>
          </p:nvPr>
        </p:nvSpPr>
        <p:spPr>
          <a:xfrm>
            <a:off x="457200" y="1371600"/>
            <a:ext cx="8229600" cy="4953000"/>
          </a:xfrm>
        </p:spPr>
        <p:txBody>
          <a:bodyPr>
            <a:normAutofit fontScale="77500" lnSpcReduction="20000"/>
          </a:bodyPr>
          <a:lstStyle/>
          <a:p>
            <a:pPr>
              <a:buNone/>
            </a:pPr>
            <a:r>
              <a:rPr lang="en-US" dirty="0"/>
              <a:t>   </a:t>
            </a:r>
            <a:r>
              <a:rPr lang="en-US" b="1" dirty="0"/>
              <a:t>Definition</a:t>
            </a:r>
            <a:r>
              <a:rPr lang="en-US" dirty="0"/>
              <a:t>: A congruence of the form                          </a:t>
            </a:r>
          </a:p>
          <a:p>
            <a:pPr>
              <a:buNone/>
            </a:pPr>
            <a:r>
              <a:rPr lang="en-US" dirty="0"/>
              <a:t>                        </a:t>
            </a:r>
            <a:r>
              <a:rPr lang="en-US" i="1" dirty="0"/>
              <a:t>ax </a:t>
            </a:r>
            <a:r>
              <a:rPr lang="en-US" dirty="0">
                <a:latin typeface="Cambria Math"/>
                <a:ea typeface="Cambria Math"/>
              </a:rPr>
              <a:t>≡</a:t>
            </a:r>
            <a:r>
              <a:rPr lang="en-US" dirty="0"/>
              <a:t> </a:t>
            </a:r>
            <a:r>
              <a:rPr lang="en-US" i="1" dirty="0"/>
              <a:t>b</a:t>
            </a:r>
            <a:r>
              <a:rPr lang="en-US" dirty="0"/>
              <a:t>( mod </a:t>
            </a:r>
            <a:r>
              <a:rPr lang="en-US" i="1" dirty="0"/>
              <a:t>m</a:t>
            </a:r>
            <a:r>
              <a:rPr lang="en-US" dirty="0"/>
              <a:t>),</a:t>
            </a:r>
          </a:p>
          <a:p>
            <a:pPr>
              <a:buNone/>
            </a:pPr>
            <a:r>
              <a:rPr lang="en-US" dirty="0"/>
              <a:t>    where </a:t>
            </a:r>
            <a:r>
              <a:rPr lang="en-US" i="1" dirty="0"/>
              <a:t>m</a:t>
            </a:r>
            <a:r>
              <a:rPr lang="en-US" dirty="0"/>
              <a:t> is a positive integer, </a:t>
            </a:r>
            <a:r>
              <a:rPr lang="en-US" i="1" dirty="0"/>
              <a:t>a</a:t>
            </a:r>
            <a:r>
              <a:rPr lang="en-US" dirty="0"/>
              <a:t> and </a:t>
            </a:r>
            <a:r>
              <a:rPr lang="en-US" i="1" dirty="0"/>
              <a:t>b</a:t>
            </a:r>
            <a:r>
              <a:rPr lang="en-US" dirty="0"/>
              <a:t> are integers, and </a:t>
            </a:r>
            <a:r>
              <a:rPr lang="en-US" i="1" dirty="0"/>
              <a:t>x</a:t>
            </a:r>
            <a:r>
              <a:rPr lang="en-US" dirty="0"/>
              <a:t> is a variable, is called a </a:t>
            </a:r>
            <a:r>
              <a:rPr lang="en-US" i="1" dirty="0"/>
              <a:t>linear congruence</a:t>
            </a:r>
            <a:r>
              <a:rPr lang="en-US" dirty="0"/>
              <a:t>.</a:t>
            </a:r>
          </a:p>
          <a:p>
            <a:pPr>
              <a:buNone/>
            </a:pPr>
            <a:endParaRPr lang="en-US" dirty="0"/>
          </a:p>
          <a:p>
            <a:r>
              <a:rPr lang="en-US" dirty="0"/>
              <a:t>The solutions to a linear congruence </a:t>
            </a:r>
            <a:r>
              <a:rPr lang="en-US" i="1" dirty="0"/>
              <a:t>ax</a:t>
            </a:r>
            <a:r>
              <a:rPr lang="en-US" dirty="0">
                <a:latin typeface="Cambria Math"/>
                <a:ea typeface="Cambria Math"/>
              </a:rPr>
              <a:t>≡</a:t>
            </a:r>
            <a:r>
              <a:rPr lang="en-US" dirty="0"/>
              <a:t> </a:t>
            </a:r>
            <a:r>
              <a:rPr lang="en-US" i="1" dirty="0"/>
              <a:t>b</a:t>
            </a:r>
            <a:r>
              <a:rPr lang="en-US" dirty="0"/>
              <a:t>( mod </a:t>
            </a:r>
            <a:r>
              <a:rPr lang="en-US" i="1" dirty="0"/>
              <a:t>m</a:t>
            </a:r>
            <a:r>
              <a:rPr lang="en-US" dirty="0"/>
              <a:t>) are  all integers </a:t>
            </a:r>
            <a:r>
              <a:rPr lang="en-US" i="1" dirty="0"/>
              <a:t>x</a:t>
            </a:r>
            <a:r>
              <a:rPr lang="en-US" dirty="0"/>
              <a:t> that satisfy the congruence.</a:t>
            </a:r>
          </a:p>
          <a:p>
            <a:endParaRPr lang="en-US" dirty="0"/>
          </a:p>
          <a:p>
            <a:pPr>
              <a:buNone/>
            </a:pPr>
            <a:r>
              <a:rPr lang="en-US" b="1" dirty="0"/>
              <a:t>   Definition</a:t>
            </a:r>
            <a:r>
              <a:rPr lang="en-US" dirty="0"/>
              <a:t>: An integer </a:t>
            </a:r>
            <a:r>
              <a:rPr lang="en-US" i="1" dirty="0">
                <a:latin typeface="Constantia"/>
              </a:rPr>
              <a:t>ā </a:t>
            </a:r>
            <a:r>
              <a:rPr lang="en-US" dirty="0">
                <a:latin typeface="Constantia"/>
              </a:rPr>
              <a:t>such that </a:t>
            </a:r>
            <a:r>
              <a:rPr lang="en-US" i="1" dirty="0" err="1"/>
              <a:t>āa</a:t>
            </a:r>
            <a:r>
              <a:rPr lang="en-US" i="1"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 mod </a:t>
            </a:r>
            <a:r>
              <a:rPr lang="en-US" i="1" dirty="0"/>
              <a:t>m</a:t>
            </a:r>
            <a:r>
              <a:rPr lang="en-US" dirty="0"/>
              <a:t>) is said to be an </a:t>
            </a:r>
            <a:r>
              <a:rPr lang="en-US" i="1" dirty="0"/>
              <a:t>inverse</a:t>
            </a:r>
            <a:r>
              <a:rPr lang="en-US" dirty="0"/>
              <a:t> of </a:t>
            </a:r>
            <a:r>
              <a:rPr lang="en-US" i="1" dirty="0"/>
              <a:t>a</a:t>
            </a:r>
            <a:r>
              <a:rPr lang="en-US" dirty="0"/>
              <a:t> modulo </a:t>
            </a:r>
            <a:r>
              <a:rPr lang="en-US" i="1" dirty="0"/>
              <a:t>m</a:t>
            </a:r>
            <a:r>
              <a:rPr lang="en-US" dirty="0"/>
              <a:t>.</a:t>
            </a:r>
          </a:p>
          <a:p>
            <a:pPr>
              <a:buNone/>
            </a:pPr>
            <a:r>
              <a:rPr lang="en-US" dirty="0"/>
              <a:t>   </a:t>
            </a:r>
            <a:r>
              <a:rPr lang="en-US" b="1" dirty="0"/>
              <a:t>Example</a:t>
            </a:r>
            <a:r>
              <a:rPr lang="en-US" dirty="0"/>
              <a:t>:  </a:t>
            </a:r>
            <a:r>
              <a:rPr lang="en-US" dirty="0">
                <a:latin typeface="Cambria Math" pitchFamily="18" charset="0"/>
                <a:ea typeface="Cambria Math" pitchFamily="18" charset="0"/>
              </a:rPr>
              <a:t>5</a:t>
            </a:r>
            <a:r>
              <a:rPr lang="en-US" dirty="0"/>
              <a:t> is an inverse of </a:t>
            </a:r>
            <a:r>
              <a:rPr lang="en-US" dirty="0">
                <a:latin typeface="Cambria Math" pitchFamily="18" charset="0"/>
                <a:ea typeface="Cambria Math" pitchFamily="18" charset="0"/>
              </a:rPr>
              <a:t>3</a:t>
            </a:r>
            <a:r>
              <a:rPr lang="en-US" dirty="0"/>
              <a:t> modulo </a:t>
            </a:r>
            <a:r>
              <a:rPr lang="en-US" dirty="0">
                <a:latin typeface="Cambria Math" pitchFamily="18" charset="0"/>
                <a:ea typeface="Cambria Math" pitchFamily="18" charset="0"/>
              </a:rPr>
              <a:t>7</a:t>
            </a:r>
            <a:r>
              <a:rPr lang="en-US" dirty="0"/>
              <a:t> since </a:t>
            </a:r>
            <a:r>
              <a:rPr lang="en-US" dirty="0">
                <a:latin typeface="Cambria Math" pitchFamily="18" charset="0"/>
                <a:ea typeface="Cambria Math" pitchFamily="18" charset="0"/>
              </a:rPr>
              <a:t>5</a:t>
            </a:r>
            <a:r>
              <a:rPr lang="en-US" dirty="0">
                <a:latin typeface="Cambria Math"/>
                <a:ea typeface="Cambria Math"/>
              </a:rPr>
              <a:t>∙</a:t>
            </a:r>
            <a:r>
              <a:rPr lang="en-US" dirty="0">
                <a:latin typeface="Cambria Math" pitchFamily="18" charset="0"/>
                <a:ea typeface="Cambria Math" pitchFamily="18" charset="0"/>
              </a:rPr>
              <a:t>3</a:t>
            </a:r>
            <a:r>
              <a:rPr lang="en-US" dirty="0"/>
              <a:t> = </a:t>
            </a:r>
            <a:r>
              <a:rPr lang="en-US" dirty="0">
                <a:latin typeface="Cambria Math" pitchFamily="18" charset="0"/>
                <a:ea typeface="Cambria Math" pitchFamily="18" charset="0"/>
              </a:rPr>
              <a:t>15</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(mod </a:t>
            </a:r>
            <a:r>
              <a:rPr lang="en-US" dirty="0">
                <a:latin typeface="Cambria Math" pitchFamily="18" charset="0"/>
                <a:ea typeface="Cambria Math" pitchFamily="18" charset="0"/>
              </a:rPr>
              <a:t>7</a:t>
            </a:r>
            <a:r>
              <a:rPr lang="en-US" dirty="0"/>
              <a:t>) </a:t>
            </a:r>
          </a:p>
          <a:p>
            <a:pPr>
              <a:buNone/>
            </a:pPr>
            <a:endParaRPr lang="en-US" dirty="0"/>
          </a:p>
          <a:p>
            <a:r>
              <a:rPr lang="en-US" dirty="0"/>
              <a:t>One method of solving linear congruencies makes use of  an inverse </a:t>
            </a:r>
            <a:r>
              <a:rPr lang="en-US" i="1" dirty="0"/>
              <a:t>ā</a:t>
            </a:r>
            <a:r>
              <a:rPr lang="en-US" dirty="0"/>
              <a:t>, if it exists. Although we can not divide both sides of the congruence by </a:t>
            </a:r>
            <a:r>
              <a:rPr lang="en-US" i="1" dirty="0"/>
              <a:t>a</a:t>
            </a:r>
            <a:r>
              <a:rPr lang="en-US" dirty="0"/>
              <a:t>, we can multiply by </a:t>
            </a:r>
            <a:r>
              <a:rPr lang="en-US" i="1" dirty="0"/>
              <a:t>ā </a:t>
            </a:r>
            <a:r>
              <a:rPr lang="en-US" dirty="0"/>
              <a:t>to solve for </a:t>
            </a:r>
            <a:r>
              <a:rPr lang="en-US" i="1" dirty="0"/>
              <a:t>x.</a:t>
            </a:r>
            <a:r>
              <a:rPr lang="en-US" dirty="0"/>
              <a:t> </a:t>
            </a:r>
            <a:endParaRPr lang="en-US" i="1" dirty="0"/>
          </a:p>
        </p:txBody>
      </p:sp>
    </p:spTree>
    <p:extLst>
      <p:ext uri="{BB962C8B-B14F-4D97-AF65-F5344CB8AC3E}">
        <p14:creationId xmlns:p14="http://schemas.microsoft.com/office/powerpoint/2010/main" val="30555553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21792"/>
          </a:xfrm>
        </p:spPr>
        <p:txBody>
          <a:bodyPr>
            <a:normAutofit fontScale="90000"/>
          </a:bodyPr>
          <a:lstStyle/>
          <a:p>
            <a:r>
              <a:rPr lang="en-US" dirty="0"/>
              <a:t>Inverse of </a:t>
            </a:r>
            <a:r>
              <a:rPr lang="en-US" i="1" dirty="0"/>
              <a:t>a</a:t>
            </a:r>
            <a:r>
              <a:rPr lang="en-US" dirty="0"/>
              <a:t> modulo </a:t>
            </a:r>
            <a:r>
              <a:rPr lang="en-US" i="1" dirty="0"/>
              <a:t>m</a:t>
            </a:r>
          </a:p>
        </p:txBody>
      </p:sp>
      <p:sp>
        <p:nvSpPr>
          <p:cNvPr id="3" name="Content Placeholder 2"/>
          <p:cNvSpPr>
            <a:spLocks noGrp="1"/>
          </p:cNvSpPr>
          <p:nvPr>
            <p:ph idx="1"/>
          </p:nvPr>
        </p:nvSpPr>
        <p:spPr>
          <a:xfrm>
            <a:off x="457200" y="1325880"/>
            <a:ext cx="8229600" cy="4998720"/>
          </a:xfrm>
        </p:spPr>
        <p:txBody>
          <a:bodyPr>
            <a:normAutofit fontScale="85000" lnSpcReduction="10000"/>
          </a:bodyPr>
          <a:lstStyle/>
          <a:p>
            <a:r>
              <a:rPr lang="en-US" dirty="0"/>
              <a:t>The following theorem guarantees that an inverse of </a:t>
            </a:r>
            <a:r>
              <a:rPr lang="en-US" i="1" dirty="0"/>
              <a:t>a</a:t>
            </a:r>
            <a:r>
              <a:rPr lang="en-US" dirty="0"/>
              <a:t> modulo </a:t>
            </a:r>
            <a:r>
              <a:rPr lang="en-US" i="1" dirty="0"/>
              <a:t>m</a:t>
            </a:r>
            <a:r>
              <a:rPr lang="en-US" dirty="0"/>
              <a:t> exists whenever </a:t>
            </a:r>
            <a:r>
              <a:rPr lang="en-US" i="1" dirty="0"/>
              <a:t>a</a:t>
            </a:r>
            <a:r>
              <a:rPr lang="en-US" dirty="0"/>
              <a:t> and </a:t>
            </a:r>
            <a:r>
              <a:rPr lang="en-US" i="1" dirty="0"/>
              <a:t>m</a:t>
            </a:r>
            <a:r>
              <a:rPr lang="en-US" dirty="0"/>
              <a:t> are relatively prime.  Two integers </a:t>
            </a:r>
            <a:r>
              <a:rPr lang="en-US" i="1" dirty="0"/>
              <a:t>a</a:t>
            </a:r>
            <a:r>
              <a:rPr lang="en-US" dirty="0"/>
              <a:t> and </a:t>
            </a:r>
            <a:r>
              <a:rPr lang="en-US" i="1" dirty="0"/>
              <a:t>b</a:t>
            </a:r>
            <a:r>
              <a:rPr lang="en-US" dirty="0"/>
              <a:t> are relatively prime when </a:t>
            </a:r>
            <a:r>
              <a:rPr lang="en-US" dirty="0" err="1"/>
              <a:t>gcd</a:t>
            </a:r>
            <a:r>
              <a:rPr lang="en-US" dirty="0"/>
              <a:t>(</a:t>
            </a:r>
            <a:r>
              <a:rPr lang="en-US" i="1" dirty="0" err="1"/>
              <a:t>a</a:t>
            </a:r>
            <a:r>
              <a:rPr lang="en-US" dirty="0" err="1"/>
              <a:t>,</a:t>
            </a:r>
            <a:r>
              <a:rPr lang="en-US" i="1" dirty="0" err="1"/>
              <a:t>b</a:t>
            </a:r>
            <a:r>
              <a:rPr lang="en-US" dirty="0"/>
              <a:t>) = </a:t>
            </a:r>
            <a:r>
              <a:rPr lang="en-US" dirty="0">
                <a:latin typeface="Cambria Math" pitchFamily="18" charset="0"/>
                <a:ea typeface="Cambria Math" pitchFamily="18" charset="0"/>
              </a:rPr>
              <a:t>1</a:t>
            </a:r>
            <a:r>
              <a:rPr lang="en-US" dirty="0"/>
              <a:t>.</a:t>
            </a:r>
          </a:p>
          <a:p>
            <a:pPr>
              <a:buNone/>
            </a:pPr>
            <a:r>
              <a:rPr lang="en-US" b="1" dirty="0"/>
              <a:t>   Theorem </a:t>
            </a:r>
            <a:r>
              <a:rPr lang="en-US" b="1" dirty="0">
                <a:latin typeface="Cambria Math" pitchFamily="18" charset="0"/>
                <a:ea typeface="Cambria Math" pitchFamily="18" charset="0"/>
              </a:rPr>
              <a:t>1</a:t>
            </a:r>
            <a:r>
              <a:rPr lang="en-US" dirty="0"/>
              <a:t>: If </a:t>
            </a:r>
            <a:r>
              <a:rPr lang="en-US" i="1" dirty="0"/>
              <a:t>a</a:t>
            </a:r>
            <a:r>
              <a:rPr lang="en-US" dirty="0"/>
              <a:t> and </a:t>
            </a:r>
            <a:r>
              <a:rPr lang="en-US" i="1" dirty="0"/>
              <a:t>m</a:t>
            </a:r>
            <a:r>
              <a:rPr lang="en-US" dirty="0"/>
              <a:t> are relatively prime integers and </a:t>
            </a:r>
            <a:r>
              <a:rPr lang="en-US" i="1" dirty="0"/>
              <a:t>m</a:t>
            </a:r>
            <a:r>
              <a:rPr lang="en-US" dirty="0"/>
              <a:t> &gt; </a:t>
            </a:r>
            <a:r>
              <a:rPr lang="en-US" dirty="0">
                <a:latin typeface="Cambria Math" pitchFamily="18" charset="0"/>
                <a:ea typeface="Cambria Math" pitchFamily="18" charset="0"/>
              </a:rPr>
              <a:t>1</a:t>
            </a:r>
            <a:r>
              <a:rPr lang="en-US" dirty="0">
                <a:ea typeface="Cambria Math" pitchFamily="18" charset="0"/>
              </a:rPr>
              <a:t>, then an inverse of </a:t>
            </a:r>
            <a:r>
              <a:rPr lang="en-US" i="1" dirty="0">
                <a:ea typeface="Cambria Math" pitchFamily="18" charset="0"/>
              </a:rPr>
              <a:t>a</a:t>
            </a:r>
            <a:r>
              <a:rPr lang="en-US" dirty="0">
                <a:ea typeface="Cambria Math" pitchFamily="18" charset="0"/>
              </a:rPr>
              <a:t> modulo </a:t>
            </a:r>
            <a:r>
              <a:rPr lang="en-US" i="1" dirty="0">
                <a:ea typeface="Cambria Math" pitchFamily="18" charset="0"/>
              </a:rPr>
              <a:t>m</a:t>
            </a:r>
            <a:r>
              <a:rPr lang="en-US" dirty="0">
                <a:ea typeface="Cambria Math" pitchFamily="18" charset="0"/>
              </a:rPr>
              <a:t> exists.</a:t>
            </a:r>
            <a:r>
              <a:rPr lang="en-US" dirty="0"/>
              <a:t> Furthermore, this inverse is unique modulo </a:t>
            </a:r>
            <a:r>
              <a:rPr lang="en-US" i="1" dirty="0"/>
              <a:t>m</a:t>
            </a:r>
            <a:r>
              <a:rPr lang="en-US" dirty="0"/>
              <a:t>. (This means that there is a unique positive integer </a:t>
            </a:r>
            <a:r>
              <a:rPr lang="en-US" i="1" dirty="0"/>
              <a:t>ā </a:t>
            </a:r>
            <a:r>
              <a:rPr lang="en-US" dirty="0"/>
              <a:t>less than </a:t>
            </a:r>
            <a:r>
              <a:rPr lang="en-US" i="1" dirty="0"/>
              <a:t>m</a:t>
            </a:r>
            <a:r>
              <a:rPr lang="en-US" dirty="0"/>
              <a:t> that is an inverse of </a:t>
            </a:r>
            <a:r>
              <a:rPr lang="en-US" i="1" dirty="0"/>
              <a:t>a </a:t>
            </a:r>
            <a:r>
              <a:rPr lang="en-US" dirty="0"/>
              <a:t>modulo </a:t>
            </a:r>
            <a:r>
              <a:rPr lang="en-US" i="1" dirty="0"/>
              <a:t>m</a:t>
            </a:r>
            <a:r>
              <a:rPr lang="en-US" dirty="0"/>
              <a:t> and every other inverse of </a:t>
            </a:r>
            <a:r>
              <a:rPr lang="en-US" i="1" dirty="0"/>
              <a:t>a</a:t>
            </a:r>
            <a:r>
              <a:rPr lang="en-US" dirty="0"/>
              <a:t> modulo </a:t>
            </a:r>
            <a:r>
              <a:rPr lang="en-US" i="1" dirty="0"/>
              <a:t>m</a:t>
            </a:r>
            <a:r>
              <a:rPr lang="en-US" dirty="0"/>
              <a:t> is congruent to </a:t>
            </a:r>
            <a:r>
              <a:rPr lang="en-US" i="1" dirty="0"/>
              <a:t>ā</a:t>
            </a:r>
            <a:r>
              <a:rPr lang="en-US" dirty="0"/>
              <a:t> modulo </a:t>
            </a:r>
            <a:r>
              <a:rPr lang="en-US" i="1" dirty="0"/>
              <a:t>m</a:t>
            </a:r>
            <a:r>
              <a:rPr lang="en-US" dirty="0"/>
              <a:t>.)   </a:t>
            </a:r>
          </a:p>
          <a:p>
            <a:pPr>
              <a:buNone/>
            </a:pPr>
            <a:r>
              <a:rPr lang="en-US" dirty="0"/>
              <a:t>    </a:t>
            </a:r>
            <a:r>
              <a:rPr lang="en-US" b="1" dirty="0"/>
              <a:t>Proof</a:t>
            </a:r>
            <a:r>
              <a:rPr lang="en-US" dirty="0"/>
              <a:t>:  Since </a:t>
            </a:r>
            <a:r>
              <a:rPr lang="en-US" dirty="0" err="1"/>
              <a:t>gcd</a:t>
            </a:r>
            <a:r>
              <a:rPr lang="en-US" dirty="0"/>
              <a:t>(</a:t>
            </a:r>
            <a:r>
              <a:rPr lang="en-US" i="1" dirty="0" err="1"/>
              <a:t>a</a:t>
            </a:r>
            <a:r>
              <a:rPr lang="en-US" dirty="0" err="1"/>
              <a:t>,</a:t>
            </a:r>
            <a:r>
              <a:rPr lang="en-US" i="1" dirty="0" err="1"/>
              <a:t>m</a:t>
            </a:r>
            <a:r>
              <a:rPr lang="en-US" dirty="0"/>
              <a:t>) = </a:t>
            </a:r>
            <a:r>
              <a:rPr lang="en-US" dirty="0">
                <a:latin typeface="Cambria Math" pitchFamily="18" charset="0"/>
                <a:ea typeface="Cambria Math" pitchFamily="18" charset="0"/>
              </a:rPr>
              <a:t>1</a:t>
            </a:r>
            <a:r>
              <a:rPr lang="en-US" dirty="0"/>
              <a:t>, by Theorem 6 of Section </a:t>
            </a:r>
            <a:r>
              <a:rPr lang="en-US" dirty="0">
                <a:latin typeface="Cambria Math" pitchFamily="18" charset="0"/>
                <a:ea typeface="Cambria Math" pitchFamily="18" charset="0"/>
              </a:rPr>
              <a:t>4.3</a:t>
            </a:r>
            <a:r>
              <a:rPr lang="en-US" dirty="0"/>
              <a:t>, there are integers  </a:t>
            </a:r>
            <a:r>
              <a:rPr lang="en-US" i="1" dirty="0"/>
              <a:t>s</a:t>
            </a:r>
            <a:r>
              <a:rPr lang="en-US" dirty="0"/>
              <a:t> and </a:t>
            </a:r>
            <a:r>
              <a:rPr lang="en-US" i="1" dirty="0"/>
              <a:t>t</a:t>
            </a:r>
            <a:r>
              <a:rPr lang="en-US" dirty="0"/>
              <a:t> such that   </a:t>
            </a:r>
            <a:r>
              <a:rPr lang="en-US" i="1" dirty="0" err="1"/>
              <a:t>sa</a:t>
            </a:r>
            <a:r>
              <a:rPr lang="en-US" dirty="0"/>
              <a:t> + </a:t>
            </a:r>
            <a:r>
              <a:rPr lang="en-US" i="1" dirty="0"/>
              <a:t>tm</a:t>
            </a:r>
            <a:r>
              <a:rPr lang="en-US" dirty="0"/>
              <a:t> = </a:t>
            </a:r>
            <a:r>
              <a:rPr lang="en-US" dirty="0">
                <a:latin typeface="Cambria Math" pitchFamily="18" charset="0"/>
                <a:ea typeface="Cambria Math" pitchFamily="18" charset="0"/>
              </a:rPr>
              <a:t>1</a:t>
            </a:r>
            <a:r>
              <a:rPr lang="en-US" dirty="0"/>
              <a:t>. </a:t>
            </a:r>
          </a:p>
          <a:p>
            <a:pPr lvl="1"/>
            <a:r>
              <a:rPr lang="en-US" dirty="0"/>
              <a:t>Hence, </a:t>
            </a:r>
            <a:r>
              <a:rPr lang="en-US" i="1" dirty="0" err="1"/>
              <a:t>sa</a:t>
            </a:r>
            <a:r>
              <a:rPr lang="en-US" i="1" dirty="0"/>
              <a:t> + tm </a:t>
            </a:r>
            <a:r>
              <a:rPr lang="en-US" dirty="0">
                <a:latin typeface="Cambria Math"/>
                <a:ea typeface="Cambria Math"/>
              </a:rPr>
              <a:t>≡</a:t>
            </a:r>
            <a:r>
              <a:rPr lang="en-US" dirty="0">
                <a:latin typeface="Cambria Math" pitchFamily="18" charset="0"/>
                <a:ea typeface="Cambria Math" pitchFamily="18" charset="0"/>
              </a:rPr>
              <a:t> 1</a:t>
            </a:r>
            <a:r>
              <a:rPr lang="en-US" dirty="0"/>
              <a:t> ( mod </a:t>
            </a:r>
            <a:r>
              <a:rPr lang="en-US" i="1" dirty="0"/>
              <a:t>m</a:t>
            </a:r>
            <a:r>
              <a:rPr lang="en-US" dirty="0"/>
              <a:t>).</a:t>
            </a:r>
          </a:p>
          <a:p>
            <a:pPr lvl="1"/>
            <a:r>
              <a:rPr lang="en-US" dirty="0"/>
              <a:t>Since </a:t>
            </a:r>
            <a:r>
              <a:rPr lang="en-US" i="1" dirty="0"/>
              <a:t>tm </a:t>
            </a:r>
            <a:r>
              <a:rPr lang="en-US" dirty="0">
                <a:latin typeface="Cambria Math"/>
                <a:ea typeface="Cambria Math"/>
              </a:rPr>
              <a:t>≡</a:t>
            </a:r>
            <a:r>
              <a:rPr lang="en-US" dirty="0">
                <a:latin typeface="Cambria Math" pitchFamily="18" charset="0"/>
                <a:ea typeface="Cambria Math" pitchFamily="18" charset="0"/>
              </a:rPr>
              <a:t> 0</a:t>
            </a:r>
            <a:r>
              <a:rPr lang="en-US" dirty="0"/>
              <a:t> ( mod </a:t>
            </a:r>
            <a:r>
              <a:rPr lang="en-US" i="1" dirty="0"/>
              <a:t>m</a:t>
            </a:r>
            <a:r>
              <a:rPr lang="en-US" dirty="0"/>
              <a:t>), it follows that </a:t>
            </a:r>
            <a:r>
              <a:rPr lang="en-US" i="1" dirty="0" err="1"/>
              <a:t>sa</a:t>
            </a:r>
            <a:r>
              <a:rPr lang="en-US" i="1" dirty="0"/>
              <a:t> </a:t>
            </a:r>
            <a:r>
              <a:rPr lang="en-US" dirty="0">
                <a:latin typeface="Cambria Math"/>
                <a:ea typeface="Cambria Math"/>
              </a:rPr>
              <a:t>≡</a:t>
            </a:r>
            <a:r>
              <a:rPr lang="en-US" dirty="0">
                <a:latin typeface="Cambria Math" pitchFamily="18" charset="0"/>
                <a:ea typeface="Cambria Math" pitchFamily="18" charset="0"/>
              </a:rPr>
              <a:t> 1</a:t>
            </a:r>
            <a:r>
              <a:rPr lang="en-US" dirty="0"/>
              <a:t> ( mod </a:t>
            </a:r>
            <a:r>
              <a:rPr lang="en-US" i="1" dirty="0"/>
              <a:t>m</a:t>
            </a:r>
            <a:r>
              <a:rPr lang="en-US" dirty="0"/>
              <a:t>)</a:t>
            </a:r>
          </a:p>
          <a:p>
            <a:pPr lvl="1"/>
            <a:r>
              <a:rPr lang="en-US" dirty="0"/>
              <a:t>Consequently, </a:t>
            </a:r>
            <a:r>
              <a:rPr lang="en-US" i="1" dirty="0"/>
              <a:t>s</a:t>
            </a:r>
            <a:r>
              <a:rPr lang="en-US" dirty="0"/>
              <a:t> is an inverse of </a:t>
            </a:r>
            <a:r>
              <a:rPr lang="en-US" i="1" dirty="0"/>
              <a:t>a</a:t>
            </a:r>
            <a:r>
              <a:rPr lang="en-US" dirty="0"/>
              <a:t> modulo </a:t>
            </a:r>
            <a:r>
              <a:rPr lang="en-US" i="1" dirty="0"/>
              <a:t>m</a:t>
            </a:r>
            <a:r>
              <a:rPr lang="en-US" dirty="0"/>
              <a:t>.</a:t>
            </a:r>
          </a:p>
          <a:p>
            <a:pPr lvl="1"/>
            <a:r>
              <a:rPr lang="en-US" dirty="0"/>
              <a:t>The uniqueness of the inverse is Exercise </a:t>
            </a:r>
            <a:r>
              <a:rPr lang="en-US" dirty="0">
                <a:latin typeface="Cambria Math" pitchFamily="18" charset="0"/>
                <a:ea typeface="Cambria Math" pitchFamily="18" charset="0"/>
              </a:rPr>
              <a:t>7</a:t>
            </a:r>
            <a:r>
              <a:rPr lang="en-US" dirty="0"/>
              <a:t>.</a:t>
            </a:r>
          </a:p>
          <a:p>
            <a:pPr>
              <a:buNone/>
            </a:pPr>
            <a:r>
              <a:rPr lang="en-US" dirty="0"/>
              <a:t>                        </a:t>
            </a:r>
          </a:p>
        </p:txBody>
      </p:sp>
      <p:sp>
        <p:nvSpPr>
          <p:cNvPr id="4" name="Isosceles Triangle 3"/>
          <p:cNvSpPr/>
          <p:nvPr/>
        </p:nvSpPr>
        <p:spPr>
          <a:xfrm rot="5400000" flipV="1">
            <a:off x="83820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579716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Finding Inverses</a:t>
            </a:r>
          </a:p>
        </p:txBody>
      </p:sp>
      <p:sp>
        <p:nvSpPr>
          <p:cNvPr id="3" name="Content Placeholder 2"/>
          <p:cNvSpPr>
            <a:spLocks noGrp="1"/>
          </p:cNvSpPr>
          <p:nvPr>
            <p:ph idx="1"/>
          </p:nvPr>
        </p:nvSpPr>
        <p:spPr>
          <a:xfrm>
            <a:off x="457200" y="1447800"/>
            <a:ext cx="8229600" cy="4876800"/>
          </a:xfrm>
        </p:spPr>
        <p:txBody>
          <a:bodyPr>
            <a:noAutofit/>
          </a:bodyPr>
          <a:lstStyle/>
          <a:p>
            <a:r>
              <a:rPr lang="en-US" sz="2400" dirty="0"/>
              <a:t>The Euclidean algorithm and B</a:t>
            </a:r>
            <a:r>
              <a:rPr lang="en-US" sz="2400" dirty="0">
                <a:ea typeface="Cambria Math"/>
              </a:rPr>
              <a:t>é</a:t>
            </a:r>
            <a:r>
              <a:rPr lang="en-US" sz="2400" dirty="0"/>
              <a:t>zout coefficients gives us a systematic approaches to finding inverses. </a:t>
            </a:r>
          </a:p>
          <a:p>
            <a:pPr>
              <a:buNone/>
            </a:pPr>
            <a:r>
              <a:rPr lang="en-US" sz="2400" b="1" dirty="0"/>
              <a:t>    Example</a:t>
            </a:r>
            <a:r>
              <a:rPr lang="en-US" sz="2400" dirty="0"/>
              <a:t>: Find an inverse of </a:t>
            </a:r>
            <a:r>
              <a:rPr lang="en-US" sz="2400" dirty="0">
                <a:latin typeface="Cambria Math" pitchFamily="18" charset="0"/>
                <a:ea typeface="Cambria Math" pitchFamily="18" charset="0"/>
              </a:rPr>
              <a:t>3</a:t>
            </a:r>
            <a:r>
              <a:rPr lang="en-US" sz="2400" dirty="0"/>
              <a:t> modulo </a:t>
            </a:r>
            <a:r>
              <a:rPr lang="en-US" sz="2400" dirty="0">
                <a:latin typeface="Cambria Math" pitchFamily="18" charset="0"/>
                <a:ea typeface="Cambria Math" pitchFamily="18" charset="0"/>
              </a:rPr>
              <a:t>7.</a:t>
            </a:r>
            <a:r>
              <a:rPr lang="en-US" sz="2400" dirty="0"/>
              <a:t> </a:t>
            </a:r>
          </a:p>
          <a:p>
            <a:pPr>
              <a:buNone/>
            </a:pPr>
            <a:r>
              <a:rPr lang="en-US" sz="2400" b="1" dirty="0"/>
              <a:t>    Solution</a:t>
            </a:r>
            <a:r>
              <a:rPr lang="en-US" sz="2400" dirty="0"/>
              <a:t>: Because </a:t>
            </a:r>
            <a:r>
              <a:rPr lang="en-US" sz="2400" dirty="0" err="1"/>
              <a:t>gcd</a:t>
            </a:r>
            <a:r>
              <a:rPr lang="en-US" sz="2400" dirty="0"/>
              <a:t>(</a:t>
            </a:r>
            <a:r>
              <a:rPr lang="en-US" sz="2400" dirty="0">
                <a:latin typeface="Cambria Math" pitchFamily="18" charset="0"/>
                <a:ea typeface="Cambria Math" pitchFamily="18" charset="0"/>
              </a:rPr>
              <a:t>3,7</a:t>
            </a:r>
            <a:r>
              <a:rPr lang="en-US" sz="2400" dirty="0"/>
              <a:t>) = </a:t>
            </a:r>
            <a:r>
              <a:rPr lang="en-US" sz="2400" dirty="0">
                <a:latin typeface="Cambria Math" pitchFamily="18" charset="0"/>
                <a:ea typeface="Cambria Math" pitchFamily="18" charset="0"/>
              </a:rPr>
              <a:t>1</a:t>
            </a:r>
            <a:r>
              <a:rPr lang="en-US" sz="2400" dirty="0"/>
              <a:t>, by Theorem </a:t>
            </a:r>
            <a:r>
              <a:rPr lang="en-US" sz="2400" dirty="0">
                <a:latin typeface="Cambria Math" pitchFamily="18" charset="0"/>
                <a:ea typeface="Cambria Math" pitchFamily="18" charset="0"/>
              </a:rPr>
              <a:t>1, </a:t>
            </a:r>
            <a:r>
              <a:rPr lang="en-US" sz="2400" dirty="0">
                <a:ea typeface="Cambria Math" pitchFamily="18" charset="0"/>
              </a:rPr>
              <a:t>an inverse of </a:t>
            </a:r>
            <a:r>
              <a:rPr lang="en-US" sz="2400" dirty="0">
                <a:latin typeface="Cambria Math" pitchFamily="18" charset="0"/>
                <a:ea typeface="Cambria Math" pitchFamily="18" charset="0"/>
              </a:rPr>
              <a:t>3</a:t>
            </a:r>
            <a:r>
              <a:rPr lang="en-US" sz="2400" dirty="0">
                <a:ea typeface="Cambria Math" pitchFamily="18" charset="0"/>
              </a:rPr>
              <a:t> modulo </a:t>
            </a:r>
            <a:r>
              <a:rPr lang="en-US" sz="2400" dirty="0">
                <a:latin typeface="Cambria Math" pitchFamily="18" charset="0"/>
                <a:ea typeface="Cambria Math" pitchFamily="18" charset="0"/>
              </a:rPr>
              <a:t>7</a:t>
            </a:r>
            <a:r>
              <a:rPr lang="en-US" sz="2400" dirty="0">
                <a:ea typeface="Cambria Math" pitchFamily="18" charset="0"/>
              </a:rPr>
              <a:t> exists. </a:t>
            </a:r>
          </a:p>
          <a:p>
            <a:pPr lvl="1"/>
            <a:r>
              <a:rPr lang="en-US" sz="2200" dirty="0">
                <a:ea typeface="Cambria Math" pitchFamily="18" charset="0"/>
              </a:rPr>
              <a:t>Using the Euclidian algorithm:  </a:t>
            </a:r>
            <a:r>
              <a:rPr lang="en-US" sz="2200" dirty="0">
                <a:latin typeface="Cambria Math" pitchFamily="18" charset="0"/>
                <a:ea typeface="Cambria Math" pitchFamily="18" charset="0"/>
              </a:rPr>
              <a:t>7</a:t>
            </a:r>
            <a:r>
              <a:rPr lang="en-US" sz="2200" dirty="0">
                <a:ea typeface="Cambria Math" pitchFamily="18" charset="0"/>
              </a:rPr>
              <a:t> = </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1.</a:t>
            </a:r>
          </a:p>
          <a:p>
            <a:pPr lvl="1"/>
            <a:r>
              <a:rPr lang="en-US" sz="2200" dirty="0">
                <a:latin typeface="Cambria Math" pitchFamily="18" charset="0"/>
                <a:ea typeface="Cambria Math" pitchFamily="18" charset="0"/>
              </a:rPr>
              <a:t> </a:t>
            </a:r>
            <a:r>
              <a:rPr lang="en-US" sz="2200" dirty="0">
                <a:ea typeface="Cambria Math" pitchFamily="18" charset="0"/>
              </a:rPr>
              <a:t>From this equation, we get  </a:t>
            </a:r>
            <a:r>
              <a:rPr lang="en-US" sz="2200" dirty="0">
                <a:latin typeface="Cambria Math"/>
                <a:ea typeface="Cambria Math"/>
              </a:rPr>
              <a:t>−</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7 </a:t>
            </a:r>
            <a:r>
              <a:rPr lang="en-US" sz="2200" dirty="0">
                <a:ea typeface="Cambria Math" pitchFamily="18" charset="0"/>
              </a:rPr>
              <a:t>= </a:t>
            </a:r>
            <a:r>
              <a:rPr lang="en-US" sz="2200" dirty="0">
                <a:latin typeface="Cambria Math" pitchFamily="18" charset="0"/>
                <a:ea typeface="Cambria Math" pitchFamily="18" charset="0"/>
              </a:rPr>
              <a:t>1, and see that </a:t>
            </a:r>
            <a:r>
              <a:rPr lang="en-US" sz="2200" dirty="0">
                <a:latin typeface="Cambria Math"/>
                <a:ea typeface="Cambria Math"/>
              </a:rPr>
              <a:t>−</a:t>
            </a:r>
            <a:r>
              <a:rPr lang="en-US" sz="2200" dirty="0">
                <a:latin typeface="Cambria Math" pitchFamily="18" charset="0"/>
                <a:ea typeface="Cambria Math" pitchFamily="18" charset="0"/>
              </a:rPr>
              <a:t>2  and 1 are </a:t>
            </a:r>
            <a:r>
              <a:rPr lang="en-US" sz="2200" dirty="0"/>
              <a:t>B</a:t>
            </a:r>
            <a:r>
              <a:rPr lang="en-US" sz="2200" dirty="0">
                <a:latin typeface="Cambria Math"/>
                <a:ea typeface="Cambria Math"/>
              </a:rPr>
              <a:t>é</a:t>
            </a:r>
            <a:r>
              <a:rPr lang="en-US" sz="2200" dirty="0"/>
              <a:t>zout coefficients of </a:t>
            </a:r>
            <a:r>
              <a:rPr lang="en-US" sz="2200" dirty="0">
                <a:latin typeface="Cambria Math" pitchFamily="18" charset="0"/>
                <a:ea typeface="Cambria Math" pitchFamily="18" charset="0"/>
              </a:rPr>
              <a:t>3</a:t>
            </a:r>
            <a:r>
              <a:rPr lang="en-US" sz="2200" dirty="0">
                <a:ea typeface="Cambria Math" pitchFamily="18" charset="0"/>
              </a:rPr>
              <a:t> and </a:t>
            </a:r>
            <a:r>
              <a:rPr lang="en-US" sz="2200" dirty="0">
                <a:latin typeface="Cambria Math" pitchFamily="18" charset="0"/>
                <a:ea typeface="Cambria Math" pitchFamily="18" charset="0"/>
              </a:rPr>
              <a:t>7.</a:t>
            </a:r>
          </a:p>
          <a:p>
            <a:pPr lvl="1"/>
            <a:r>
              <a:rPr lang="en-US" sz="2200" dirty="0">
                <a:latin typeface="Cambria Math" pitchFamily="18" charset="0"/>
                <a:ea typeface="Cambria Math" pitchFamily="18" charset="0"/>
              </a:rPr>
              <a:t> Hence,  </a:t>
            </a:r>
            <a:r>
              <a:rPr lang="en-US" sz="2200" dirty="0">
                <a:latin typeface="Cambria Math"/>
                <a:ea typeface="Cambria Math"/>
              </a:rPr>
              <a:t>−</a:t>
            </a:r>
            <a:r>
              <a:rPr lang="en-US" sz="2200" dirty="0">
                <a:latin typeface="Cambria Math" pitchFamily="18" charset="0"/>
                <a:ea typeface="Cambria Math" pitchFamily="18" charset="0"/>
              </a:rPr>
              <a:t>2 is an inverse of 3 modulo 7. </a:t>
            </a:r>
          </a:p>
          <a:p>
            <a:pPr lvl="1"/>
            <a:r>
              <a:rPr lang="en-US" sz="2200" dirty="0">
                <a:latin typeface="Cambria Math" pitchFamily="18" charset="0"/>
                <a:ea typeface="Cambria Math" pitchFamily="18" charset="0"/>
              </a:rPr>
              <a:t>Also every integer congruent to </a:t>
            </a:r>
            <a:r>
              <a:rPr lang="en-US" sz="2200" dirty="0">
                <a:latin typeface="Cambria Math"/>
                <a:ea typeface="Cambria Math"/>
              </a:rPr>
              <a:t>−</a:t>
            </a:r>
            <a:r>
              <a:rPr lang="en-US" sz="2200" dirty="0">
                <a:latin typeface="Cambria Math" pitchFamily="18" charset="0"/>
                <a:ea typeface="Cambria Math" pitchFamily="18" charset="0"/>
              </a:rPr>
              <a:t>2 modulo 7 is an inverse of 3 modulo 7, i.e., 5, </a:t>
            </a:r>
            <a:r>
              <a:rPr lang="en-US" sz="2200" dirty="0">
                <a:latin typeface="Cambria Math"/>
                <a:ea typeface="Cambria Math"/>
              </a:rPr>
              <a:t>−</a:t>
            </a:r>
            <a:r>
              <a:rPr lang="en-US" sz="2200" dirty="0">
                <a:latin typeface="Cambria Math" pitchFamily="18" charset="0"/>
                <a:ea typeface="Cambria Math" pitchFamily="18" charset="0"/>
              </a:rPr>
              <a:t>9, 12, etc.</a:t>
            </a:r>
          </a:p>
        </p:txBody>
      </p:sp>
    </p:spTree>
    <p:extLst>
      <p:ext uri="{BB962C8B-B14F-4D97-AF65-F5344CB8AC3E}">
        <p14:creationId xmlns:p14="http://schemas.microsoft.com/office/powerpoint/2010/main" val="212997408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a:t>Finding Inverses</a:t>
            </a:r>
          </a:p>
        </p:txBody>
      </p:sp>
      <p:sp>
        <p:nvSpPr>
          <p:cNvPr id="3" name="Content Placeholder 2"/>
          <p:cNvSpPr>
            <a:spLocks noGrp="1"/>
          </p:cNvSpPr>
          <p:nvPr>
            <p:ph idx="1"/>
          </p:nvPr>
        </p:nvSpPr>
        <p:spPr/>
        <p:txBody>
          <a:bodyPr>
            <a:noAutofit/>
          </a:bodyPr>
          <a:lstStyle/>
          <a:p>
            <a:pPr>
              <a:buNone/>
            </a:pPr>
            <a:r>
              <a:rPr lang="en-US" sz="2400" dirty="0"/>
              <a:t>   </a:t>
            </a:r>
            <a:r>
              <a:rPr lang="en-US" sz="2400" b="1" dirty="0"/>
              <a:t>Example</a:t>
            </a:r>
            <a:r>
              <a:rPr lang="en-US" sz="2400" dirty="0"/>
              <a:t>: Find an inverse of </a:t>
            </a:r>
            <a:r>
              <a:rPr lang="en-US" sz="2400" dirty="0">
                <a:latin typeface="Cambria Math" pitchFamily="18" charset="0"/>
                <a:ea typeface="Cambria Math" pitchFamily="18" charset="0"/>
              </a:rPr>
              <a:t>101</a:t>
            </a:r>
            <a:r>
              <a:rPr lang="en-US" sz="2400" dirty="0"/>
              <a:t> modulo </a:t>
            </a:r>
            <a:r>
              <a:rPr lang="en-US" sz="2400" dirty="0">
                <a:latin typeface="Cambria Math" pitchFamily="18" charset="0"/>
                <a:ea typeface="Cambria Math" pitchFamily="18" charset="0"/>
              </a:rPr>
              <a:t>4620</a:t>
            </a:r>
            <a:r>
              <a:rPr lang="en-US" sz="2400" dirty="0"/>
              <a:t>.</a:t>
            </a:r>
          </a:p>
          <a:p>
            <a:pPr>
              <a:buNone/>
            </a:pPr>
            <a:r>
              <a:rPr lang="en-US" sz="2400" b="1" dirty="0"/>
              <a:t>    Solution</a:t>
            </a:r>
            <a:r>
              <a:rPr lang="en-US" sz="2400" dirty="0"/>
              <a:t>: First use the Euclidian algorithm to show that  </a:t>
            </a:r>
            <a:r>
              <a:rPr lang="en-US" sz="2400" dirty="0" err="1"/>
              <a:t>gcd</a:t>
            </a:r>
            <a:r>
              <a:rPr lang="en-US" sz="2400" dirty="0"/>
              <a:t>(</a:t>
            </a:r>
            <a:r>
              <a:rPr lang="en-US" sz="2400" dirty="0">
                <a:latin typeface="Cambria Math" pitchFamily="18" charset="0"/>
                <a:ea typeface="Cambria Math" pitchFamily="18" charset="0"/>
              </a:rPr>
              <a:t>101,4620</a:t>
            </a:r>
            <a:r>
              <a:rPr lang="en-US" sz="2400" dirty="0"/>
              <a:t>) = </a:t>
            </a:r>
            <a:r>
              <a:rPr lang="en-US" sz="2400" dirty="0">
                <a:latin typeface="Cambria Math" pitchFamily="18" charset="0"/>
                <a:ea typeface="Cambria Math" pitchFamily="18" charset="0"/>
              </a:rPr>
              <a:t>1</a:t>
            </a:r>
            <a:r>
              <a:rPr lang="en-US" sz="2400" dirty="0"/>
              <a:t>. </a:t>
            </a:r>
            <a:endParaRPr lang="en-US" sz="2400" dirty="0">
              <a:ea typeface="Cambria Math" pitchFamily="18" charset="0"/>
            </a:endParaRPr>
          </a:p>
          <a:p>
            <a:pPr lvl="1"/>
            <a:endParaRPr lang="en-US" sz="2200" dirty="0">
              <a:latin typeface="Cambria Math" pitchFamily="18" charset="0"/>
              <a:ea typeface="Cambria Math" pitchFamily="18" charset="0"/>
            </a:endParaRPr>
          </a:p>
          <a:p>
            <a:pPr lvl="1">
              <a:buNone/>
            </a:pPr>
            <a:endParaRPr lang="en-US" sz="2200" dirty="0">
              <a:latin typeface="Cambria Math" pitchFamily="18" charset="0"/>
              <a:ea typeface="Cambria Math" pitchFamily="18" charset="0"/>
            </a:endParaRPr>
          </a:p>
        </p:txBody>
      </p:sp>
      <p:sp>
        <p:nvSpPr>
          <p:cNvPr id="4" name="TextBox 3"/>
          <p:cNvSpPr txBox="1"/>
          <p:nvPr/>
        </p:nvSpPr>
        <p:spPr>
          <a:xfrm>
            <a:off x="152400" y="3276600"/>
            <a:ext cx="3276600" cy="2462213"/>
          </a:xfrm>
          <a:prstGeom prst="rect">
            <a:avLst/>
          </a:prstGeom>
          <a:noFill/>
        </p:spPr>
        <p:txBody>
          <a:bodyPr wrap="square" rtlCol="0">
            <a:spAutoFit/>
          </a:bodyPr>
          <a:lstStyle/>
          <a:p>
            <a:pPr lvl="1"/>
            <a:r>
              <a:rPr lang="en-US" sz="2200">
                <a:latin typeface="Cambria Math" pitchFamily="18" charset="0"/>
                <a:ea typeface="Cambria Math" pitchFamily="18" charset="0"/>
              </a:rPr>
              <a:t>4620</a:t>
            </a:r>
            <a:r>
              <a:rPr lang="en-US" sz="2200">
                <a:ea typeface="Cambria Math" pitchFamily="18" charset="0"/>
              </a:rPr>
              <a:t> </a:t>
            </a:r>
            <a:r>
              <a:rPr lang="en-US" sz="2200" dirty="0">
                <a:ea typeface="Cambria Math" pitchFamily="18" charset="0"/>
              </a:rPr>
              <a:t>= </a:t>
            </a:r>
            <a:r>
              <a:rPr lang="en-US" sz="2200" dirty="0">
                <a:latin typeface="Cambria Math" pitchFamily="18" charset="0"/>
                <a:ea typeface="Cambria Math" pitchFamily="18" charset="0"/>
              </a:rPr>
              <a:t>45</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ea typeface="Cambria Math" pitchFamily="18" charset="0"/>
              </a:rPr>
              <a:t> + </a:t>
            </a:r>
            <a:r>
              <a:rPr lang="en-US" sz="2200" dirty="0">
                <a:latin typeface="Cambria Math" pitchFamily="18" charset="0"/>
                <a:ea typeface="Cambria Math" pitchFamily="18" charset="0"/>
              </a:rPr>
              <a:t>75</a:t>
            </a:r>
          </a:p>
          <a:p>
            <a:pPr lvl="1"/>
            <a:r>
              <a:rPr lang="en-US" sz="2200" dirty="0">
                <a:latin typeface="Cambria Math" pitchFamily="18" charset="0"/>
                <a:ea typeface="Cambria Math" pitchFamily="18" charset="0"/>
              </a:rPr>
              <a:t>101</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75</a:t>
            </a:r>
            <a:r>
              <a:rPr lang="en-US" sz="2200" dirty="0">
                <a:ea typeface="Cambria Math" pitchFamily="18" charset="0"/>
              </a:rPr>
              <a:t> + </a:t>
            </a:r>
            <a:r>
              <a:rPr lang="en-US" sz="2200" dirty="0">
                <a:latin typeface="Cambria Math" pitchFamily="18" charset="0"/>
                <a:ea typeface="Cambria Math" pitchFamily="18" charset="0"/>
              </a:rPr>
              <a:t>26</a:t>
            </a:r>
          </a:p>
          <a:p>
            <a:pPr lvl="1"/>
            <a:r>
              <a:rPr lang="en-US" sz="2200" dirty="0">
                <a:latin typeface="Cambria Math" pitchFamily="18" charset="0"/>
                <a:ea typeface="Cambria Math" pitchFamily="18" charset="0"/>
              </a:rPr>
              <a:t>75</a:t>
            </a:r>
            <a:r>
              <a:rPr lang="en-US" sz="2200" dirty="0">
                <a:ea typeface="Cambria Math" pitchFamily="18" charset="0"/>
              </a:rPr>
              <a:t> = </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ea typeface="Cambria Math" pitchFamily="18" charset="0"/>
              </a:rPr>
              <a:t> + </a:t>
            </a:r>
            <a:r>
              <a:rPr lang="en-US" sz="2200" dirty="0">
                <a:latin typeface="Cambria Math" pitchFamily="18" charset="0"/>
                <a:ea typeface="Cambria Math" pitchFamily="18" charset="0"/>
              </a:rPr>
              <a:t>23</a:t>
            </a:r>
          </a:p>
          <a:p>
            <a:pPr lvl="1"/>
            <a:r>
              <a:rPr lang="en-US" sz="2200" dirty="0">
                <a:latin typeface="Cambria Math" pitchFamily="18" charset="0"/>
                <a:ea typeface="Cambria Math" pitchFamily="18" charset="0"/>
              </a:rPr>
              <a:t>26</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23</a:t>
            </a:r>
            <a:r>
              <a:rPr lang="en-US" sz="2200" dirty="0">
                <a:ea typeface="Cambria Math" pitchFamily="18" charset="0"/>
              </a:rPr>
              <a:t> + </a:t>
            </a:r>
            <a:r>
              <a:rPr lang="en-US" sz="2200" dirty="0">
                <a:latin typeface="Cambria Math" pitchFamily="18" charset="0"/>
                <a:ea typeface="Cambria Math" pitchFamily="18" charset="0"/>
              </a:rPr>
              <a:t>3</a:t>
            </a:r>
          </a:p>
          <a:p>
            <a:pPr lvl="1"/>
            <a:r>
              <a:rPr lang="en-US" sz="2200" dirty="0">
                <a:latin typeface="Cambria Math" pitchFamily="18" charset="0"/>
                <a:ea typeface="Cambria Math" pitchFamily="18" charset="0"/>
              </a:rPr>
              <a:t>23</a:t>
            </a:r>
            <a:r>
              <a:rPr lang="en-US" sz="2200" dirty="0">
                <a:ea typeface="Cambria Math" pitchFamily="18" charset="0"/>
              </a:rPr>
              <a:t> = </a:t>
            </a:r>
            <a:r>
              <a:rPr lang="en-US" sz="2200" dirty="0">
                <a:latin typeface="Cambria Math" pitchFamily="18" charset="0"/>
                <a:ea typeface="Cambria Math" pitchFamily="18" charset="0"/>
              </a:rPr>
              <a:t>7</a:t>
            </a:r>
            <a:r>
              <a:rPr lang="en-US" sz="2200" dirty="0">
                <a:latin typeface="Cambria Math"/>
                <a:ea typeface="Cambria Math"/>
              </a:rPr>
              <a:t>∙</a:t>
            </a:r>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2</a:t>
            </a:r>
          </a:p>
          <a:p>
            <a:pPr lvl="1"/>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a:t>
            </a:r>
            <a:r>
              <a:rPr lang="en-US" sz="2200" dirty="0">
                <a:ea typeface="Cambria Math" pitchFamily="18" charset="0"/>
              </a:rPr>
              <a:t> + </a:t>
            </a:r>
            <a:r>
              <a:rPr lang="en-US" sz="2200" dirty="0">
                <a:latin typeface="Cambria Math" pitchFamily="18" charset="0"/>
                <a:ea typeface="Cambria Math" pitchFamily="18" charset="0"/>
              </a:rPr>
              <a:t>1</a:t>
            </a:r>
          </a:p>
          <a:p>
            <a:pPr lvl="1"/>
            <a:r>
              <a:rPr lang="en-US" sz="2200" dirty="0">
                <a:latin typeface="Cambria Math" pitchFamily="18" charset="0"/>
                <a:ea typeface="Cambria Math" pitchFamily="18" charset="0"/>
              </a:rPr>
              <a:t>2 = 2</a:t>
            </a:r>
            <a:r>
              <a:rPr lang="en-US" sz="2200" dirty="0">
                <a:latin typeface="Cambria Math"/>
                <a:ea typeface="Cambria Math"/>
              </a:rPr>
              <a:t>∙</a:t>
            </a:r>
            <a:r>
              <a:rPr lang="en-US" sz="2200" dirty="0">
                <a:latin typeface="Cambria Math" pitchFamily="18" charset="0"/>
                <a:ea typeface="Cambria Math" pitchFamily="18" charset="0"/>
              </a:rPr>
              <a:t>1</a:t>
            </a:r>
          </a:p>
        </p:txBody>
      </p:sp>
      <p:sp>
        <p:nvSpPr>
          <p:cNvPr id="5" name="TextBox 4"/>
          <p:cNvSpPr txBox="1"/>
          <p:nvPr/>
        </p:nvSpPr>
        <p:spPr>
          <a:xfrm>
            <a:off x="381000" y="5715000"/>
            <a:ext cx="2971800" cy="923330"/>
          </a:xfrm>
          <a:prstGeom prst="rect">
            <a:avLst/>
          </a:prstGeom>
          <a:noFill/>
        </p:spPr>
        <p:txBody>
          <a:bodyPr wrap="square" rtlCol="0">
            <a:spAutoFit/>
          </a:bodyPr>
          <a:lstStyle/>
          <a:p>
            <a:r>
              <a:rPr lang="en-US" dirty="0"/>
              <a:t>Since the last nonzero </a:t>
            </a:r>
          </a:p>
          <a:p>
            <a:r>
              <a:rPr lang="en-US" dirty="0"/>
              <a:t>remainder is </a:t>
            </a:r>
            <a:r>
              <a:rPr lang="en-US" dirty="0">
                <a:latin typeface="Cambria Math" pitchFamily="18" charset="0"/>
                <a:ea typeface="Cambria Math" pitchFamily="18" charset="0"/>
              </a:rPr>
              <a:t>1</a:t>
            </a:r>
            <a:r>
              <a:rPr lang="en-US" dirty="0"/>
              <a:t>, </a:t>
            </a:r>
          </a:p>
          <a:p>
            <a:r>
              <a:rPr lang="en-US" dirty="0" err="1"/>
              <a:t>gcd</a:t>
            </a:r>
            <a:r>
              <a:rPr lang="en-US" dirty="0"/>
              <a:t>(</a:t>
            </a:r>
            <a:r>
              <a:rPr lang="en-US" dirty="0">
                <a:latin typeface="Cambria Math" pitchFamily="18" charset="0"/>
                <a:ea typeface="Cambria Math" pitchFamily="18" charset="0"/>
              </a:rPr>
              <a:t>101,4260</a:t>
            </a:r>
            <a:r>
              <a:rPr lang="en-US" dirty="0"/>
              <a:t>) = </a:t>
            </a:r>
            <a:r>
              <a:rPr lang="en-US" dirty="0">
                <a:latin typeface="Cambria Math" pitchFamily="18" charset="0"/>
                <a:ea typeface="Cambria Math" pitchFamily="18" charset="0"/>
              </a:rPr>
              <a:t>1</a:t>
            </a:r>
          </a:p>
        </p:txBody>
      </p:sp>
      <p:sp>
        <p:nvSpPr>
          <p:cNvPr id="6" name="TextBox 5"/>
          <p:cNvSpPr txBox="1"/>
          <p:nvPr/>
        </p:nvSpPr>
        <p:spPr>
          <a:xfrm>
            <a:off x="3581400" y="3200400"/>
            <a:ext cx="5410200" cy="2800767"/>
          </a:xfrm>
          <a:prstGeom prst="rect">
            <a:avLst/>
          </a:prstGeom>
          <a:noFill/>
        </p:spPr>
        <p:txBody>
          <a:bodyPr wrap="square" rtlCol="0">
            <a:spAutoFit/>
          </a:bodyPr>
          <a:lstStyle/>
          <a:p>
            <a:pPr marL="0" lvl="1"/>
            <a:r>
              <a:rPr lang="en-US" sz="2200" dirty="0">
                <a:latin typeface="Cambria Math" pitchFamily="18" charset="0"/>
                <a:ea typeface="Cambria Math" pitchFamily="18" charset="0"/>
              </a:rPr>
              <a:t>1</a:t>
            </a:r>
            <a:r>
              <a:rPr lang="en-US" sz="2200" dirty="0">
                <a:ea typeface="Cambria Math" pitchFamily="18" charset="0"/>
              </a:rPr>
              <a:t> = </a:t>
            </a:r>
            <a:r>
              <a:rPr lang="en-US" sz="2200" dirty="0">
                <a:latin typeface="Cambria Math" pitchFamily="18" charset="0"/>
                <a:ea typeface="Cambria Math" pitchFamily="18" charset="0"/>
              </a:rPr>
              <a:t>3 </a:t>
            </a:r>
            <a:r>
              <a:rPr lang="en-US" sz="2200" dirty="0">
                <a:latin typeface="Cambria Math"/>
                <a:ea typeface="Cambria Math"/>
              </a:rPr>
              <a:t>−</a:t>
            </a:r>
            <a:r>
              <a:rPr lang="en-US" sz="2200" dirty="0">
                <a:latin typeface="Cambria Math" pitchFamily="18" charset="0"/>
                <a:ea typeface="Cambria Math" pitchFamily="18" charset="0"/>
              </a:rPr>
              <a:t> 1</a:t>
            </a:r>
            <a:r>
              <a:rPr lang="en-US" sz="2200" dirty="0">
                <a:latin typeface="Cambria Math"/>
                <a:ea typeface="Cambria Math"/>
              </a:rPr>
              <a:t>∙</a:t>
            </a:r>
            <a:r>
              <a:rPr lang="en-US" sz="2200" dirty="0">
                <a:latin typeface="Cambria Math" pitchFamily="18" charset="0"/>
                <a:ea typeface="Cambria Math" pitchFamily="18" charset="0"/>
              </a:rPr>
              <a:t>2</a:t>
            </a:r>
          </a:p>
          <a:p>
            <a:pPr marL="0" lvl="1"/>
            <a:r>
              <a:rPr lang="en-US" sz="2200" dirty="0">
                <a:latin typeface="Cambria Math" pitchFamily="18" charset="0"/>
                <a:ea typeface="Cambria Math" pitchFamily="18" charset="0"/>
              </a:rPr>
              <a:t>1</a:t>
            </a:r>
            <a:r>
              <a:rPr lang="en-US" sz="2200" dirty="0">
                <a:ea typeface="Cambria Math" pitchFamily="18" charset="0"/>
              </a:rPr>
              <a:t> = </a:t>
            </a:r>
            <a:r>
              <a:rPr lang="en-US" sz="2200" dirty="0">
                <a:latin typeface="Cambria Math" pitchFamily="18" charset="0"/>
                <a:ea typeface="Cambria Math" pitchFamily="18" charset="0"/>
              </a:rPr>
              <a:t>3 </a:t>
            </a:r>
            <a:r>
              <a:rPr lang="en-US" sz="2200" dirty="0">
                <a:latin typeface="Cambria Math"/>
                <a:ea typeface="Cambria Math"/>
              </a:rPr>
              <a:t>−</a:t>
            </a:r>
            <a:r>
              <a:rPr lang="en-US" sz="2200" dirty="0">
                <a:latin typeface="Cambria Math" pitchFamily="18" charset="0"/>
                <a:ea typeface="Cambria Math" pitchFamily="18" charset="0"/>
              </a:rPr>
              <a:t> 1</a:t>
            </a:r>
            <a:r>
              <a:rPr lang="en-US" sz="2200" dirty="0">
                <a:latin typeface="Cambria Math"/>
                <a:ea typeface="Cambria Math"/>
              </a:rPr>
              <a:t>∙</a:t>
            </a:r>
            <a:r>
              <a:rPr lang="en-US" sz="2200" dirty="0">
                <a:latin typeface="Cambria Math" pitchFamily="18" charset="0"/>
                <a:ea typeface="Cambria Math" pitchFamily="18" charset="0"/>
              </a:rPr>
              <a:t>(23</a:t>
            </a:r>
            <a:r>
              <a:rPr lang="en-US" sz="2200" dirty="0">
                <a:latin typeface="Cambria Math"/>
                <a:ea typeface="Cambria Math"/>
              </a:rPr>
              <a:t> −</a:t>
            </a:r>
            <a:r>
              <a:rPr lang="en-US" sz="2200" dirty="0">
                <a:ea typeface="Cambria Math" pitchFamily="18" charset="0"/>
              </a:rPr>
              <a:t>  </a:t>
            </a:r>
            <a:r>
              <a:rPr lang="en-US" sz="2200" dirty="0">
                <a:latin typeface="Cambria Math" pitchFamily="18" charset="0"/>
                <a:ea typeface="Cambria Math" pitchFamily="18" charset="0"/>
              </a:rPr>
              <a:t>7</a:t>
            </a:r>
            <a:r>
              <a:rPr lang="en-US" sz="2200" dirty="0">
                <a:latin typeface="Cambria Math"/>
                <a:ea typeface="Cambria Math"/>
              </a:rPr>
              <a:t>∙</a:t>
            </a:r>
            <a:r>
              <a:rPr lang="en-US" sz="2200" dirty="0">
                <a:latin typeface="Cambria Math" pitchFamily="18" charset="0"/>
                <a:ea typeface="Cambria Math" pitchFamily="18" charset="0"/>
              </a:rPr>
              <a:t>3) =</a:t>
            </a:r>
            <a:r>
              <a:rPr lang="en-US" sz="2200" dirty="0">
                <a:latin typeface="Cambria Math"/>
                <a:ea typeface="Cambria Math"/>
              </a:rPr>
              <a:t> −</a:t>
            </a:r>
            <a:r>
              <a:rPr lang="en-US" sz="2200" dirty="0">
                <a:latin typeface="Cambria Math" pitchFamily="18" charset="0"/>
                <a:ea typeface="Cambria Math" pitchFamily="18" charset="0"/>
              </a:rPr>
              <a:t> 1</a:t>
            </a:r>
            <a:r>
              <a:rPr lang="en-US" sz="2200" dirty="0">
                <a:latin typeface="Cambria Math"/>
                <a:ea typeface="Cambria Math"/>
              </a:rPr>
              <a:t> ∙</a:t>
            </a:r>
            <a:r>
              <a:rPr lang="en-US" sz="2200" dirty="0">
                <a:latin typeface="Cambria Math" pitchFamily="18" charset="0"/>
                <a:ea typeface="Cambria Math" pitchFamily="18" charset="0"/>
              </a:rPr>
              <a:t>23 + 8</a:t>
            </a:r>
            <a:r>
              <a:rPr lang="en-US" sz="2200" dirty="0">
                <a:latin typeface="Cambria Math"/>
                <a:ea typeface="Cambria Math"/>
              </a:rPr>
              <a:t>∙</a:t>
            </a:r>
            <a:r>
              <a:rPr lang="en-US" sz="2200" dirty="0">
                <a:latin typeface="Cambria Math" pitchFamily="18" charset="0"/>
                <a:ea typeface="Cambria Math" pitchFamily="18" charset="0"/>
              </a:rPr>
              <a:t>3</a:t>
            </a:r>
          </a:p>
          <a:p>
            <a:pPr marL="0" lvl="1"/>
            <a:r>
              <a:rPr lang="en-US" sz="2200" dirty="0">
                <a:latin typeface="Cambria Math" pitchFamily="18" charset="0"/>
                <a:ea typeface="Cambria Math" pitchFamily="18" charset="0"/>
              </a:rPr>
              <a:t>1 =</a:t>
            </a:r>
            <a:r>
              <a:rPr lang="en-US" sz="2200" dirty="0">
                <a:latin typeface="Cambria Math"/>
                <a:ea typeface="Cambria Math"/>
              </a:rPr>
              <a:t>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23 + 8</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23) = 8</a:t>
            </a:r>
            <a:r>
              <a:rPr lang="en-US" sz="2200" dirty="0">
                <a:latin typeface="Cambria Math"/>
                <a:ea typeface="Cambria Math"/>
              </a:rPr>
              <a:t>∙</a:t>
            </a:r>
            <a:r>
              <a:rPr lang="en-US" sz="2200" dirty="0">
                <a:latin typeface="Cambria Math" pitchFamily="18" charset="0"/>
                <a:ea typeface="Cambria Math" pitchFamily="18" charset="0"/>
              </a:rPr>
              <a:t>26 </a:t>
            </a:r>
            <a:r>
              <a:rPr lang="en-US" sz="2200" dirty="0">
                <a:latin typeface="Cambria Math"/>
                <a:ea typeface="Cambria Math"/>
              </a:rPr>
              <a:t>−</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23</a:t>
            </a:r>
          </a:p>
          <a:p>
            <a:pPr marL="0" lvl="1"/>
            <a:r>
              <a:rPr lang="en-US" sz="2200" dirty="0">
                <a:latin typeface="Cambria Math" pitchFamily="18" charset="0"/>
                <a:ea typeface="Cambria Math" pitchFamily="18" charset="0"/>
              </a:rPr>
              <a:t>1 = 8</a:t>
            </a:r>
            <a:r>
              <a:rPr lang="en-US" sz="2200" dirty="0">
                <a:latin typeface="Cambria Math"/>
                <a:ea typeface="Cambria Math"/>
              </a:rPr>
              <a:t>∙</a:t>
            </a:r>
            <a:r>
              <a:rPr lang="en-US" sz="2200" dirty="0">
                <a:latin typeface="Cambria Math" pitchFamily="18" charset="0"/>
                <a:ea typeface="Cambria Math" pitchFamily="18" charset="0"/>
              </a:rPr>
              <a:t>26 </a:t>
            </a:r>
            <a:r>
              <a:rPr lang="en-US" sz="2200" dirty="0">
                <a:latin typeface="Cambria Math"/>
                <a:ea typeface="Cambria Math"/>
              </a:rPr>
              <a:t>−</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(75</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ea typeface="Cambria Math" pitchFamily="18" charset="0"/>
              </a:rPr>
              <a:t> </a:t>
            </a:r>
            <a:r>
              <a:rPr lang="en-US" sz="2200" dirty="0">
                <a:latin typeface="Cambria Math" pitchFamily="18" charset="0"/>
                <a:ea typeface="Cambria Math" pitchFamily="18" charset="0"/>
              </a:rPr>
              <a:t>)= 26</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latin typeface="Cambria Math"/>
                <a:ea typeface="Cambria Math"/>
              </a:rPr>
              <a:t> −</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75</a:t>
            </a:r>
          </a:p>
          <a:p>
            <a:pPr marL="0" lvl="1"/>
            <a:r>
              <a:rPr lang="en-US" sz="2200" dirty="0">
                <a:latin typeface="Cambria Math" pitchFamily="18" charset="0"/>
                <a:ea typeface="Cambria Math" pitchFamily="18" charset="0"/>
              </a:rPr>
              <a:t>1 = 26</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75)</a:t>
            </a:r>
            <a:r>
              <a:rPr lang="en-US" sz="2200" dirty="0">
                <a:latin typeface="Cambria Math"/>
                <a:ea typeface="Cambria Math"/>
              </a:rPr>
              <a:t> −</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75 </a:t>
            </a:r>
          </a:p>
          <a:p>
            <a:pPr marL="0" lvl="1"/>
            <a:r>
              <a:rPr lang="en-US" sz="2200" dirty="0">
                <a:latin typeface="Cambria Math" pitchFamily="18" charset="0"/>
                <a:ea typeface="Cambria Math" pitchFamily="18" charset="0"/>
              </a:rPr>
              <a:t>           = 26</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latin typeface="Cambria Math"/>
                <a:ea typeface="Cambria Math"/>
              </a:rPr>
              <a:t> −</a:t>
            </a:r>
            <a:r>
              <a:rPr lang="en-US" sz="2200" dirty="0">
                <a:latin typeface="Cambria Math" pitchFamily="18" charset="0"/>
                <a:ea typeface="Cambria Math" pitchFamily="18" charset="0"/>
              </a:rPr>
              <a:t> 35</a:t>
            </a:r>
            <a:r>
              <a:rPr lang="en-US" sz="2200" dirty="0">
                <a:latin typeface="Cambria Math"/>
                <a:ea typeface="Cambria Math"/>
              </a:rPr>
              <a:t> ∙</a:t>
            </a:r>
            <a:r>
              <a:rPr lang="en-US" sz="2200" dirty="0">
                <a:latin typeface="Cambria Math" pitchFamily="18" charset="0"/>
                <a:ea typeface="Cambria Math" pitchFamily="18" charset="0"/>
              </a:rPr>
              <a:t>75</a:t>
            </a:r>
          </a:p>
          <a:p>
            <a:pPr marL="0" lvl="1"/>
            <a:r>
              <a:rPr lang="en-US" sz="2200" dirty="0">
                <a:latin typeface="Cambria Math" pitchFamily="18" charset="0"/>
                <a:ea typeface="Cambria Math" pitchFamily="18" charset="0"/>
              </a:rPr>
              <a:t>1 = 26</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latin typeface="Cambria Math"/>
                <a:ea typeface="Cambria Math"/>
              </a:rPr>
              <a:t> −</a:t>
            </a:r>
            <a:r>
              <a:rPr lang="en-US" sz="2200" dirty="0">
                <a:latin typeface="Cambria Math" pitchFamily="18" charset="0"/>
                <a:ea typeface="Cambria Math" pitchFamily="18" charset="0"/>
              </a:rPr>
              <a:t> 35</a:t>
            </a:r>
            <a:r>
              <a:rPr lang="en-US" sz="2200" dirty="0">
                <a:latin typeface="Cambria Math"/>
                <a:ea typeface="Cambria Math"/>
              </a:rPr>
              <a:t> ∙</a:t>
            </a:r>
            <a:r>
              <a:rPr lang="en-US" sz="2200" dirty="0">
                <a:latin typeface="Cambria Math" pitchFamily="18" charset="0"/>
                <a:ea typeface="Cambria Math" pitchFamily="18" charset="0"/>
              </a:rPr>
              <a:t>(42620</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45</a:t>
            </a:r>
            <a:r>
              <a:rPr lang="en-US" sz="2200" dirty="0">
                <a:latin typeface="Cambria Math"/>
                <a:ea typeface="Cambria Math"/>
              </a:rPr>
              <a:t>∙</a:t>
            </a:r>
            <a:r>
              <a:rPr lang="en-US" sz="2200" dirty="0">
                <a:latin typeface="Cambria Math" pitchFamily="18" charset="0"/>
                <a:ea typeface="Cambria Math" pitchFamily="18" charset="0"/>
              </a:rPr>
              <a:t>101) </a:t>
            </a:r>
          </a:p>
          <a:p>
            <a:pPr marL="0" lvl="1"/>
            <a:r>
              <a:rPr lang="en-US" sz="2200" dirty="0">
                <a:latin typeface="Cambria Math" pitchFamily="18" charset="0"/>
                <a:ea typeface="Cambria Math" pitchFamily="18" charset="0"/>
              </a:rPr>
              <a:t>       = </a:t>
            </a:r>
            <a:r>
              <a:rPr lang="en-US" sz="2200" dirty="0">
                <a:latin typeface="Cambria Math"/>
                <a:ea typeface="Cambria Math"/>
              </a:rPr>
              <a:t>−</a:t>
            </a:r>
            <a:r>
              <a:rPr lang="en-US" sz="2200" dirty="0">
                <a:latin typeface="Cambria Math" pitchFamily="18" charset="0"/>
                <a:ea typeface="Cambria Math" pitchFamily="18" charset="0"/>
              </a:rPr>
              <a:t> 35</a:t>
            </a:r>
            <a:r>
              <a:rPr lang="en-US" sz="2200" dirty="0">
                <a:latin typeface="Cambria Math"/>
                <a:ea typeface="Cambria Math"/>
              </a:rPr>
              <a:t> ∙</a:t>
            </a:r>
            <a:r>
              <a:rPr lang="en-US" sz="2200" dirty="0">
                <a:latin typeface="Cambria Math" pitchFamily="18" charset="0"/>
                <a:ea typeface="Cambria Math" pitchFamily="18" charset="0"/>
              </a:rPr>
              <a:t>42620</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1601</a:t>
            </a:r>
            <a:r>
              <a:rPr lang="en-US" sz="2200" dirty="0">
                <a:latin typeface="Cambria Math"/>
                <a:ea typeface="Cambria Math"/>
              </a:rPr>
              <a:t>∙</a:t>
            </a:r>
            <a:r>
              <a:rPr lang="en-US" sz="2200" dirty="0">
                <a:latin typeface="Cambria Math" pitchFamily="18" charset="0"/>
                <a:ea typeface="Cambria Math" pitchFamily="18" charset="0"/>
              </a:rPr>
              <a:t>101</a:t>
            </a:r>
          </a:p>
        </p:txBody>
      </p:sp>
      <p:sp>
        <p:nvSpPr>
          <p:cNvPr id="7" name="TextBox 6"/>
          <p:cNvSpPr txBox="1"/>
          <p:nvPr/>
        </p:nvSpPr>
        <p:spPr>
          <a:xfrm>
            <a:off x="4343400" y="2895600"/>
            <a:ext cx="3886200" cy="369332"/>
          </a:xfrm>
          <a:prstGeom prst="rect">
            <a:avLst/>
          </a:prstGeom>
          <a:noFill/>
        </p:spPr>
        <p:txBody>
          <a:bodyPr wrap="square" rtlCol="0">
            <a:spAutoFit/>
          </a:bodyPr>
          <a:lstStyle/>
          <a:p>
            <a:r>
              <a:rPr lang="en-US" dirty="0"/>
              <a:t>Working Backwards:</a:t>
            </a:r>
          </a:p>
        </p:txBody>
      </p:sp>
      <p:sp>
        <p:nvSpPr>
          <p:cNvPr id="8" name="TextBox 7"/>
          <p:cNvSpPr txBox="1"/>
          <p:nvPr/>
        </p:nvSpPr>
        <p:spPr>
          <a:xfrm>
            <a:off x="2743200" y="6019800"/>
            <a:ext cx="3886200" cy="369332"/>
          </a:xfrm>
          <a:prstGeom prst="rect">
            <a:avLst/>
          </a:prstGeom>
          <a:noFill/>
          <a:ln>
            <a:solidFill>
              <a:schemeClr val="accent1"/>
            </a:solidFill>
          </a:ln>
        </p:spPr>
        <p:txBody>
          <a:bodyPr wrap="square" rtlCol="0">
            <a:spAutoFit/>
          </a:bodyPr>
          <a:lstStyle/>
          <a:p>
            <a:r>
              <a:rPr lang="en-US" dirty="0"/>
              <a:t>B</a:t>
            </a:r>
            <a:r>
              <a:rPr lang="en-US" dirty="0">
                <a:latin typeface="Cambria Math"/>
                <a:ea typeface="Cambria Math"/>
              </a:rPr>
              <a:t>é</a:t>
            </a:r>
            <a:r>
              <a:rPr lang="en-US" dirty="0"/>
              <a:t>zout coefficients :</a:t>
            </a:r>
            <a:r>
              <a:rPr lang="en-US" dirty="0">
                <a:latin typeface="Cambria Math"/>
                <a:ea typeface="Cambria Math"/>
              </a:rPr>
              <a:t> −</a:t>
            </a:r>
            <a:r>
              <a:rPr lang="en-US" dirty="0">
                <a:latin typeface="Cambria Math" pitchFamily="18" charset="0"/>
                <a:ea typeface="Cambria Math" pitchFamily="18" charset="0"/>
              </a:rPr>
              <a:t> 35</a:t>
            </a:r>
            <a:r>
              <a:rPr lang="en-US" dirty="0">
                <a:latin typeface="Cambria Math"/>
                <a:ea typeface="Cambria Math"/>
              </a:rPr>
              <a:t> </a:t>
            </a:r>
            <a:r>
              <a:rPr lang="en-US" dirty="0"/>
              <a:t>and</a:t>
            </a:r>
            <a:r>
              <a:rPr lang="en-US" dirty="0">
                <a:latin typeface="Cambria Math"/>
                <a:ea typeface="Cambria Math"/>
              </a:rPr>
              <a:t> </a:t>
            </a:r>
            <a:r>
              <a:rPr lang="en-US" dirty="0">
                <a:ea typeface="Cambria Math" pitchFamily="18" charset="0"/>
              </a:rPr>
              <a:t> </a:t>
            </a:r>
            <a:r>
              <a:rPr lang="en-US" dirty="0">
                <a:latin typeface="Cambria Math" pitchFamily="18" charset="0"/>
                <a:ea typeface="Cambria Math" pitchFamily="18" charset="0"/>
              </a:rPr>
              <a:t>1601</a:t>
            </a:r>
            <a:r>
              <a:rPr lang="en-US" dirty="0"/>
              <a:t>  </a:t>
            </a:r>
          </a:p>
        </p:txBody>
      </p:sp>
      <p:sp>
        <p:nvSpPr>
          <p:cNvPr id="9" name="TextBox 8"/>
          <p:cNvSpPr txBox="1"/>
          <p:nvPr/>
        </p:nvSpPr>
        <p:spPr>
          <a:xfrm>
            <a:off x="6705600" y="5943600"/>
            <a:ext cx="2286000" cy="646331"/>
          </a:xfrm>
          <a:prstGeom prst="rect">
            <a:avLst/>
          </a:prstGeom>
          <a:noFill/>
          <a:ln>
            <a:solidFill>
              <a:schemeClr val="accent1"/>
            </a:solidFill>
          </a:ln>
        </p:spPr>
        <p:txBody>
          <a:bodyPr wrap="square" rtlCol="0">
            <a:spAutoFit/>
          </a:bodyPr>
          <a:lstStyle/>
          <a:p>
            <a:r>
              <a:rPr lang="en-US" dirty="0">
                <a:latin typeface="Cambria Math" pitchFamily="18" charset="0"/>
                <a:ea typeface="Cambria Math" pitchFamily="18" charset="0"/>
              </a:rPr>
              <a:t>1601 is an inverse of 101 modulo 42620</a:t>
            </a:r>
            <a:endParaRPr lang="en-US" dirty="0"/>
          </a:p>
        </p:txBody>
      </p:sp>
      <p:cxnSp>
        <p:nvCxnSpPr>
          <p:cNvPr id="11" name="Straight Arrow Connector 10"/>
          <p:cNvCxnSpPr/>
          <p:nvPr/>
        </p:nvCxnSpPr>
        <p:spPr>
          <a:xfrm rot="5400000" flipH="1" flipV="1">
            <a:off x="2019300" y="3619500"/>
            <a:ext cx="1676400" cy="1447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2512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800"/>
          </a:xfrm>
        </p:spPr>
        <p:txBody>
          <a:bodyPr>
            <a:normAutofit/>
          </a:bodyPr>
          <a:lstStyle/>
          <a:p>
            <a:r>
              <a:rPr lang="en-US" sz="4000" dirty="0"/>
              <a:t>Using Inverses to Solve </a:t>
            </a:r>
            <a:r>
              <a:rPr lang="en-US" sz="4000" dirty="0" err="1"/>
              <a:t>Congruences</a:t>
            </a:r>
            <a:endParaRPr lang="en-US" sz="4000" dirty="0"/>
          </a:p>
        </p:txBody>
      </p:sp>
      <p:sp>
        <p:nvSpPr>
          <p:cNvPr id="3" name="Content Placeholder 2"/>
          <p:cNvSpPr>
            <a:spLocks noGrp="1"/>
          </p:cNvSpPr>
          <p:nvPr>
            <p:ph idx="1"/>
          </p:nvPr>
        </p:nvSpPr>
        <p:spPr>
          <a:xfrm>
            <a:off x="457200" y="1295400"/>
            <a:ext cx="8229600" cy="5029200"/>
          </a:xfrm>
        </p:spPr>
        <p:txBody>
          <a:bodyPr>
            <a:noAutofit/>
          </a:bodyPr>
          <a:lstStyle/>
          <a:p>
            <a:r>
              <a:rPr lang="en-US" sz="2000" dirty="0"/>
              <a:t>We can solve the congruence   </a:t>
            </a:r>
            <a:r>
              <a:rPr lang="en-US" sz="2000" i="1" dirty="0"/>
              <a:t>ax</a:t>
            </a:r>
            <a:r>
              <a:rPr lang="en-US" sz="2000" dirty="0">
                <a:latin typeface="Cambria Math"/>
                <a:ea typeface="Cambria Math"/>
              </a:rPr>
              <a:t>≡</a:t>
            </a:r>
            <a:r>
              <a:rPr lang="en-US" sz="2000" dirty="0"/>
              <a:t> </a:t>
            </a:r>
            <a:r>
              <a:rPr lang="en-US" sz="2000" i="1" dirty="0"/>
              <a:t>b</a:t>
            </a:r>
            <a:r>
              <a:rPr lang="en-US" sz="2000" dirty="0"/>
              <a:t>( mod </a:t>
            </a:r>
            <a:r>
              <a:rPr lang="en-US" sz="2000" i="1" dirty="0"/>
              <a:t>m</a:t>
            </a:r>
            <a:r>
              <a:rPr lang="en-US" sz="2000" dirty="0"/>
              <a:t>) by multiplying both sides by </a:t>
            </a:r>
            <a:r>
              <a:rPr lang="en-US" sz="2000" i="1" dirty="0"/>
              <a:t>ā.</a:t>
            </a:r>
          </a:p>
          <a:p>
            <a:pPr>
              <a:buNone/>
            </a:pPr>
            <a:r>
              <a:rPr lang="en-US" sz="2000" b="1" dirty="0"/>
              <a:t>     Example</a:t>
            </a:r>
            <a:r>
              <a:rPr lang="en-US" sz="2000" dirty="0"/>
              <a:t>:  What are the solutions of the  congruence </a:t>
            </a:r>
            <a:r>
              <a:rPr lang="en-US" sz="2000" dirty="0">
                <a:latin typeface="Cambria Math" pitchFamily="18" charset="0"/>
                <a:ea typeface="Cambria Math" pitchFamily="18" charset="0"/>
              </a:rPr>
              <a:t>3</a:t>
            </a:r>
            <a:r>
              <a:rPr lang="en-US" sz="2000" i="1" dirty="0"/>
              <a:t>x</a:t>
            </a:r>
            <a:r>
              <a:rPr lang="en-US" sz="2000" dirty="0">
                <a:latin typeface="Cambria Math"/>
                <a:ea typeface="Cambria Math"/>
              </a:rPr>
              <a:t>≡</a:t>
            </a:r>
            <a:r>
              <a:rPr lang="en-US" sz="2000" dirty="0"/>
              <a:t> </a:t>
            </a:r>
            <a:r>
              <a:rPr lang="en-US" sz="2000" dirty="0">
                <a:latin typeface="Cambria Math" pitchFamily="18" charset="0"/>
                <a:ea typeface="Cambria Math" pitchFamily="18" charset="0"/>
              </a:rPr>
              <a:t>4</a:t>
            </a:r>
            <a:r>
              <a:rPr lang="en-US" sz="2000" dirty="0"/>
              <a:t>( mod </a:t>
            </a:r>
            <a:r>
              <a:rPr lang="en-US" sz="2000" dirty="0">
                <a:latin typeface="Cambria Math" pitchFamily="18" charset="0"/>
                <a:ea typeface="Cambria Math" pitchFamily="18" charset="0"/>
              </a:rPr>
              <a:t>7</a:t>
            </a:r>
            <a:r>
              <a:rPr lang="en-US" sz="2000" dirty="0"/>
              <a:t>). </a:t>
            </a:r>
          </a:p>
          <a:p>
            <a:pPr>
              <a:buNone/>
            </a:pPr>
            <a:r>
              <a:rPr lang="en-US" sz="2000" dirty="0"/>
              <a:t>     </a:t>
            </a:r>
            <a:r>
              <a:rPr lang="en-US" sz="2000" b="1" dirty="0"/>
              <a:t>Solution</a:t>
            </a:r>
            <a:r>
              <a:rPr lang="en-US" sz="2000" dirty="0"/>
              <a:t>:  We found that </a:t>
            </a:r>
            <a:r>
              <a:rPr lang="en-US" sz="2000" dirty="0">
                <a:latin typeface="Cambria Math"/>
                <a:ea typeface="Cambria Math"/>
              </a:rPr>
              <a:t>−</a:t>
            </a:r>
            <a:r>
              <a:rPr lang="en-US" sz="2000" dirty="0">
                <a:latin typeface="Cambria Math" pitchFamily="18" charset="0"/>
                <a:ea typeface="Cambria Math" pitchFamily="18" charset="0"/>
              </a:rPr>
              <a:t>2 </a:t>
            </a:r>
            <a:r>
              <a:rPr lang="en-US" sz="2000" dirty="0">
                <a:ea typeface="Cambria Math" pitchFamily="18" charset="0"/>
              </a:rPr>
              <a:t>is an inverse of </a:t>
            </a:r>
            <a:r>
              <a:rPr lang="en-US" sz="2000" dirty="0">
                <a:latin typeface="Cambria Math" pitchFamily="18" charset="0"/>
                <a:ea typeface="Cambria Math" pitchFamily="18" charset="0"/>
              </a:rPr>
              <a:t>3 </a:t>
            </a:r>
            <a:r>
              <a:rPr lang="en-US" sz="2000" dirty="0">
                <a:ea typeface="Cambria Math" pitchFamily="18" charset="0"/>
              </a:rPr>
              <a:t>modulo </a:t>
            </a:r>
            <a:r>
              <a:rPr lang="en-US" sz="2000" dirty="0">
                <a:latin typeface="Cambria Math" pitchFamily="18" charset="0"/>
                <a:ea typeface="Cambria Math" pitchFamily="18" charset="0"/>
              </a:rPr>
              <a:t>7 </a:t>
            </a:r>
            <a:r>
              <a:rPr lang="en-US" sz="2000" dirty="0">
                <a:ea typeface="Cambria Math" pitchFamily="18" charset="0"/>
              </a:rPr>
              <a:t>(two slides back). We multiply both sides of the congruence by </a:t>
            </a:r>
            <a:r>
              <a:rPr lang="en-US" sz="2000" dirty="0">
                <a:latin typeface="Cambria Math"/>
                <a:ea typeface="Cambria Math"/>
              </a:rPr>
              <a:t>−</a:t>
            </a:r>
            <a:r>
              <a:rPr lang="en-US" sz="2000" dirty="0">
                <a:latin typeface="Cambria Math" pitchFamily="18" charset="0"/>
                <a:ea typeface="Cambria Math" pitchFamily="18" charset="0"/>
              </a:rPr>
              <a:t>2 </a:t>
            </a:r>
            <a:r>
              <a:rPr lang="en-US" sz="2000" dirty="0">
                <a:ea typeface="Cambria Math" pitchFamily="18" charset="0"/>
              </a:rPr>
              <a:t>giving</a:t>
            </a:r>
            <a:r>
              <a:rPr lang="en-US" sz="2000" dirty="0">
                <a:latin typeface="Cambria Math" pitchFamily="18" charset="0"/>
                <a:ea typeface="Cambria Math" pitchFamily="18" charset="0"/>
              </a:rPr>
              <a:t> </a:t>
            </a:r>
          </a:p>
          <a:p>
            <a:pPr>
              <a:buNone/>
            </a:pPr>
            <a:r>
              <a:rPr lang="en-US" sz="2000" dirty="0">
                <a:latin typeface="Cambria Math" pitchFamily="18" charset="0"/>
                <a:ea typeface="Cambria Math" pitchFamily="18" charset="0"/>
              </a:rPr>
              <a:t>                </a:t>
            </a:r>
            <a:r>
              <a:rPr lang="en-US" sz="2000" dirty="0">
                <a:latin typeface="Cambria Math"/>
                <a:ea typeface="Cambria Math"/>
              </a:rPr>
              <a:t>−</a:t>
            </a:r>
            <a:r>
              <a:rPr lang="en-US" sz="2000" dirty="0">
                <a:latin typeface="Cambria Math" pitchFamily="18" charset="0"/>
                <a:ea typeface="Cambria Math" pitchFamily="18" charset="0"/>
              </a:rPr>
              <a:t>2  </a:t>
            </a:r>
            <a:r>
              <a:rPr lang="en-US" sz="2000" dirty="0">
                <a:latin typeface="Cambria Math"/>
                <a:ea typeface="Cambria Math"/>
              </a:rPr>
              <a:t>∙</a:t>
            </a:r>
            <a:r>
              <a:rPr lang="en-US" sz="2000" dirty="0">
                <a:latin typeface="Cambria Math" pitchFamily="18" charset="0"/>
                <a:ea typeface="Cambria Math" pitchFamily="18" charset="0"/>
              </a:rPr>
              <a:t> 3</a:t>
            </a:r>
            <a:r>
              <a:rPr lang="en-US" sz="2000" i="1" dirty="0"/>
              <a:t>x </a:t>
            </a:r>
            <a:r>
              <a:rPr lang="en-US" sz="2000" dirty="0">
                <a:latin typeface="Cambria Math"/>
                <a:ea typeface="Cambria Math"/>
              </a:rPr>
              <a:t>≡</a:t>
            </a:r>
            <a:r>
              <a:rPr lang="en-US" sz="2000" dirty="0"/>
              <a:t> </a:t>
            </a:r>
            <a:r>
              <a:rPr lang="en-US" sz="2000" dirty="0">
                <a:latin typeface="Cambria Math"/>
                <a:ea typeface="Cambria Math"/>
              </a:rPr>
              <a:t>−</a:t>
            </a:r>
            <a:r>
              <a:rPr lang="en-US" sz="2000" dirty="0">
                <a:latin typeface="Cambria Math" pitchFamily="18" charset="0"/>
                <a:ea typeface="Cambria Math" pitchFamily="18" charset="0"/>
              </a:rPr>
              <a:t>2 </a:t>
            </a:r>
            <a:r>
              <a:rPr lang="en-US" sz="2000" dirty="0">
                <a:latin typeface="Cambria Math"/>
                <a:ea typeface="Cambria Math"/>
              </a:rPr>
              <a:t>∙ </a:t>
            </a:r>
            <a:r>
              <a:rPr lang="en-US" sz="2000" dirty="0">
                <a:latin typeface="Cambria Math" pitchFamily="18" charset="0"/>
                <a:ea typeface="Cambria Math" pitchFamily="18" charset="0"/>
              </a:rPr>
              <a:t>4</a:t>
            </a:r>
            <a:r>
              <a:rPr lang="en-US" sz="2000" dirty="0"/>
              <a:t>(mod </a:t>
            </a:r>
            <a:r>
              <a:rPr lang="en-US" sz="2000" dirty="0">
                <a:latin typeface="Cambria Math" pitchFamily="18" charset="0"/>
                <a:ea typeface="Cambria Math" pitchFamily="18" charset="0"/>
              </a:rPr>
              <a:t>7</a:t>
            </a:r>
            <a:r>
              <a:rPr lang="en-US" sz="2000" dirty="0"/>
              <a:t>).</a:t>
            </a:r>
          </a:p>
          <a:p>
            <a:pPr>
              <a:buNone/>
            </a:pPr>
            <a:r>
              <a:rPr lang="en-US" sz="2000" dirty="0"/>
              <a:t>     Because  </a:t>
            </a:r>
            <a:r>
              <a:rPr lang="en-US" sz="2000" dirty="0">
                <a:latin typeface="Cambria Math"/>
                <a:ea typeface="Cambria Math"/>
              </a:rPr>
              <a:t>−</a:t>
            </a:r>
            <a:r>
              <a:rPr lang="en-US" sz="2000" dirty="0">
                <a:latin typeface="Cambria Math" pitchFamily="18" charset="0"/>
                <a:ea typeface="Cambria Math" pitchFamily="18" charset="0"/>
              </a:rPr>
              <a:t>6 </a:t>
            </a:r>
            <a:r>
              <a:rPr lang="en-US" sz="2000" dirty="0">
                <a:latin typeface="Cambria Math"/>
                <a:ea typeface="Cambria Math"/>
              </a:rPr>
              <a:t>≡</a:t>
            </a:r>
            <a:r>
              <a:rPr lang="en-US" sz="2000" dirty="0"/>
              <a:t> </a:t>
            </a:r>
            <a:r>
              <a:rPr lang="en-US" sz="2000" dirty="0">
                <a:latin typeface="Cambria Math"/>
                <a:ea typeface="Cambria Math"/>
              </a:rPr>
              <a:t>1 </a:t>
            </a:r>
            <a:r>
              <a:rPr lang="en-US" sz="2000" dirty="0"/>
              <a:t>(mod </a:t>
            </a:r>
            <a:r>
              <a:rPr lang="en-US" sz="2000" dirty="0">
                <a:latin typeface="Cambria Math" pitchFamily="18" charset="0"/>
                <a:ea typeface="Cambria Math" pitchFamily="18" charset="0"/>
              </a:rPr>
              <a:t>7</a:t>
            </a:r>
            <a:r>
              <a:rPr lang="en-US" sz="2000" dirty="0"/>
              <a:t>)  and </a:t>
            </a:r>
            <a:r>
              <a:rPr lang="en-US" sz="2000" dirty="0">
                <a:latin typeface="Cambria Math"/>
                <a:ea typeface="Cambria Math"/>
              </a:rPr>
              <a:t>−</a:t>
            </a:r>
            <a:r>
              <a:rPr lang="en-US" sz="2000" dirty="0">
                <a:latin typeface="Cambria Math" pitchFamily="18" charset="0"/>
                <a:ea typeface="Cambria Math" pitchFamily="18" charset="0"/>
              </a:rPr>
              <a:t>8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 it follows that if </a:t>
            </a:r>
            <a:r>
              <a:rPr lang="en-US" sz="2000" i="1" dirty="0"/>
              <a:t>x</a:t>
            </a:r>
            <a:r>
              <a:rPr lang="en-US" sz="2000" dirty="0"/>
              <a:t> is a solution, then </a:t>
            </a:r>
            <a:r>
              <a:rPr lang="en-US" sz="2000" i="1" dirty="0"/>
              <a:t>x</a:t>
            </a:r>
            <a:r>
              <a:rPr lang="en-US" sz="2000" dirty="0">
                <a:latin typeface="Cambria Math"/>
                <a:ea typeface="Cambria Math"/>
              </a:rPr>
              <a:t> ≡</a:t>
            </a:r>
            <a:r>
              <a:rPr lang="en-US" sz="2000" dirty="0"/>
              <a:t> </a:t>
            </a:r>
            <a:r>
              <a:rPr lang="en-US" sz="2000" dirty="0">
                <a:latin typeface="Cambria Math"/>
                <a:ea typeface="Cambria Math"/>
              </a:rPr>
              <a:t> −</a:t>
            </a:r>
            <a:r>
              <a:rPr lang="en-US" sz="2000" dirty="0">
                <a:latin typeface="Cambria Math" pitchFamily="18" charset="0"/>
                <a:ea typeface="Cambria Math" pitchFamily="18" charset="0"/>
              </a:rPr>
              <a:t>8</a:t>
            </a:r>
            <a:r>
              <a:rPr lang="en-US" sz="2000" dirty="0">
                <a:latin typeface="Cambria Math"/>
                <a:ea typeface="Cambria Math"/>
              </a:rPr>
              <a:t> </a:t>
            </a:r>
            <a:r>
              <a:rPr lang="en-US" sz="2000" dirty="0"/>
              <a:t>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a:t>
            </a:r>
          </a:p>
          <a:p>
            <a:pPr>
              <a:buNone/>
            </a:pPr>
            <a:r>
              <a:rPr lang="en-US" sz="2000" dirty="0"/>
              <a:t>     We need to determine if every </a:t>
            </a:r>
            <a:r>
              <a:rPr lang="en-US" sz="2000" i="1" dirty="0"/>
              <a:t>x</a:t>
            </a:r>
            <a:r>
              <a:rPr lang="en-US" sz="2000" dirty="0"/>
              <a:t> with</a:t>
            </a:r>
            <a:r>
              <a:rPr lang="en-US" sz="2000" i="1" dirty="0"/>
              <a:t> x</a:t>
            </a:r>
            <a:r>
              <a:rPr lang="en-US" sz="2000" dirty="0"/>
              <a:t>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 is a solution. Assume that    </a:t>
            </a:r>
            <a:r>
              <a:rPr lang="en-US" sz="2000" i="1" dirty="0"/>
              <a:t>x</a:t>
            </a:r>
            <a:r>
              <a:rPr lang="en-US" sz="2000" dirty="0"/>
              <a:t>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 By Theorem </a:t>
            </a:r>
            <a:r>
              <a:rPr lang="en-US" sz="2000" dirty="0">
                <a:latin typeface="Cambria Math" pitchFamily="18" charset="0"/>
                <a:ea typeface="Cambria Math" pitchFamily="18" charset="0"/>
              </a:rPr>
              <a:t>5</a:t>
            </a:r>
            <a:r>
              <a:rPr lang="en-US" sz="2000" dirty="0"/>
              <a:t> of Section </a:t>
            </a:r>
            <a:r>
              <a:rPr lang="en-US" sz="2000" dirty="0">
                <a:latin typeface="Cambria Math" pitchFamily="18" charset="0"/>
                <a:ea typeface="Cambria Math" pitchFamily="18" charset="0"/>
              </a:rPr>
              <a:t>4.1</a:t>
            </a:r>
            <a:r>
              <a:rPr lang="en-US" sz="2000" dirty="0"/>
              <a:t>, it follows that</a:t>
            </a:r>
            <a:r>
              <a:rPr lang="en-US" sz="2000" dirty="0">
                <a:latin typeface="Cambria Math" pitchFamily="18" charset="0"/>
                <a:ea typeface="Cambria Math" pitchFamily="18" charset="0"/>
              </a:rPr>
              <a:t> 3</a:t>
            </a:r>
            <a:r>
              <a:rPr lang="en-US" sz="2000" i="1" dirty="0"/>
              <a:t>x </a:t>
            </a:r>
            <a:r>
              <a:rPr lang="en-US" sz="2000" dirty="0">
                <a:latin typeface="Cambria Math"/>
                <a:ea typeface="Cambria Math"/>
              </a:rPr>
              <a:t>≡</a:t>
            </a:r>
            <a:r>
              <a:rPr lang="en-US" sz="2000" dirty="0"/>
              <a:t> </a:t>
            </a:r>
            <a:r>
              <a:rPr lang="en-US" sz="2000" dirty="0">
                <a:latin typeface="Cambria Math" pitchFamily="18" charset="0"/>
                <a:ea typeface="Cambria Math" pitchFamily="18" charset="0"/>
              </a:rPr>
              <a:t>3 </a:t>
            </a:r>
            <a:r>
              <a:rPr lang="en-US" sz="2000" dirty="0">
                <a:latin typeface="Cambria Math"/>
                <a:ea typeface="Cambria Math"/>
              </a:rPr>
              <a:t>∙</a:t>
            </a:r>
            <a:r>
              <a:rPr lang="en-US" sz="2000" dirty="0">
                <a:latin typeface="Cambria Math" pitchFamily="18" charset="0"/>
                <a:ea typeface="Cambria Math" pitchFamily="18" charset="0"/>
              </a:rPr>
              <a:t> 6</a:t>
            </a:r>
            <a:r>
              <a:rPr lang="en-US" sz="2000" i="1" dirty="0"/>
              <a:t> = </a:t>
            </a:r>
            <a:r>
              <a:rPr lang="en-US" sz="2000" dirty="0">
                <a:latin typeface="Cambria Math" pitchFamily="18" charset="0"/>
                <a:ea typeface="Cambria Math" pitchFamily="18" charset="0"/>
              </a:rPr>
              <a:t>18</a:t>
            </a:r>
            <a:r>
              <a:rPr lang="en-US" sz="2000" i="1" dirty="0"/>
              <a:t> </a:t>
            </a:r>
            <a:r>
              <a:rPr lang="en-US" sz="2000" dirty="0">
                <a:latin typeface="Cambria Math"/>
                <a:ea typeface="Cambria Math"/>
              </a:rPr>
              <a:t>≡ </a:t>
            </a:r>
            <a:r>
              <a:rPr lang="en-US" sz="2000" dirty="0">
                <a:latin typeface="Cambria Math" pitchFamily="18" charset="0"/>
                <a:ea typeface="Cambria Math" pitchFamily="18" charset="0"/>
              </a:rPr>
              <a:t>4</a:t>
            </a:r>
            <a:r>
              <a:rPr lang="en-US" sz="2000" dirty="0"/>
              <a:t>( mod </a:t>
            </a:r>
            <a:r>
              <a:rPr lang="en-US" sz="2000" dirty="0">
                <a:latin typeface="Cambria Math" pitchFamily="18" charset="0"/>
                <a:ea typeface="Cambria Math" pitchFamily="18" charset="0"/>
              </a:rPr>
              <a:t>7</a:t>
            </a:r>
            <a:r>
              <a:rPr lang="en-US" sz="2000" dirty="0"/>
              <a:t>) which shows that all such </a:t>
            </a:r>
            <a:r>
              <a:rPr lang="en-US" sz="2000" i="1" dirty="0"/>
              <a:t>x</a:t>
            </a:r>
            <a:r>
              <a:rPr lang="en-US" sz="2000" dirty="0"/>
              <a:t> satisfy the congruence. </a:t>
            </a:r>
          </a:p>
          <a:p>
            <a:pPr>
              <a:buNone/>
            </a:pPr>
            <a:r>
              <a:rPr lang="en-US" sz="2000" dirty="0"/>
              <a:t>     The solutions are the integers </a:t>
            </a:r>
            <a:r>
              <a:rPr lang="en-US" sz="2000" i="1" dirty="0"/>
              <a:t>x</a:t>
            </a:r>
            <a:r>
              <a:rPr lang="en-US" sz="2000" dirty="0"/>
              <a:t> such that </a:t>
            </a:r>
            <a:r>
              <a:rPr lang="en-US" sz="2000" i="1" dirty="0"/>
              <a:t>x</a:t>
            </a:r>
            <a:r>
              <a:rPr lang="en-US" sz="2000" dirty="0"/>
              <a:t>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 namely,  </a:t>
            </a:r>
            <a:r>
              <a:rPr lang="en-US" sz="2000" dirty="0">
                <a:latin typeface="Cambria Math" pitchFamily="18" charset="0"/>
                <a:ea typeface="Cambria Math" pitchFamily="18" charset="0"/>
              </a:rPr>
              <a:t>6,13,20 …</a:t>
            </a:r>
            <a:r>
              <a:rPr lang="en-US" sz="2000" dirty="0"/>
              <a:t> and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latin typeface="Cambria Math" pitchFamily="18" charset="0"/>
                <a:ea typeface="Cambria Math" pitchFamily="18" charset="0"/>
              </a:rPr>
              <a:t>1,</a:t>
            </a:r>
            <a:r>
              <a:rPr lang="en-US" sz="2000" dirty="0">
                <a:latin typeface="Cambria Math"/>
                <a:ea typeface="Cambria Math"/>
              </a:rPr>
              <a:t> − </a:t>
            </a:r>
            <a:r>
              <a:rPr lang="en-US" sz="2000" dirty="0">
                <a:latin typeface="Cambria Math" pitchFamily="18" charset="0"/>
                <a:ea typeface="Cambria Math" pitchFamily="18" charset="0"/>
              </a:rPr>
              <a:t>8,</a:t>
            </a:r>
            <a:r>
              <a:rPr lang="en-US" sz="2000" dirty="0">
                <a:latin typeface="Cambria Math"/>
                <a:ea typeface="Cambria Math"/>
              </a:rPr>
              <a:t> − </a:t>
            </a:r>
            <a:r>
              <a:rPr lang="en-US" sz="2000" dirty="0">
                <a:latin typeface="Cambria Math" pitchFamily="18" charset="0"/>
                <a:ea typeface="Cambria Math" pitchFamily="18" charset="0"/>
              </a:rPr>
              <a:t>15,…</a:t>
            </a:r>
            <a:endParaRPr lang="en-US" sz="2000" i="1" dirty="0"/>
          </a:p>
        </p:txBody>
      </p:sp>
    </p:spTree>
    <p:extLst>
      <p:ext uri="{BB962C8B-B14F-4D97-AF65-F5344CB8AC3E}">
        <p14:creationId xmlns:p14="http://schemas.microsoft.com/office/powerpoint/2010/main" val="3123737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92277"/>
          </a:xfrm>
        </p:spPr>
        <p:txBody>
          <a:bodyPr>
            <a:normAutofit fontScale="90000"/>
          </a:bodyPr>
          <a:lstStyle/>
          <a:p>
            <a:r>
              <a:rPr lang="en-US" dirty="0"/>
              <a:t>Arithmetic Sequences </a:t>
            </a:r>
          </a:p>
        </p:txBody>
      </p:sp>
      <p:sp>
        <p:nvSpPr>
          <p:cNvPr id="3" name="Content Placeholder 2"/>
          <p:cNvSpPr>
            <a:spLocks noGrp="1"/>
          </p:cNvSpPr>
          <p:nvPr>
            <p:ph idx="1"/>
          </p:nvPr>
        </p:nvSpPr>
        <p:spPr>
          <a:xfrm>
            <a:off x="457200" y="1423035"/>
            <a:ext cx="8229600" cy="5282565"/>
          </a:xfrm>
        </p:spPr>
        <p:txBody>
          <a:bodyPr>
            <a:normAutofit/>
          </a:bodyPr>
          <a:lstStyle/>
          <a:p>
            <a:pPr>
              <a:buNone/>
            </a:pPr>
            <a:r>
              <a:rPr lang="en-US" sz="2400" b="1" dirty="0"/>
              <a:t>Examples</a:t>
            </a:r>
            <a:r>
              <a:rPr lang="en-US" sz="2400" dirty="0"/>
              <a:t>:</a:t>
            </a:r>
            <a:endParaRPr lang="en-US" dirty="0"/>
          </a:p>
          <a:p>
            <a:pPr marL="880110" lvl="1" indent="-514350">
              <a:buFont typeface="+mj-lt"/>
              <a:buAutoNum type="arabicPeriod"/>
            </a:pPr>
            <a:r>
              <a:rPr lang="en-US" dirty="0"/>
              <a:t>Let </a:t>
            </a:r>
            <a:r>
              <a:rPr lang="en-US" i="1" dirty="0"/>
              <a:t>a = </a:t>
            </a:r>
            <a:r>
              <a:rPr lang="en-US" i="1" dirty="0">
                <a:latin typeface="Cambria Math" pitchFamily="18" charset="0"/>
                <a:ea typeface="Cambria Math" pitchFamily="18" charset="0"/>
              </a:rPr>
              <a:t>−</a:t>
            </a:r>
            <a:r>
              <a:rPr lang="en-US" dirty="0">
                <a:latin typeface="Cambria Math" pitchFamily="18" charset="0"/>
                <a:ea typeface="Cambria Math" pitchFamily="18" charset="0"/>
              </a:rPr>
              <a:t>1</a:t>
            </a:r>
            <a:r>
              <a:rPr lang="en-US" i="1" dirty="0"/>
              <a:t> </a:t>
            </a:r>
            <a:r>
              <a:rPr lang="en-US" dirty="0"/>
              <a:t>and </a:t>
            </a:r>
            <a:r>
              <a:rPr lang="en-US" i="1" dirty="0"/>
              <a:t>d = </a:t>
            </a:r>
            <a:r>
              <a:rPr lang="en-US" dirty="0">
                <a:latin typeface="Cambria Math" pitchFamily="18" charset="0"/>
                <a:ea typeface="Cambria Math" pitchFamily="18" charset="0"/>
              </a:rPr>
              <a:t>4</a:t>
            </a:r>
            <a:r>
              <a:rPr lang="en-US" dirty="0"/>
              <a:t>: </a:t>
            </a:r>
          </a:p>
          <a:p>
            <a:pPr marL="880110" lvl="1" indent="-514350">
              <a:buFont typeface="+mj-lt"/>
              <a:buAutoNum type="arabicPeriod"/>
            </a:pPr>
            <a:endParaRPr lang="en-US" dirty="0"/>
          </a:p>
          <a:p>
            <a:pPr marL="880110" lvl="1" indent="-514350">
              <a:buFont typeface="+mj-lt"/>
              <a:buAutoNum type="arabicPeriod"/>
            </a:pPr>
            <a:endParaRPr lang="en-US" dirty="0"/>
          </a:p>
          <a:p>
            <a:pPr marL="880110" lvl="1" indent="-514350">
              <a:buFont typeface="+mj-lt"/>
              <a:buAutoNum type="arabicPeriod"/>
            </a:pPr>
            <a:r>
              <a:rPr lang="en-US" dirty="0"/>
              <a:t>Let  </a:t>
            </a:r>
            <a:r>
              <a:rPr lang="en-US" i="1" dirty="0"/>
              <a:t>a = </a:t>
            </a:r>
            <a:r>
              <a:rPr lang="en-US" dirty="0">
                <a:latin typeface="Cambria Math" pitchFamily="18" charset="0"/>
                <a:ea typeface="Cambria Math" pitchFamily="18" charset="0"/>
              </a:rPr>
              <a:t>7</a:t>
            </a:r>
            <a:r>
              <a:rPr lang="en-US" i="1" dirty="0"/>
              <a:t> </a:t>
            </a:r>
            <a:r>
              <a:rPr lang="en-US" dirty="0"/>
              <a:t>and </a:t>
            </a:r>
            <a:r>
              <a:rPr lang="en-US" i="1" dirty="0"/>
              <a:t>d = </a:t>
            </a:r>
            <a:r>
              <a:rPr lang="en-US" i="1" dirty="0">
                <a:latin typeface="Cambria Math" pitchFamily="18" charset="0"/>
                <a:ea typeface="Cambria Math" pitchFamily="18" charset="0"/>
              </a:rPr>
              <a:t>−</a:t>
            </a:r>
            <a:r>
              <a:rPr lang="en-US" dirty="0">
                <a:latin typeface="Cambria Math" pitchFamily="18" charset="0"/>
                <a:ea typeface="Cambria Math" pitchFamily="18" charset="0"/>
              </a:rPr>
              <a:t>3</a:t>
            </a:r>
            <a:r>
              <a:rPr lang="en-US" dirty="0"/>
              <a:t>: </a:t>
            </a:r>
          </a:p>
          <a:p>
            <a:pPr marL="880110" lvl="1" indent="-514350">
              <a:buFont typeface="+mj-lt"/>
              <a:buAutoNum type="arabicPeriod"/>
            </a:pPr>
            <a:endParaRPr lang="en-US" dirty="0"/>
          </a:p>
          <a:p>
            <a:pPr marL="880110" lvl="1" indent="-514350">
              <a:buFont typeface="+mj-lt"/>
              <a:buAutoNum type="arabicPeriod"/>
            </a:pPr>
            <a:endParaRPr lang="en-US" dirty="0"/>
          </a:p>
          <a:p>
            <a:pPr marL="880110" lvl="1" indent="-514350">
              <a:buFont typeface="+mj-lt"/>
              <a:buAutoNum type="arabicPeriod"/>
            </a:pPr>
            <a:r>
              <a:rPr lang="en-US" dirty="0"/>
              <a:t>Let </a:t>
            </a:r>
            <a:r>
              <a:rPr lang="en-US" i="1" dirty="0"/>
              <a:t>a</a:t>
            </a:r>
            <a:r>
              <a:rPr lang="en-US" dirty="0"/>
              <a:t> = </a:t>
            </a:r>
            <a:r>
              <a:rPr lang="en-US" dirty="0">
                <a:latin typeface="Cambria Math" pitchFamily="18" charset="0"/>
                <a:ea typeface="Cambria Math" pitchFamily="18" charset="0"/>
              </a:rPr>
              <a:t>1</a:t>
            </a:r>
            <a:r>
              <a:rPr lang="en-US" dirty="0"/>
              <a:t> and d = </a:t>
            </a:r>
            <a:r>
              <a:rPr lang="en-US" dirty="0">
                <a:latin typeface="Cambria Math" pitchFamily="18" charset="0"/>
                <a:ea typeface="Cambria Math" pitchFamily="18" charset="0"/>
              </a:rPr>
              <a:t>2</a:t>
            </a:r>
            <a:r>
              <a:rPr lang="en-US" dirty="0"/>
              <a:t>: </a:t>
            </a:r>
          </a:p>
          <a:p>
            <a:endParaRPr lang="en-US" dirty="0"/>
          </a:p>
          <a:p>
            <a:pPr>
              <a:buNone/>
            </a:pPr>
            <a:endParaRPr lang="en-US" dirty="0"/>
          </a:p>
        </p:txBody>
      </p:sp>
      <p:pic>
        <p:nvPicPr>
          <p:cNvPr id="10" name="Picture 9" descr="addin_tmp.png"/>
          <p:cNvPicPr>
            <a:picLocks noChangeAspect="1"/>
          </p:cNvPicPr>
          <p:nvPr>
            <p:custDataLst>
              <p:tags r:id="rId1"/>
            </p:custDataLst>
          </p:nvPr>
        </p:nvPicPr>
        <p:blipFill>
          <a:blip r:embed="rId5" cstate="print"/>
          <a:stretch>
            <a:fillRect/>
          </a:stretch>
        </p:blipFill>
        <p:spPr>
          <a:xfrm>
            <a:off x="1371600" y="2577166"/>
            <a:ext cx="5939790" cy="547034"/>
          </a:xfrm>
          <a:prstGeom prst="rect">
            <a:avLst/>
          </a:prstGeom>
        </p:spPr>
      </p:pic>
      <p:pic>
        <p:nvPicPr>
          <p:cNvPr id="12" name="Picture 11" descr="addin_tmp.png"/>
          <p:cNvPicPr>
            <a:picLocks noChangeAspect="1"/>
          </p:cNvPicPr>
          <p:nvPr>
            <p:custDataLst>
              <p:tags r:id="rId2"/>
            </p:custDataLst>
          </p:nvPr>
        </p:nvPicPr>
        <p:blipFill>
          <a:blip r:embed="rId6" cstate="print"/>
          <a:stretch>
            <a:fillRect/>
          </a:stretch>
        </p:blipFill>
        <p:spPr>
          <a:xfrm>
            <a:off x="1354111" y="3858605"/>
            <a:ext cx="5436870" cy="585760"/>
          </a:xfrm>
          <a:prstGeom prst="rect">
            <a:avLst/>
          </a:prstGeom>
        </p:spPr>
      </p:pic>
      <p:pic>
        <p:nvPicPr>
          <p:cNvPr id="13" name="Picture 12" descr="addin_tmp.png"/>
          <p:cNvPicPr>
            <a:picLocks noChangeAspect="1"/>
          </p:cNvPicPr>
          <p:nvPr>
            <p:custDataLst>
              <p:tags r:id="rId3"/>
            </p:custDataLst>
          </p:nvPr>
        </p:nvPicPr>
        <p:blipFill>
          <a:blip r:embed="rId7" cstate="print"/>
          <a:stretch>
            <a:fillRect/>
          </a:stretch>
        </p:blipFill>
        <p:spPr>
          <a:xfrm>
            <a:off x="1426501" y="5266890"/>
            <a:ext cx="5364480" cy="585760"/>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The Chinese Remainder Theorem</a:t>
            </a:r>
          </a:p>
        </p:txBody>
      </p:sp>
      <p:sp>
        <p:nvSpPr>
          <p:cNvPr id="3" name="Content Placeholder 2"/>
          <p:cNvSpPr>
            <a:spLocks noGrp="1"/>
          </p:cNvSpPr>
          <p:nvPr>
            <p:ph idx="1"/>
          </p:nvPr>
        </p:nvSpPr>
        <p:spPr>
          <a:xfrm>
            <a:off x="457200" y="1295400"/>
            <a:ext cx="8229600" cy="5029200"/>
          </a:xfrm>
        </p:spPr>
        <p:txBody>
          <a:bodyPr>
            <a:normAutofit fontScale="85000" lnSpcReduction="20000"/>
          </a:bodyPr>
          <a:lstStyle/>
          <a:p>
            <a:pPr>
              <a:buNone/>
            </a:pPr>
            <a:r>
              <a:rPr lang="en-US" b="1" dirty="0"/>
              <a:t>    Theorem </a:t>
            </a:r>
            <a:r>
              <a:rPr lang="en-US" b="1" dirty="0">
                <a:latin typeface="Cambria Math" pitchFamily="18" charset="0"/>
                <a:ea typeface="Cambria Math" pitchFamily="18" charset="0"/>
              </a:rPr>
              <a:t>2</a:t>
            </a:r>
            <a:r>
              <a:rPr lang="en-US" dirty="0"/>
              <a:t>: (</a:t>
            </a:r>
            <a:r>
              <a:rPr lang="en-US" i="1" dirty="0"/>
              <a:t>The Chinese Remainder Theorem</a:t>
            </a:r>
            <a:r>
              <a:rPr lang="en-US" dirty="0"/>
              <a:t>) Let </a:t>
            </a:r>
            <a:r>
              <a:rPr lang="en-US" i="1" dirty="0"/>
              <a:t>m</a:t>
            </a:r>
            <a:r>
              <a:rPr lang="en-US" baseline="-25000" dirty="0">
                <a:latin typeface="Cambria Math" pitchFamily="18" charset="0"/>
                <a:ea typeface="Cambria Math" pitchFamily="18" charset="0"/>
              </a:rPr>
              <a:t>1</a:t>
            </a:r>
            <a:r>
              <a:rPr lang="en-US" dirty="0"/>
              <a:t>,</a:t>
            </a:r>
            <a:r>
              <a:rPr lang="en-US" i="1" dirty="0"/>
              <a:t>m</a:t>
            </a:r>
            <a:r>
              <a:rPr lang="en-US" baseline="-25000" dirty="0">
                <a:latin typeface="Cambria Math" pitchFamily="18" charset="0"/>
                <a:ea typeface="Cambria Math" pitchFamily="18" charset="0"/>
              </a:rPr>
              <a:t>2</a:t>
            </a:r>
            <a:r>
              <a:rPr lang="en-US" dirty="0"/>
              <a:t>,…,</a:t>
            </a:r>
            <a:r>
              <a:rPr lang="en-US" i="1" dirty="0" err="1"/>
              <a:t>m</a:t>
            </a:r>
            <a:r>
              <a:rPr lang="en-US" i="1" baseline="-25000" dirty="0" err="1">
                <a:ea typeface="Cambria Math" pitchFamily="18" charset="0"/>
              </a:rPr>
              <a:t>n</a:t>
            </a:r>
            <a:r>
              <a:rPr lang="en-US" dirty="0"/>
              <a:t> be </a:t>
            </a:r>
            <a:r>
              <a:rPr lang="en-US" dirty="0" err="1"/>
              <a:t>pairwise</a:t>
            </a:r>
            <a:r>
              <a:rPr lang="en-US" dirty="0"/>
              <a:t> relatively prime positive integers greater than one and </a:t>
            </a:r>
            <a:r>
              <a:rPr lang="en-US" i="1" dirty="0"/>
              <a:t>a</a:t>
            </a:r>
            <a:r>
              <a:rPr lang="en-US" baseline="-25000" dirty="0">
                <a:latin typeface="Cambria Math" pitchFamily="18" charset="0"/>
                <a:ea typeface="Cambria Math" pitchFamily="18" charset="0"/>
              </a:rPr>
              <a:t>1</a:t>
            </a:r>
            <a:r>
              <a:rPr lang="en-US" dirty="0"/>
              <a:t>,</a:t>
            </a:r>
            <a:r>
              <a:rPr lang="en-US" i="1" dirty="0"/>
              <a:t>a</a:t>
            </a:r>
            <a:r>
              <a:rPr lang="en-US" baseline="-25000" dirty="0">
                <a:latin typeface="Cambria Math" pitchFamily="18" charset="0"/>
                <a:ea typeface="Cambria Math" pitchFamily="18" charset="0"/>
              </a:rPr>
              <a:t>2</a:t>
            </a:r>
            <a:r>
              <a:rPr lang="en-US" dirty="0"/>
              <a:t>,…,</a:t>
            </a:r>
            <a:r>
              <a:rPr lang="en-US" i="1" dirty="0"/>
              <a:t>a</a:t>
            </a:r>
            <a:r>
              <a:rPr lang="en-US" i="1" baseline="-25000" dirty="0">
                <a:ea typeface="Cambria Math" pitchFamily="18" charset="0"/>
              </a:rPr>
              <a:t>n</a:t>
            </a:r>
            <a:r>
              <a:rPr lang="en-US" dirty="0"/>
              <a:t> arbitrary integers. Then the system</a:t>
            </a:r>
          </a:p>
          <a:p>
            <a:pPr lvl="1">
              <a:buNone/>
            </a:pPr>
            <a:r>
              <a:rPr lang="en-US" i="1" dirty="0"/>
              <a:t>x </a:t>
            </a:r>
            <a:r>
              <a:rPr lang="en-US" dirty="0">
                <a:latin typeface="Cambria Math"/>
                <a:ea typeface="Cambria Math"/>
              </a:rPr>
              <a:t>≡</a:t>
            </a:r>
            <a:r>
              <a:rPr lang="en-US" dirty="0"/>
              <a:t> </a:t>
            </a:r>
            <a:r>
              <a:rPr lang="en-US" i="1" dirty="0"/>
              <a:t>a</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a:t>
            </a:r>
            <a:r>
              <a:rPr lang="en-US" dirty="0"/>
              <a:t>( mod </a:t>
            </a:r>
            <a:r>
              <a:rPr lang="en-US" i="1" dirty="0"/>
              <a:t>m</a:t>
            </a:r>
            <a:r>
              <a:rPr lang="en-US" baseline="-25000" dirty="0">
                <a:latin typeface="Cambria Math" pitchFamily="18" charset="0"/>
                <a:ea typeface="Cambria Math" pitchFamily="18" charset="0"/>
              </a:rPr>
              <a:t>1</a:t>
            </a:r>
            <a:r>
              <a:rPr lang="en-US" dirty="0"/>
              <a:t>)</a:t>
            </a:r>
          </a:p>
          <a:p>
            <a:pPr lvl="1">
              <a:buNone/>
            </a:pPr>
            <a:r>
              <a:rPr lang="en-US" i="1" dirty="0"/>
              <a:t>x </a:t>
            </a:r>
            <a:r>
              <a:rPr lang="en-US" dirty="0">
                <a:latin typeface="Cambria Math"/>
                <a:ea typeface="Cambria Math"/>
              </a:rPr>
              <a:t>≡</a:t>
            </a:r>
            <a:r>
              <a:rPr lang="en-US" dirty="0"/>
              <a:t> </a:t>
            </a:r>
            <a:r>
              <a:rPr lang="en-US" i="1" dirty="0"/>
              <a:t>a</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a:t>
            </a:r>
            <a:r>
              <a:rPr lang="en-US" dirty="0"/>
              <a:t>( mod </a:t>
            </a:r>
            <a:r>
              <a:rPr lang="en-US" i="1" dirty="0"/>
              <a:t>m</a:t>
            </a:r>
            <a:r>
              <a:rPr lang="en-US" baseline="-25000" dirty="0">
                <a:latin typeface="Cambria Math" pitchFamily="18" charset="0"/>
                <a:ea typeface="Cambria Math" pitchFamily="18" charset="0"/>
              </a:rPr>
              <a:t>2</a:t>
            </a:r>
            <a:r>
              <a:rPr lang="en-US" dirty="0"/>
              <a:t>)</a:t>
            </a:r>
          </a:p>
          <a:p>
            <a:pPr lvl="1">
              <a:buNone/>
            </a:pPr>
            <a:r>
              <a:rPr lang="en-US" dirty="0"/>
              <a:t>    </a:t>
            </a:r>
            <a:r>
              <a:rPr lang="en-US" dirty="0">
                <a:latin typeface="Cambria Math"/>
                <a:ea typeface="Cambria Math"/>
              </a:rPr>
              <a:t>∙</a:t>
            </a:r>
          </a:p>
          <a:p>
            <a:pPr lvl="1">
              <a:buNone/>
            </a:pPr>
            <a:r>
              <a:rPr lang="en-US" dirty="0">
                <a:latin typeface="Cambria Math"/>
                <a:ea typeface="Cambria Math"/>
              </a:rPr>
              <a:t>     ∙</a:t>
            </a:r>
          </a:p>
          <a:p>
            <a:pPr lvl="1">
              <a:buNone/>
            </a:pPr>
            <a:r>
              <a:rPr lang="en-US" dirty="0">
                <a:latin typeface="Cambria Math"/>
                <a:ea typeface="Cambria Math"/>
              </a:rPr>
              <a:t>     ∙</a:t>
            </a:r>
            <a:endParaRPr lang="en-US" dirty="0"/>
          </a:p>
          <a:p>
            <a:pPr lvl="1">
              <a:buNone/>
            </a:pPr>
            <a:r>
              <a:rPr lang="en-US" i="1" dirty="0"/>
              <a:t>x </a:t>
            </a:r>
            <a:r>
              <a:rPr lang="en-US" dirty="0">
                <a:latin typeface="Cambria Math"/>
                <a:ea typeface="Cambria Math"/>
              </a:rPr>
              <a:t>≡</a:t>
            </a:r>
            <a:r>
              <a:rPr lang="en-US" dirty="0"/>
              <a:t> </a:t>
            </a:r>
            <a:r>
              <a:rPr lang="en-US" i="1" dirty="0"/>
              <a:t>a</a:t>
            </a:r>
            <a:r>
              <a:rPr lang="en-US" i="1" baseline="-25000" dirty="0">
                <a:ea typeface="Cambria Math" pitchFamily="18" charset="0"/>
              </a:rPr>
              <a:t>n</a:t>
            </a:r>
            <a:r>
              <a:rPr lang="en-US" dirty="0">
                <a:latin typeface="Cambria Math" pitchFamily="18" charset="0"/>
                <a:ea typeface="Cambria Math" pitchFamily="18" charset="0"/>
              </a:rPr>
              <a:t> </a:t>
            </a:r>
            <a:r>
              <a:rPr lang="en-US" dirty="0"/>
              <a:t>( mod </a:t>
            </a:r>
            <a:r>
              <a:rPr lang="en-US" i="1" dirty="0" err="1"/>
              <a:t>m</a:t>
            </a:r>
            <a:r>
              <a:rPr lang="en-US" i="1" baseline="-25000" dirty="0" err="1">
                <a:ea typeface="Cambria Math" pitchFamily="18" charset="0"/>
              </a:rPr>
              <a:t>n</a:t>
            </a:r>
            <a:r>
              <a:rPr lang="en-US" dirty="0"/>
              <a:t>)</a:t>
            </a:r>
          </a:p>
          <a:p>
            <a:pPr>
              <a:buNone/>
            </a:pPr>
            <a:r>
              <a:rPr lang="en-US" dirty="0"/>
              <a:t>    has a unique solution  modulo </a:t>
            </a:r>
            <a:r>
              <a:rPr lang="en-US" i="1" dirty="0"/>
              <a:t>m</a:t>
            </a:r>
            <a:r>
              <a:rPr lang="en-US" dirty="0"/>
              <a:t> = </a:t>
            </a:r>
            <a:r>
              <a:rPr lang="en-US" i="1" dirty="0"/>
              <a:t>m</a:t>
            </a:r>
            <a:r>
              <a:rPr lang="en-US" baseline="-25000" dirty="0">
                <a:latin typeface="Cambria Math" pitchFamily="18" charset="0"/>
                <a:ea typeface="Cambria Math" pitchFamily="18" charset="0"/>
              </a:rPr>
              <a:t>1</a:t>
            </a:r>
            <a:r>
              <a:rPr lang="en-US" i="1" dirty="0"/>
              <a:t>m</a:t>
            </a:r>
            <a:r>
              <a:rPr lang="en-US" baseline="-25000" dirty="0">
                <a:latin typeface="Cambria Math" pitchFamily="18" charset="0"/>
                <a:ea typeface="Cambria Math" pitchFamily="18" charset="0"/>
              </a:rPr>
              <a:t>2</a:t>
            </a:r>
            <a:r>
              <a:rPr lang="en-US" dirty="0">
                <a:latin typeface="Cambria Math"/>
                <a:ea typeface="Cambria Math"/>
              </a:rPr>
              <a:t> ∙ ∙ ∙ </a:t>
            </a:r>
            <a:r>
              <a:rPr lang="en-US" i="1" dirty="0" err="1"/>
              <a:t>m</a:t>
            </a:r>
            <a:r>
              <a:rPr lang="en-US" i="1" baseline="-25000" dirty="0" err="1">
                <a:ea typeface="Cambria Math" pitchFamily="18" charset="0"/>
              </a:rPr>
              <a:t>n</a:t>
            </a:r>
            <a:r>
              <a:rPr lang="en-US" dirty="0"/>
              <a:t>. </a:t>
            </a:r>
          </a:p>
          <a:p>
            <a:pPr>
              <a:buNone/>
            </a:pPr>
            <a:r>
              <a:rPr lang="en-US" dirty="0"/>
              <a:t>   (That is, there is a solution x with  </a:t>
            </a:r>
            <a:r>
              <a:rPr lang="en-US" dirty="0">
                <a:latin typeface="Cambria Math" pitchFamily="18" charset="0"/>
                <a:ea typeface="Cambria Math" pitchFamily="18" charset="0"/>
              </a:rPr>
              <a:t>0</a:t>
            </a:r>
            <a:r>
              <a:rPr lang="en-US" dirty="0"/>
              <a:t> </a:t>
            </a:r>
            <a:r>
              <a:rPr lang="en-US" dirty="0">
                <a:latin typeface="Cambria Math"/>
                <a:ea typeface="Cambria Math"/>
              </a:rPr>
              <a:t>≤ </a:t>
            </a:r>
            <a:r>
              <a:rPr lang="en-US" i="1" dirty="0">
                <a:latin typeface="Cambria Math"/>
                <a:ea typeface="Cambria Math"/>
              </a:rPr>
              <a:t>x </a:t>
            </a:r>
            <a:r>
              <a:rPr lang="en-US" dirty="0">
                <a:latin typeface="Cambria Math"/>
                <a:ea typeface="Cambria Math"/>
              </a:rPr>
              <a:t>&lt;</a:t>
            </a:r>
            <a:r>
              <a:rPr lang="en-US" i="1" dirty="0">
                <a:latin typeface="Cambria Math"/>
                <a:ea typeface="Cambria Math"/>
              </a:rPr>
              <a:t>m</a:t>
            </a:r>
            <a:r>
              <a:rPr lang="en-US" dirty="0">
                <a:latin typeface="Cambria Math"/>
                <a:ea typeface="Cambria Math"/>
              </a:rPr>
              <a:t> and all other solutions are congruent modulo </a:t>
            </a:r>
            <a:r>
              <a:rPr lang="en-US" i="1" dirty="0">
                <a:latin typeface="Cambria Math"/>
                <a:ea typeface="Cambria Math"/>
              </a:rPr>
              <a:t>m</a:t>
            </a:r>
            <a:r>
              <a:rPr lang="en-US" dirty="0">
                <a:latin typeface="Cambria Math"/>
                <a:ea typeface="Cambria Math"/>
              </a:rPr>
              <a:t> to this solution.)</a:t>
            </a:r>
            <a:endParaRPr lang="en-US" dirty="0"/>
          </a:p>
          <a:p>
            <a:pPr lvl="1">
              <a:buNone/>
            </a:pPr>
            <a:r>
              <a:rPr lang="en-US" dirty="0"/>
              <a:t>   </a:t>
            </a:r>
          </a:p>
          <a:p>
            <a:r>
              <a:rPr lang="en-US" b="1" dirty="0"/>
              <a:t>Proof</a:t>
            </a:r>
            <a:r>
              <a:rPr lang="en-US" dirty="0"/>
              <a:t>: We’ll  show that a solution exists by describing a way to construct the solution. Showing that the solution is unique modulo </a:t>
            </a:r>
            <a:r>
              <a:rPr lang="en-US" i="1" dirty="0"/>
              <a:t>m</a:t>
            </a:r>
            <a:r>
              <a:rPr lang="en-US" dirty="0"/>
              <a:t> is Exercise </a:t>
            </a:r>
            <a:r>
              <a:rPr lang="en-US" dirty="0">
                <a:latin typeface="Cambria Math" pitchFamily="18" charset="0"/>
                <a:ea typeface="Cambria Math" pitchFamily="18" charset="0"/>
              </a:rPr>
              <a:t>30</a:t>
            </a:r>
            <a:r>
              <a:rPr lang="en-US" dirty="0"/>
              <a:t>.</a:t>
            </a:r>
          </a:p>
          <a:p>
            <a:endParaRPr lang="en-US" dirty="0"/>
          </a:p>
        </p:txBody>
      </p:sp>
      <p:sp>
        <p:nvSpPr>
          <p:cNvPr id="4" name="TextBox 3"/>
          <p:cNvSpPr txBox="1"/>
          <p:nvPr/>
        </p:nvSpPr>
        <p:spPr>
          <a:xfrm>
            <a:off x="6400800" y="6096000"/>
            <a:ext cx="2514600" cy="369332"/>
          </a:xfrm>
          <a:prstGeom prst="rect">
            <a:avLst/>
          </a:prstGeom>
          <a:noFill/>
        </p:spPr>
        <p:txBody>
          <a:bodyPr wrap="square" rtlCol="0">
            <a:spAutoFit/>
          </a:bodyPr>
          <a:lstStyle/>
          <a:p>
            <a:r>
              <a:rPr lang="en-US" i="1" dirty="0"/>
              <a:t>continued </a:t>
            </a:r>
            <a:r>
              <a:rPr lang="en-US" dirty="0">
                <a:latin typeface="Cambria Math"/>
                <a:ea typeface="Cambria Math"/>
              </a:rPr>
              <a:t>→</a:t>
            </a:r>
            <a:r>
              <a:rPr lang="en-US" dirty="0"/>
              <a:t> </a:t>
            </a:r>
          </a:p>
        </p:txBody>
      </p:sp>
    </p:spTree>
    <p:extLst>
      <p:ext uri="{BB962C8B-B14F-4D97-AF65-F5344CB8AC3E}">
        <p14:creationId xmlns:p14="http://schemas.microsoft.com/office/powerpoint/2010/main" val="39870130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The Chinese Remainder Theorem</a:t>
            </a:r>
          </a:p>
        </p:txBody>
      </p:sp>
      <p:sp>
        <p:nvSpPr>
          <p:cNvPr id="3" name="Content Placeholder 2"/>
          <p:cNvSpPr>
            <a:spLocks noGrp="1"/>
          </p:cNvSpPr>
          <p:nvPr>
            <p:ph idx="1"/>
          </p:nvPr>
        </p:nvSpPr>
        <p:spPr>
          <a:xfrm>
            <a:off x="457200" y="1295400"/>
            <a:ext cx="8229600" cy="5257800"/>
          </a:xfrm>
        </p:spPr>
        <p:txBody>
          <a:bodyPr>
            <a:normAutofit fontScale="55000" lnSpcReduction="20000"/>
          </a:bodyPr>
          <a:lstStyle/>
          <a:p>
            <a:pPr>
              <a:buNone/>
            </a:pPr>
            <a:r>
              <a:rPr lang="en-US" b="1" dirty="0"/>
              <a:t>   </a:t>
            </a:r>
            <a:r>
              <a:rPr lang="en-US" dirty="0"/>
              <a:t> </a:t>
            </a:r>
            <a:r>
              <a:rPr lang="en-US" sz="3300" dirty="0"/>
              <a:t>To construct a solution first let </a:t>
            </a:r>
            <a:r>
              <a:rPr lang="en-US" sz="3300" i="1" dirty="0"/>
              <a:t>M</a:t>
            </a:r>
            <a:r>
              <a:rPr lang="en-US" sz="3300" i="1" baseline="-25000" dirty="0">
                <a:ea typeface="Cambria Math" pitchFamily="18" charset="0"/>
              </a:rPr>
              <a:t>k</a:t>
            </a:r>
            <a:r>
              <a:rPr lang="en-US" sz="3300" i="1" dirty="0"/>
              <a:t>=m/</a:t>
            </a:r>
            <a:r>
              <a:rPr lang="en-US" sz="3300" i="1" dirty="0" err="1"/>
              <a:t>m</a:t>
            </a:r>
            <a:r>
              <a:rPr lang="en-US" sz="3300" i="1" baseline="-25000" dirty="0" err="1">
                <a:ea typeface="Cambria Math" pitchFamily="18" charset="0"/>
              </a:rPr>
              <a:t>k</a:t>
            </a:r>
            <a:r>
              <a:rPr lang="en-US" sz="3300" i="1" baseline="-25000" dirty="0">
                <a:ea typeface="Cambria Math" pitchFamily="18" charset="0"/>
              </a:rPr>
              <a:t>     </a:t>
            </a:r>
            <a:r>
              <a:rPr lang="en-US" sz="3300" dirty="0"/>
              <a:t>for </a:t>
            </a:r>
            <a:r>
              <a:rPr lang="en-US" sz="3300" i="1" dirty="0"/>
              <a:t>k</a:t>
            </a:r>
            <a:r>
              <a:rPr lang="en-US" sz="3300" dirty="0"/>
              <a:t> = </a:t>
            </a:r>
            <a:r>
              <a:rPr lang="en-US" sz="3300" dirty="0">
                <a:latin typeface="Cambria Math" pitchFamily="18" charset="0"/>
                <a:ea typeface="Cambria Math" pitchFamily="18" charset="0"/>
              </a:rPr>
              <a:t>1,2,…,</a:t>
            </a:r>
            <a:r>
              <a:rPr lang="en-US" sz="3300" i="1" dirty="0"/>
              <a:t>n</a:t>
            </a:r>
            <a:r>
              <a:rPr lang="en-US" sz="3300" dirty="0"/>
              <a:t> and </a:t>
            </a:r>
            <a:r>
              <a:rPr lang="en-US" sz="3300" i="1" dirty="0"/>
              <a:t> m</a:t>
            </a:r>
            <a:r>
              <a:rPr lang="en-US" sz="3300" dirty="0"/>
              <a:t> = </a:t>
            </a:r>
            <a:r>
              <a:rPr lang="en-US" sz="3300" i="1" dirty="0"/>
              <a:t>m</a:t>
            </a:r>
            <a:r>
              <a:rPr lang="en-US" sz="3300" baseline="-25000" dirty="0">
                <a:latin typeface="Cambria Math" pitchFamily="18" charset="0"/>
                <a:ea typeface="Cambria Math" pitchFamily="18" charset="0"/>
              </a:rPr>
              <a:t>1</a:t>
            </a:r>
            <a:r>
              <a:rPr lang="en-US" sz="3300" i="1" dirty="0"/>
              <a:t>m</a:t>
            </a:r>
            <a:r>
              <a:rPr lang="en-US" sz="3300" baseline="-25000" dirty="0">
                <a:latin typeface="Cambria Math" pitchFamily="18" charset="0"/>
                <a:ea typeface="Cambria Math" pitchFamily="18" charset="0"/>
              </a:rPr>
              <a:t>2</a:t>
            </a:r>
            <a:r>
              <a:rPr lang="en-US" sz="3300" dirty="0">
                <a:latin typeface="Cambria Math"/>
                <a:ea typeface="Cambria Math"/>
              </a:rPr>
              <a:t> ∙ ∙ ∙ </a:t>
            </a:r>
            <a:r>
              <a:rPr lang="en-US" sz="3300" i="1" dirty="0" err="1"/>
              <a:t>m</a:t>
            </a:r>
            <a:r>
              <a:rPr lang="en-US" sz="3300" i="1" baseline="-25000" dirty="0" err="1">
                <a:ea typeface="Cambria Math" pitchFamily="18" charset="0"/>
              </a:rPr>
              <a:t>n</a:t>
            </a:r>
            <a:r>
              <a:rPr lang="en-US" sz="3300" dirty="0"/>
              <a:t>.</a:t>
            </a:r>
          </a:p>
          <a:p>
            <a:pPr>
              <a:buNone/>
            </a:pPr>
            <a:endParaRPr lang="en-US" sz="3300" dirty="0"/>
          </a:p>
          <a:p>
            <a:pPr>
              <a:buNone/>
            </a:pPr>
            <a:r>
              <a:rPr lang="en-US" sz="3300" dirty="0"/>
              <a:t>     Since  </a:t>
            </a:r>
            <a:r>
              <a:rPr lang="en-US" sz="3300" dirty="0" err="1"/>
              <a:t>gcd</a:t>
            </a:r>
            <a:r>
              <a:rPr lang="en-US" sz="3300" dirty="0"/>
              <a:t>(</a:t>
            </a:r>
            <a:r>
              <a:rPr lang="en-US" sz="3300" i="1" dirty="0" err="1"/>
              <a:t>m</a:t>
            </a:r>
            <a:r>
              <a:rPr lang="en-US" sz="3300" i="1" baseline="-25000" dirty="0" err="1">
                <a:ea typeface="Cambria Math" pitchFamily="18" charset="0"/>
              </a:rPr>
              <a:t>k</a:t>
            </a:r>
            <a:r>
              <a:rPr lang="en-US" sz="3300" i="1" baseline="-25000" dirty="0">
                <a:ea typeface="Cambria Math" pitchFamily="18" charset="0"/>
              </a:rPr>
              <a:t> </a:t>
            </a:r>
            <a:r>
              <a:rPr lang="en-US" sz="3300" dirty="0">
                <a:ea typeface="Cambria Math" pitchFamily="18" charset="0"/>
              </a:rPr>
              <a:t>,</a:t>
            </a:r>
            <a:r>
              <a:rPr lang="en-US" sz="3300" i="1" dirty="0"/>
              <a:t>M</a:t>
            </a:r>
            <a:r>
              <a:rPr lang="en-US" sz="3300" i="1" baseline="-25000" dirty="0">
                <a:ea typeface="Cambria Math" pitchFamily="18" charset="0"/>
              </a:rPr>
              <a:t>k </a:t>
            </a:r>
            <a:r>
              <a:rPr lang="en-US" sz="3300" dirty="0">
                <a:ea typeface="Cambria Math" pitchFamily="18" charset="0"/>
              </a:rPr>
              <a:t>) = </a:t>
            </a:r>
            <a:r>
              <a:rPr lang="en-US" sz="3300" dirty="0">
                <a:latin typeface="Cambria Math" pitchFamily="18" charset="0"/>
                <a:ea typeface="Cambria Math" pitchFamily="18" charset="0"/>
              </a:rPr>
              <a:t>1, by Theorem 1,  </a:t>
            </a:r>
            <a:r>
              <a:rPr lang="en-US" sz="3300" dirty="0"/>
              <a:t>there is an integer  </a:t>
            </a:r>
            <a:r>
              <a:rPr lang="en-US" sz="3300" i="1" dirty="0" err="1"/>
              <a:t>y</a:t>
            </a:r>
            <a:r>
              <a:rPr lang="en-US" sz="3300" i="1" baseline="-25000" dirty="0" err="1">
                <a:ea typeface="Cambria Math" pitchFamily="18" charset="0"/>
              </a:rPr>
              <a:t>k</a:t>
            </a:r>
            <a:r>
              <a:rPr lang="en-US" sz="3300" i="1" baseline="-25000" dirty="0">
                <a:ea typeface="Cambria Math" pitchFamily="18" charset="0"/>
              </a:rPr>
              <a:t> </a:t>
            </a:r>
            <a:r>
              <a:rPr lang="en-US" sz="3300" dirty="0"/>
              <a:t>, an inverse of </a:t>
            </a:r>
            <a:r>
              <a:rPr lang="en-US" sz="3300" i="1" dirty="0"/>
              <a:t>M</a:t>
            </a:r>
            <a:r>
              <a:rPr lang="en-US" sz="3300" i="1" baseline="-25000" dirty="0">
                <a:ea typeface="Cambria Math" pitchFamily="18" charset="0"/>
              </a:rPr>
              <a:t>k</a:t>
            </a:r>
            <a:r>
              <a:rPr lang="en-US" sz="3300" dirty="0"/>
              <a:t>  modulo </a:t>
            </a:r>
            <a:r>
              <a:rPr lang="en-US" sz="3300" i="1" dirty="0" err="1"/>
              <a:t>m</a:t>
            </a:r>
            <a:r>
              <a:rPr lang="en-US" sz="3300" i="1" baseline="-25000" dirty="0" err="1">
                <a:ea typeface="Cambria Math" pitchFamily="18" charset="0"/>
              </a:rPr>
              <a:t>k</a:t>
            </a:r>
            <a:r>
              <a:rPr lang="en-US" sz="3300" dirty="0"/>
              <a:t>,</a:t>
            </a:r>
            <a:r>
              <a:rPr lang="en-US" sz="3300" i="1" dirty="0"/>
              <a:t> </a:t>
            </a:r>
            <a:r>
              <a:rPr lang="en-US" sz="3300" dirty="0"/>
              <a:t>such that</a:t>
            </a:r>
          </a:p>
          <a:p>
            <a:pPr marL="274320" lvl="1" indent="-274320">
              <a:buClr>
                <a:schemeClr val="accent3"/>
              </a:buClr>
              <a:buSzPct val="95000"/>
              <a:buNone/>
            </a:pPr>
            <a:r>
              <a:rPr lang="en-US" sz="3300" dirty="0"/>
              <a:t>                         </a:t>
            </a:r>
            <a:r>
              <a:rPr lang="en-US" sz="3300" i="1" dirty="0"/>
              <a:t>M</a:t>
            </a:r>
            <a:r>
              <a:rPr lang="en-US" sz="3300" i="1" baseline="-25000" dirty="0">
                <a:ea typeface="Cambria Math" pitchFamily="18" charset="0"/>
              </a:rPr>
              <a:t>k</a:t>
            </a:r>
            <a:r>
              <a:rPr lang="en-US" sz="3300" dirty="0"/>
              <a:t> </a:t>
            </a:r>
            <a:r>
              <a:rPr lang="en-US" sz="3300" i="1" dirty="0" err="1"/>
              <a:t>y</a:t>
            </a:r>
            <a:r>
              <a:rPr lang="en-US" sz="3300" i="1" baseline="-25000" dirty="0" err="1">
                <a:ea typeface="Cambria Math" pitchFamily="18" charset="0"/>
              </a:rPr>
              <a:t>k</a:t>
            </a:r>
            <a:r>
              <a:rPr lang="en-US" sz="3300" dirty="0"/>
              <a:t> </a:t>
            </a:r>
            <a:r>
              <a:rPr lang="en-US" sz="3300" dirty="0">
                <a:latin typeface="Cambria Math"/>
                <a:ea typeface="Cambria Math"/>
              </a:rPr>
              <a:t>≡</a:t>
            </a:r>
            <a:r>
              <a:rPr lang="en-US" sz="3300" dirty="0"/>
              <a:t> </a:t>
            </a:r>
            <a:r>
              <a:rPr lang="en-US" sz="3300" dirty="0">
                <a:latin typeface="Cambria Math" pitchFamily="18" charset="0"/>
                <a:ea typeface="Cambria Math" pitchFamily="18" charset="0"/>
              </a:rPr>
              <a:t>1</a:t>
            </a:r>
            <a:r>
              <a:rPr lang="en-US" sz="3300" i="1" dirty="0">
                <a:latin typeface="Cambria Math" pitchFamily="18" charset="0"/>
                <a:ea typeface="Cambria Math" pitchFamily="18" charset="0"/>
              </a:rPr>
              <a:t> </a:t>
            </a:r>
            <a:r>
              <a:rPr lang="en-US" sz="3300" dirty="0"/>
              <a:t>( mod </a:t>
            </a:r>
            <a:r>
              <a:rPr lang="en-US" sz="3300" i="1" dirty="0" err="1"/>
              <a:t>m</a:t>
            </a:r>
            <a:r>
              <a:rPr lang="en-US" sz="3300" i="1" baseline="-25000" dirty="0" err="1">
                <a:ea typeface="Cambria Math" pitchFamily="18" charset="0"/>
              </a:rPr>
              <a:t>k</a:t>
            </a:r>
            <a:r>
              <a:rPr lang="en-US" sz="3300" dirty="0"/>
              <a:t> ).</a:t>
            </a:r>
          </a:p>
          <a:p>
            <a:pPr marL="274320" lvl="1" indent="-274320">
              <a:buClr>
                <a:schemeClr val="accent3"/>
              </a:buClr>
              <a:buSzPct val="95000"/>
              <a:buNone/>
            </a:pPr>
            <a:r>
              <a:rPr lang="en-US" sz="3300" dirty="0"/>
              <a:t>      Form the sum</a:t>
            </a:r>
          </a:p>
          <a:p>
            <a:pPr marL="274320" lvl="1" indent="-274320">
              <a:buClr>
                <a:schemeClr val="accent3"/>
              </a:buClr>
              <a:buSzPct val="95000"/>
              <a:buNone/>
            </a:pPr>
            <a:r>
              <a:rPr lang="en-US" sz="3300" dirty="0"/>
              <a:t>                     </a:t>
            </a:r>
            <a:r>
              <a:rPr lang="en-US" sz="3300" i="1" dirty="0"/>
              <a:t>x</a:t>
            </a:r>
            <a:r>
              <a:rPr lang="en-US" sz="3300" dirty="0"/>
              <a:t> = </a:t>
            </a:r>
            <a:r>
              <a:rPr lang="en-US" sz="3300" i="1" dirty="0"/>
              <a:t>a</a:t>
            </a:r>
            <a:r>
              <a:rPr lang="en-US" sz="3300" baseline="-25000" dirty="0">
                <a:latin typeface="Cambria Math" pitchFamily="18" charset="0"/>
                <a:ea typeface="Cambria Math" pitchFamily="18" charset="0"/>
              </a:rPr>
              <a:t>1</a:t>
            </a:r>
            <a:r>
              <a:rPr lang="en-US" sz="3300" dirty="0"/>
              <a:t> </a:t>
            </a:r>
            <a:r>
              <a:rPr lang="en-US" sz="3300" i="1" dirty="0"/>
              <a:t>M</a:t>
            </a:r>
            <a:r>
              <a:rPr lang="en-US" sz="3300" baseline="-25000" dirty="0">
                <a:latin typeface="Cambria Math" pitchFamily="18" charset="0"/>
                <a:ea typeface="Cambria Math" pitchFamily="18" charset="0"/>
              </a:rPr>
              <a:t>1</a:t>
            </a:r>
            <a:r>
              <a:rPr lang="en-US" sz="3300" i="1" dirty="0"/>
              <a:t> y</a:t>
            </a:r>
            <a:r>
              <a:rPr lang="en-US" sz="3300" baseline="-25000" dirty="0">
                <a:latin typeface="Cambria Math" pitchFamily="18" charset="0"/>
                <a:ea typeface="Cambria Math" pitchFamily="18" charset="0"/>
              </a:rPr>
              <a:t>1  </a:t>
            </a:r>
            <a:r>
              <a:rPr lang="en-US" sz="3300" dirty="0">
                <a:latin typeface="Cambria Math" pitchFamily="18" charset="0"/>
                <a:ea typeface="Cambria Math" pitchFamily="18" charset="0"/>
              </a:rPr>
              <a:t> + </a:t>
            </a:r>
            <a:r>
              <a:rPr lang="en-US" sz="3300" i="1" dirty="0"/>
              <a:t>a</a:t>
            </a:r>
            <a:r>
              <a:rPr lang="en-US" sz="3300" baseline="-25000" dirty="0">
                <a:latin typeface="Cambria Math" pitchFamily="18" charset="0"/>
                <a:ea typeface="Cambria Math" pitchFamily="18" charset="0"/>
              </a:rPr>
              <a:t>2</a:t>
            </a:r>
            <a:r>
              <a:rPr lang="en-US" sz="3300" dirty="0"/>
              <a:t> </a:t>
            </a:r>
            <a:r>
              <a:rPr lang="en-US" sz="3300" i="1" dirty="0"/>
              <a:t>M</a:t>
            </a:r>
            <a:r>
              <a:rPr lang="en-US" sz="3300" baseline="-25000" dirty="0">
                <a:latin typeface="Cambria Math" pitchFamily="18" charset="0"/>
                <a:ea typeface="Cambria Math" pitchFamily="18" charset="0"/>
              </a:rPr>
              <a:t>2</a:t>
            </a:r>
            <a:r>
              <a:rPr lang="en-US" sz="3300" i="1" dirty="0"/>
              <a:t> y</a:t>
            </a:r>
            <a:r>
              <a:rPr lang="en-US" sz="3300" baseline="-25000" dirty="0">
                <a:latin typeface="Cambria Math" pitchFamily="18" charset="0"/>
                <a:ea typeface="Cambria Math" pitchFamily="18" charset="0"/>
              </a:rPr>
              <a:t>2</a:t>
            </a:r>
            <a:r>
              <a:rPr lang="en-US" sz="3300" dirty="0">
                <a:latin typeface="Cambria Math" pitchFamily="18" charset="0"/>
                <a:ea typeface="Cambria Math" pitchFamily="18" charset="0"/>
              </a:rPr>
              <a:t>   +</a:t>
            </a:r>
            <a:r>
              <a:rPr lang="en-US" sz="3300" baseline="-25000" dirty="0">
                <a:latin typeface="Cambria Math" pitchFamily="18" charset="0"/>
                <a:ea typeface="Cambria Math" pitchFamily="18" charset="0"/>
              </a:rPr>
              <a:t> </a:t>
            </a:r>
            <a:r>
              <a:rPr lang="en-US" sz="3300" dirty="0">
                <a:latin typeface="Cambria Math"/>
                <a:ea typeface="Cambria Math"/>
              </a:rPr>
              <a:t>∙ ∙ ∙ </a:t>
            </a:r>
            <a:r>
              <a:rPr lang="en-US" sz="3300" dirty="0">
                <a:latin typeface="Cambria Math" pitchFamily="18" charset="0"/>
                <a:ea typeface="Cambria Math" pitchFamily="18" charset="0"/>
              </a:rPr>
              <a:t>+ </a:t>
            </a:r>
            <a:r>
              <a:rPr lang="en-US" sz="3300" i="1" dirty="0"/>
              <a:t>a</a:t>
            </a:r>
            <a:r>
              <a:rPr lang="en-US" sz="3300" i="1" baseline="-25000" dirty="0">
                <a:ea typeface="Cambria Math" pitchFamily="18" charset="0"/>
              </a:rPr>
              <a:t>n</a:t>
            </a:r>
            <a:r>
              <a:rPr lang="en-US" sz="3300" dirty="0"/>
              <a:t> </a:t>
            </a:r>
            <a:r>
              <a:rPr lang="en-US" sz="3300" i="1" dirty="0"/>
              <a:t>M</a:t>
            </a:r>
            <a:r>
              <a:rPr lang="en-US" sz="3300" i="1" baseline="-25000" dirty="0">
                <a:ea typeface="Cambria Math" pitchFamily="18" charset="0"/>
              </a:rPr>
              <a:t>n</a:t>
            </a:r>
            <a:r>
              <a:rPr lang="en-US" sz="3300" i="1" dirty="0"/>
              <a:t> </a:t>
            </a:r>
            <a:r>
              <a:rPr lang="en-US" sz="3300" i="1" dirty="0" err="1"/>
              <a:t>y</a:t>
            </a:r>
            <a:r>
              <a:rPr lang="en-US" sz="3300" i="1" baseline="-25000" dirty="0" err="1">
                <a:ea typeface="Cambria Math" pitchFamily="18" charset="0"/>
              </a:rPr>
              <a:t>n</a:t>
            </a:r>
            <a:r>
              <a:rPr lang="en-US" sz="3300" dirty="0">
                <a:latin typeface="Cambria Math" pitchFamily="18" charset="0"/>
                <a:ea typeface="Cambria Math" pitchFamily="18" charset="0"/>
              </a:rPr>
              <a:t> (mod m)</a:t>
            </a:r>
          </a:p>
          <a:p>
            <a:pPr marL="274320" lvl="1" indent="-274320">
              <a:buClr>
                <a:schemeClr val="accent3"/>
              </a:buClr>
              <a:buSzPct val="95000"/>
              <a:buNone/>
            </a:pPr>
            <a:endParaRPr lang="en-US" sz="3300" dirty="0">
              <a:latin typeface="Cambria Math" pitchFamily="18" charset="0"/>
              <a:ea typeface="Cambria Math" pitchFamily="18" charset="0"/>
            </a:endParaRPr>
          </a:p>
          <a:p>
            <a:pPr marL="274320" lvl="1" indent="-274320">
              <a:buClr>
                <a:schemeClr val="accent3"/>
              </a:buClr>
              <a:buSzPct val="95000"/>
              <a:buNone/>
            </a:pPr>
            <a:r>
              <a:rPr lang="en-US" sz="3300" dirty="0">
                <a:latin typeface="Cambria Math" pitchFamily="18" charset="0"/>
                <a:ea typeface="Cambria Math" pitchFamily="18" charset="0"/>
              </a:rPr>
              <a:t>       Note that because </a:t>
            </a:r>
            <a:r>
              <a:rPr lang="en-US" sz="3300" dirty="0" err="1"/>
              <a:t>M</a:t>
            </a:r>
            <a:r>
              <a:rPr lang="en-US" sz="3300" i="1" baseline="-25000" dirty="0" err="1">
                <a:ea typeface="Cambria Math" pitchFamily="18" charset="0"/>
              </a:rPr>
              <a:t>j</a:t>
            </a:r>
            <a:r>
              <a:rPr lang="en-US" sz="3300" dirty="0"/>
              <a:t> </a:t>
            </a:r>
            <a:r>
              <a:rPr lang="en-US" sz="3300" dirty="0">
                <a:latin typeface="Cambria Math"/>
                <a:ea typeface="Cambria Math"/>
              </a:rPr>
              <a:t>≡</a:t>
            </a:r>
            <a:r>
              <a:rPr lang="en-US" sz="3300" dirty="0"/>
              <a:t> </a:t>
            </a:r>
            <a:r>
              <a:rPr lang="en-US" sz="3300" dirty="0">
                <a:latin typeface="Cambria Math" pitchFamily="18" charset="0"/>
                <a:ea typeface="Cambria Math" pitchFamily="18" charset="0"/>
              </a:rPr>
              <a:t>0 </a:t>
            </a:r>
            <a:r>
              <a:rPr lang="en-US" sz="3300" dirty="0"/>
              <a:t>( mod </a:t>
            </a:r>
            <a:r>
              <a:rPr lang="en-US" sz="3300" i="1" dirty="0" err="1"/>
              <a:t>m</a:t>
            </a:r>
            <a:r>
              <a:rPr lang="en-US" sz="3300" baseline="-25000" dirty="0" err="1">
                <a:latin typeface="Cambria Math" pitchFamily="18" charset="0"/>
                <a:ea typeface="Cambria Math" pitchFamily="18" charset="0"/>
              </a:rPr>
              <a:t>k</a:t>
            </a:r>
            <a:r>
              <a:rPr lang="en-US" sz="3300" dirty="0"/>
              <a:t>)   whenever </a:t>
            </a:r>
            <a:r>
              <a:rPr lang="en-US" sz="3300" i="1" dirty="0"/>
              <a:t>j</a:t>
            </a:r>
            <a:r>
              <a:rPr lang="en-US" sz="3300" dirty="0"/>
              <a:t>  </a:t>
            </a:r>
            <a:r>
              <a:rPr lang="en-US" sz="3300" dirty="0">
                <a:latin typeface="Cambria Math"/>
                <a:ea typeface="Cambria Math"/>
              </a:rPr>
              <a:t>≠</a:t>
            </a:r>
            <a:r>
              <a:rPr lang="en-US" sz="3300" i="1" dirty="0"/>
              <a:t>k </a:t>
            </a:r>
            <a:r>
              <a:rPr lang="en-US" sz="3300" dirty="0"/>
              <a:t>, all terms except the </a:t>
            </a:r>
            <a:r>
              <a:rPr lang="en-US" sz="3300" i="1" dirty="0" err="1"/>
              <a:t>k</a:t>
            </a:r>
            <a:r>
              <a:rPr lang="en-US" sz="3300" dirty="0" err="1"/>
              <a:t>th</a:t>
            </a:r>
            <a:r>
              <a:rPr lang="en-US" sz="3300" dirty="0"/>
              <a:t> term in this sum are congruent to </a:t>
            </a:r>
            <a:r>
              <a:rPr lang="en-US" sz="3300" dirty="0">
                <a:latin typeface="Cambria Math" pitchFamily="18" charset="0"/>
                <a:ea typeface="Cambria Math" pitchFamily="18" charset="0"/>
              </a:rPr>
              <a:t>0</a:t>
            </a:r>
            <a:r>
              <a:rPr lang="en-US" sz="3300" dirty="0"/>
              <a:t> modulo </a:t>
            </a:r>
            <a:r>
              <a:rPr lang="en-US" sz="3300" i="1" dirty="0" err="1"/>
              <a:t>m</a:t>
            </a:r>
            <a:r>
              <a:rPr lang="en-US" sz="3300" i="1" baseline="-25000" dirty="0" err="1">
                <a:ea typeface="Cambria Math" pitchFamily="18" charset="0"/>
              </a:rPr>
              <a:t>k</a:t>
            </a:r>
            <a:r>
              <a:rPr lang="en-US" sz="3300" dirty="0"/>
              <a:t> .</a:t>
            </a:r>
          </a:p>
          <a:p>
            <a:pPr marL="274320" lvl="1" indent="-274320">
              <a:buClr>
                <a:schemeClr val="accent3"/>
              </a:buClr>
              <a:buSzPct val="95000"/>
              <a:buNone/>
            </a:pPr>
            <a:r>
              <a:rPr lang="en-US" sz="3300" dirty="0">
                <a:ea typeface="Cambria Math" pitchFamily="18" charset="0"/>
              </a:rPr>
              <a:t>      Because  </a:t>
            </a:r>
            <a:r>
              <a:rPr lang="en-US" sz="3300" i="1" dirty="0"/>
              <a:t>M</a:t>
            </a:r>
            <a:r>
              <a:rPr lang="en-US" sz="3300" i="1" baseline="-25000" dirty="0">
                <a:ea typeface="Cambria Math" pitchFamily="18" charset="0"/>
              </a:rPr>
              <a:t>k</a:t>
            </a:r>
            <a:r>
              <a:rPr lang="en-US" sz="3300" dirty="0"/>
              <a:t> </a:t>
            </a:r>
            <a:r>
              <a:rPr lang="en-US" sz="3300" i="1" dirty="0" err="1"/>
              <a:t>y</a:t>
            </a:r>
            <a:r>
              <a:rPr lang="en-US" sz="3300" i="1" baseline="-25000" dirty="0" err="1">
                <a:ea typeface="Cambria Math" pitchFamily="18" charset="0"/>
              </a:rPr>
              <a:t>k</a:t>
            </a:r>
            <a:r>
              <a:rPr lang="en-US" sz="3300" dirty="0"/>
              <a:t> </a:t>
            </a:r>
            <a:r>
              <a:rPr lang="en-US" sz="3300" dirty="0">
                <a:latin typeface="Cambria Math"/>
                <a:ea typeface="Cambria Math"/>
              </a:rPr>
              <a:t>≡</a:t>
            </a:r>
            <a:r>
              <a:rPr lang="en-US" sz="3300" dirty="0"/>
              <a:t> </a:t>
            </a:r>
            <a:r>
              <a:rPr lang="en-US" sz="3300" dirty="0">
                <a:latin typeface="Cambria Math" pitchFamily="18" charset="0"/>
                <a:ea typeface="Cambria Math" pitchFamily="18" charset="0"/>
              </a:rPr>
              <a:t>1</a:t>
            </a:r>
            <a:r>
              <a:rPr lang="en-US" sz="3300" i="1" dirty="0">
                <a:latin typeface="Cambria Math" pitchFamily="18" charset="0"/>
                <a:ea typeface="Cambria Math" pitchFamily="18" charset="0"/>
              </a:rPr>
              <a:t> </a:t>
            </a:r>
            <a:r>
              <a:rPr lang="en-US" sz="3300" dirty="0"/>
              <a:t>( mod </a:t>
            </a:r>
            <a:r>
              <a:rPr lang="en-US" sz="3300" i="1" dirty="0" err="1"/>
              <a:t>m</a:t>
            </a:r>
            <a:r>
              <a:rPr lang="en-US" sz="3300" i="1" baseline="-25000" dirty="0" err="1">
                <a:ea typeface="Cambria Math" pitchFamily="18" charset="0"/>
              </a:rPr>
              <a:t>k</a:t>
            </a:r>
            <a:r>
              <a:rPr lang="en-US" sz="3300" dirty="0"/>
              <a:t> ), we see that    </a:t>
            </a:r>
            <a:r>
              <a:rPr lang="en-US" sz="3300" i="1" dirty="0"/>
              <a:t>x </a:t>
            </a:r>
            <a:r>
              <a:rPr lang="en-US" sz="3300" dirty="0">
                <a:latin typeface="Cambria Math"/>
                <a:ea typeface="Cambria Math"/>
              </a:rPr>
              <a:t>≡</a:t>
            </a:r>
            <a:r>
              <a:rPr lang="en-US" sz="3300" dirty="0"/>
              <a:t> </a:t>
            </a:r>
            <a:r>
              <a:rPr lang="en-US" sz="3300" i="1" dirty="0" err="1"/>
              <a:t>a</a:t>
            </a:r>
            <a:r>
              <a:rPr lang="en-US" sz="3300" i="1" baseline="-25000" dirty="0" err="1">
                <a:ea typeface="Cambria Math" pitchFamily="18" charset="0"/>
              </a:rPr>
              <a:t>k</a:t>
            </a:r>
            <a:r>
              <a:rPr lang="en-US" sz="3300" dirty="0"/>
              <a:t> </a:t>
            </a:r>
            <a:r>
              <a:rPr lang="en-US" sz="3300" i="1" dirty="0"/>
              <a:t>M</a:t>
            </a:r>
            <a:r>
              <a:rPr lang="en-US" sz="3300" i="1" baseline="-25000" dirty="0">
                <a:ea typeface="Cambria Math" pitchFamily="18" charset="0"/>
              </a:rPr>
              <a:t>k</a:t>
            </a:r>
            <a:r>
              <a:rPr lang="en-US" sz="3300" i="1" dirty="0"/>
              <a:t> </a:t>
            </a:r>
            <a:r>
              <a:rPr lang="en-US" sz="3300" i="1" dirty="0" err="1"/>
              <a:t>y</a:t>
            </a:r>
            <a:r>
              <a:rPr lang="en-US" sz="3300" i="1" baseline="-25000" dirty="0" err="1">
                <a:ea typeface="Cambria Math" pitchFamily="18" charset="0"/>
              </a:rPr>
              <a:t>k</a:t>
            </a:r>
            <a:r>
              <a:rPr lang="en-US" sz="3300" dirty="0">
                <a:latin typeface="Cambria Math" pitchFamily="18" charset="0"/>
                <a:ea typeface="Cambria Math" pitchFamily="18" charset="0"/>
              </a:rPr>
              <a:t> </a:t>
            </a:r>
            <a:r>
              <a:rPr lang="en-US" sz="3300" dirty="0">
                <a:latin typeface="Cambria Math"/>
                <a:ea typeface="Cambria Math"/>
              </a:rPr>
              <a:t>≡</a:t>
            </a:r>
            <a:r>
              <a:rPr lang="en-US" sz="3300" i="1" dirty="0"/>
              <a:t> </a:t>
            </a:r>
            <a:r>
              <a:rPr lang="en-US" sz="3300" i="1" dirty="0" err="1"/>
              <a:t>a</a:t>
            </a:r>
            <a:r>
              <a:rPr lang="en-US" sz="3300" i="1" baseline="-25000" dirty="0" err="1">
                <a:ea typeface="Cambria Math" pitchFamily="18" charset="0"/>
              </a:rPr>
              <a:t>k</a:t>
            </a:r>
            <a:r>
              <a:rPr lang="en-US" sz="3300" dirty="0"/>
              <a:t>( mod </a:t>
            </a:r>
            <a:r>
              <a:rPr lang="en-US" sz="3300" i="1" dirty="0" err="1"/>
              <a:t>m</a:t>
            </a:r>
            <a:r>
              <a:rPr lang="en-US" sz="3300" i="1" baseline="-25000" dirty="0" err="1">
                <a:latin typeface="Cambria Math" pitchFamily="18" charset="0"/>
                <a:ea typeface="Cambria Math" pitchFamily="18" charset="0"/>
              </a:rPr>
              <a:t>k</a:t>
            </a:r>
            <a:r>
              <a:rPr lang="en-US" sz="3300" dirty="0"/>
              <a:t>), for </a:t>
            </a:r>
            <a:r>
              <a:rPr lang="en-US" sz="3300" i="1" dirty="0"/>
              <a:t>k</a:t>
            </a:r>
            <a:r>
              <a:rPr lang="en-US" sz="3300" dirty="0"/>
              <a:t> = </a:t>
            </a:r>
            <a:r>
              <a:rPr lang="en-US" sz="3300" dirty="0">
                <a:latin typeface="Cambria Math" pitchFamily="18" charset="0"/>
                <a:ea typeface="Cambria Math" pitchFamily="18" charset="0"/>
              </a:rPr>
              <a:t>1,2,…,</a:t>
            </a:r>
            <a:r>
              <a:rPr lang="en-US" sz="3300" i="1" dirty="0"/>
              <a:t>n</a:t>
            </a:r>
            <a:r>
              <a:rPr lang="en-US" sz="3300" dirty="0"/>
              <a:t>.</a:t>
            </a:r>
          </a:p>
          <a:p>
            <a:pPr marL="274320" lvl="1" indent="-274320">
              <a:buClr>
                <a:schemeClr val="accent3"/>
              </a:buClr>
              <a:buSzPct val="95000"/>
              <a:buNone/>
            </a:pPr>
            <a:r>
              <a:rPr lang="en-US" sz="3300" dirty="0"/>
              <a:t>      Hence, </a:t>
            </a:r>
            <a:r>
              <a:rPr lang="en-US" sz="3300" i="1" dirty="0"/>
              <a:t>x</a:t>
            </a:r>
            <a:r>
              <a:rPr lang="en-US" sz="3300" dirty="0"/>
              <a:t> is a simultaneous solution to the </a:t>
            </a:r>
            <a:r>
              <a:rPr lang="en-US" sz="3300" i="1" dirty="0"/>
              <a:t>n</a:t>
            </a:r>
            <a:r>
              <a:rPr lang="en-US" sz="3300" dirty="0"/>
              <a:t> </a:t>
            </a:r>
            <a:r>
              <a:rPr lang="en-US" sz="3300" dirty="0" err="1"/>
              <a:t>congruences</a:t>
            </a:r>
            <a:r>
              <a:rPr lang="en-US" sz="3300" dirty="0"/>
              <a:t>.</a:t>
            </a:r>
          </a:p>
          <a:p>
            <a:pPr lvl="1">
              <a:buNone/>
            </a:pPr>
            <a:r>
              <a:rPr lang="en-US" sz="3300" dirty="0"/>
              <a:t>     </a:t>
            </a:r>
            <a:r>
              <a:rPr lang="en-US" sz="3300" i="1" dirty="0"/>
              <a:t>x </a:t>
            </a:r>
            <a:r>
              <a:rPr lang="en-US" sz="3300" dirty="0">
                <a:latin typeface="Cambria Math"/>
                <a:ea typeface="Cambria Math"/>
              </a:rPr>
              <a:t>≡</a:t>
            </a:r>
            <a:r>
              <a:rPr lang="en-US" sz="3300" dirty="0"/>
              <a:t> </a:t>
            </a:r>
            <a:r>
              <a:rPr lang="en-US" sz="3300" i="1" dirty="0"/>
              <a:t>a</a:t>
            </a:r>
            <a:r>
              <a:rPr lang="en-US" sz="3300" baseline="-25000" dirty="0">
                <a:latin typeface="Cambria Math" pitchFamily="18" charset="0"/>
                <a:ea typeface="Cambria Math" pitchFamily="18" charset="0"/>
              </a:rPr>
              <a:t>1</a:t>
            </a:r>
            <a:r>
              <a:rPr lang="en-US" sz="3300" dirty="0">
                <a:latin typeface="Cambria Math" pitchFamily="18" charset="0"/>
                <a:ea typeface="Cambria Math" pitchFamily="18" charset="0"/>
              </a:rPr>
              <a:t> </a:t>
            </a:r>
            <a:r>
              <a:rPr lang="en-US" sz="3300" dirty="0"/>
              <a:t>( mod </a:t>
            </a:r>
            <a:r>
              <a:rPr lang="en-US" sz="3300" i="1" dirty="0"/>
              <a:t>m</a:t>
            </a:r>
            <a:r>
              <a:rPr lang="en-US" sz="3300" baseline="-25000" dirty="0">
                <a:latin typeface="Cambria Math" pitchFamily="18" charset="0"/>
                <a:ea typeface="Cambria Math" pitchFamily="18" charset="0"/>
              </a:rPr>
              <a:t>1</a:t>
            </a:r>
            <a:r>
              <a:rPr lang="en-US" sz="3300" dirty="0"/>
              <a:t>)</a:t>
            </a:r>
          </a:p>
          <a:p>
            <a:pPr lvl="1">
              <a:buNone/>
            </a:pPr>
            <a:r>
              <a:rPr lang="en-US" sz="3300" i="1" dirty="0"/>
              <a:t>     x </a:t>
            </a:r>
            <a:r>
              <a:rPr lang="en-US" sz="3300" dirty="0">
                <a:latin typeface="Cambria Math"/>
                <a:ea typeface="Cambria Math"/>
              </a:rPr>
              <a:t>≡</a:t>
            </a:r>
            <a:r>
              <a:rPr lang="en-US" sz="3300" dirty="0"/>
              <a:t> </a:t>
            </a:r>
            <a:r>
              <a:rPr lang="en-US" sz="3300" i="1" dirty="0"/>
              <a:t>a</a:t>
            </a:r>
            <a:r>
              <a:rPr lang="en-US" sz="3300" baseline="-25000" dirty="0">
                <a:latin typeface="Cambria Math" pitchFamily="18" charset="0"/>
                <a:ea typeface="Cambria Math" pitchFamily="18" charset="0"/>
              </a:rPr>
              <a:t>2</a:t>
            </a:r>
            <a:r>
              <a:rPr lang="en-US" sz="3300" dirty="0">
                <a:latin typeface="Cambria Math" pitchFamily="18" charset="0"/>
                <a:ea typeface="Cambria Math" pitchFamily="18" charset="0"/>
              </a:rPr>
              <a:t> </a:t>
            </a:r>
            <a:r>
              <a:rPr lang="en-US" sz="3300" dirty="0"/>
              <a:t>( mod </a:t>
            </a:r>
            <a:r>
              <a:rPr lang="en-US" sz="3300" i="1" dirty="0"/>
              <a:t>m</a:t>
            </a:r>
            <a:r>
              <a:rPr lang="en-US" sz="3300" baseline="-25000" dirty="0">
                <a:latin typeface="Cambria Math" pitchFamily="18" charset="0"/>
                <a:ea typeface="Cambria Math" pitchFamily="18" charset="0"/>
              </a:rPr>
              <a:t>2</a:t>
            </a:r>
            <a:r>
              <a:rPr lang="en-US" sz="3300" dirty="0"/>
              <a:t>)</a:t>
            </a:r>
          </a:p>
          <a:p>
            <a:pPr lvl="1">
              <a:buNone/>
            </a:pPr>
            <a:r>
              <a:rPr lang="en-US" sz="3300" dirty="0"/>
              <a:t>       </a:t>
            </a:r>
            <a:r>
              <a:rPr lang="en-US" sz="3300" dirty="0">
                <a:latin typeface="Cambria Math"/>
                <a:ea typeface="Cambria Math"/>
              </a:rPr>
              <a:t>∙</a:t>
            </a:r>
          </a:p>
          <a:p>
            <a:pPr lvl="1">
              <a:buNone/>
            </a:pPr>
            <a:r>
              <a:rPr lang="en-US" sz="3300" dirty="0">
                <a:latin typeface="Cambria Math"/>
                <a:ea typeface="Cambria Math"/>
              </a:rPr>
              <a:t>        ∙</a:t>
            </a:r>
          </a:p>
          <a:p>
            <a:pPr lvl="1">
              <a:buNone/>
            </a:pPr>
            <a:r>
              <a:rPr lang="en-US" sz="3300" dirty="0">
                <a:latin typeface="Cambria Math"/>
                <a:ea typeface="Cambria Math"/>
              </a:rPr>
              <a:t>        ∙</a:t>
            </a:r>
            <a:endParaRPr lang="en-US" sz="3300" dirty="0"/>
          </a:p>
          <a:p>
            <a:pPr lvl="1">
              <a:buNone/>
            </a:pPr>
            <a:r>
              <a:rPr lang="en-US" sz="3300" i="1" dirty="0"/>
              <a:t>    x </a:t>
            </a:r>
            <a:r>
              <a:rPr lang="en-US" sz="3300" dirty="0">
                <a:latin typeface="Cambria Math"/>
                <a:ea typeface="Cambria Math"/>
              </a:rPr>
              <a:t>≡</a:t>
            </a:r>
            <a:r>
              <a:rPr lang="en-US" sz="3300" dirty="0"/>
              <a:t> </a:t>
            </a:r>
            <a:r>
              <a:rPr lang="en-US" sz="3300" i="1" dirty="0"/>
              <a:t>a</a:t>
            </a:r>
            <a:r>
              <a:rPr lang="en-US" sz="3300" i="1" baseline="-25000" dirty="0">
                <a:ea typeface="Cambria Math" pitchFamily="18" charset="0"/>
              </a:rPr>
              <a:t>n</a:t>
            </a:r>
            <a:r>
              <a:rPr lang="en-US" sz="3300" dirty="0">
                <a:latin typeface="Cambria Math" pitchFamily="18" charset="0"/>
                <a:ea typeface="Cambria Math" pitchFamily="18" charset="0"/>
              </a:rPr>
              <a:t> </a:t>
            </a:r>
            <a:r>
              <a:rPr lang="en-US" sz="3300" dirty="0"/>
              <a:t>( mod </a:t>
            </a:r>
            <a:r>
              <a:rPr lang="en-US" sz="3300" i="1" dirty="0" err="1"/>
              <a:t>m</a:t>
            </a:r>
            <a:r>
              <a:rPr lang="en-US" sz="3300" i="1" baseline="-25000" dirty="0" err="1">
                <a:ea typeface="Cambria Math" pitchFamily="18" charset="0"/>
              </a:rPr>
              <a:t>n</a:t>
            </a:r>
            <a:r>
              <a:rPr lang="en-US" sz="3300" dirty="0"/>
              <a:t>)</a:t>
            </a:r>
          </a:p>
          <a:p>
            <a:pPr lvl="1">
              <a:buNone/>
            </a:pPr>
            <a:endParaRPr lang="en-US" dirty="0"/>
          </a:p>
          <a:p>
            <a:endParaRPr lang="en-US" dirty="0"/>
          </a:p>
        </p:txBody>
      </p:sp>
      <p:sp>
        <p:nvSpPr>
          <p:cNvPr id="4" name="Isosceles Triangle 3"/>
          <p:cNvSpPr/>
          <p:nvPr/>
        </p:nvSpPr>
        <p:spPr>
          <a:xfrm rot="5400000" flipV="1">
            <a:off x="8382000" y="6019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31802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The Chinese Remainder Theorem</a:t>
            </a:r>
          </a:p>
        </p:txBody>
      </p:sp>
      <p:sp>
        <p:nvSpPr>
          <p:cNvPr id="3" name="Content Placeholder 2"/>
          <p:cNvSpPr>
            <a:spLocks noGrp="1"/>
          </p:cNvSpPr>
          <p:nvPr>
            <p:ph idx="1"/>
          </p:nvPr>
        </p:nvSpPr>
        <p:spPr>
          <a:xfrm>
            <a:off x="457200" y="1524000"/>
            <a:ext cx="8229600" cy="4800600"/>
          </a:xfrm>
        </p:spPr>
        <p:txBody>
          <a:bodyPr>
            <a:normAutofit fontScale="85000" lnSpcReduction="10000"/>
          </a:bodyPr>
          <a:lstStyle/>
          <a:p>
            <a:pPr>
              <a:buNone/>
            </a:pPr>
            <a:r>
              <a:rPr lang="en-US" b="1" dirty="0"/>
              <a:t>   Example</a:t>
            </a:r>
            <a:r>
              <a:rPr lang="en-US" dirty="0"/>
              <a:t>: Consider the </a:t>
            </a:r>
            <a:r>
              <a:rPr lang="en-US" dirty="0">
                <a:latin typeface="Cambria Math" pitchFamily="18" charset="0"/>
                <a:ea typeface="Cambria Math" pitchFamily="18" charset="0"/>
              </a:rPr>
              <a:t>3</a:t>
            </a:r>
            <a:r>
              <a:rPr lang="en-US" dirty="0"/>
              <a:t> </a:t>
            </a:r>
            <a:r>
              <a:rPr lang="en-US" dirty="0" err="1"/>
              <a:t>congruences</a:t>
            </a:r>
            <a:r>
              <a:rPr lang="en-US" dirty="0"/>
              <a:t> from Sun-</a:t>
            </a:r>
            <a:r>
              <a:rPr lang="en-US" dirty="0" err="1"/>
              <a:t>Tsu’s</a:t>
            </a:r>
            <a:r>
              <a:rPr lang="en-US" dirty="0"/>
              <a:t> problem: </a:t>
            </a:r>
          </a:p>
          <a:p>
            <a:pPr>
              <a:buNone/>
            </a:pPr>
            <a:r>
              <a:rPr lang="en-US" i="1" dirty="0"/>
              <a:t>      x </a:t>
            </a:r>
            <a:r>
              <a:rPr lang="en-US" dirty="0">
                <a:latin typeface="Cambria Math"/>
                <a:ea typeface="Cambria Math"/>
              </a:rPr>
              <a:t>≡</a:t>
            </a:r>
            <a:r>
              <a:rPr lang="en-US" dirty="0"/>
              <a:t> </a:t>
            </a:r>
            <a:r>
              <a:rPr lang="en-US" dirty="0">
                <a:latin typeface="Cambria Math" pitchFamily="18" charset="0"/>
                <a:ea typeface="Cambria Math" pitchFamily="18" charset="0"/>
              </a:rPr>
              <a:t>2 </a:t>
            </a:r>
            <a:r>
              <a:rPr lang="en-US" dirty="0"/>
              <a:t>( mod </a:t>
            </a:r>
            <a:r>
              <a:rPr lang="en-US" dirty="0">
                <a:latin typeface="Cambria Math" pitchFamily="18" charset="0"/>
                <a:ea typeface="Cambria Math" pitchFamily="18" charset="0"/>
              </a:rPr>
              <a:t>3</a:t>
            </a:r>
            <a:r>
              <a:rPr lang="en-US" dirty="0"/>
              <a:t>),  </a:t>
            </a:r>
            <a:r>
              <a:rPr lang="en-US" i="1" dirty="0"/>
              <a:t>x </a:t>
            </a:r>
            <a:r>
              <a:rPr lang="en-US" dirty="0">
                <a:latin typeface="Cambria Math"/>
                <a:ea typeface="Cambria Math"/>
              </a:rPr>
              <a:t>≡</a:t>
            </a:r>
            <a:r>
              <a:rPr lang="en-US" dirty="0"/>
              <a:t> </a:t>
            </a:r>
            <a:r>
              <a:rPr lang="en-US" dirty="0">
                <a:latin typeface="Cambria Math" pitchFamily="18" charset="0"/>
                <a:ea typeface="Cambria Math" pitchFamily="18" charset="0"/>
              </a:rPr>
              <a:t>3 </a:t>
            </a:r>
            <a:r>
              <a:rPr lang="en-US" dirty="0"/>
              <a:t>( mod </a:t>
            </a:r>
            <a:r>
              <a:rPr lang="en-US" dirty="0">
                <a:latin typeface="Cambria Math" pitchFamily="18" charset="0"/>
                <a:ea typeface="Cambria Math" pitchFamily="18" charset="0"/>
              </a:rPr>
              <a:t>5</a:t>
            </a:r>
            <a:r>
              <a:rPr lang="en-US" dirty="0"/>
              <a:t>), </a:t>
            </a:r>
            <a:r>
              <a:rPr lang="en-US" i="1" dirty="0"/>
              <a:t>x </a:t>
            </a:r>
            <a:r>
              <a:rPr lang="en-US" dirty="0">
                <a:latin typeface="Cambria Math"/>
                <a:ea typeface="Cambria Math"/>
              </a:rPr>
              <a:t>≡</a:t>
            </a:r>
            <a:r>
              <a:rPr lang="en-US" dirty="0"/>
              <a:t> </a:t>
            </a:r>
            <a:r>
              <a:rPr lang="en-US" dirty="0">
                <a:latin typeface="Cambria Math" pitchFamily="18" charset="0"/>
                <a:ea typeface="Cambria Math" pitchFamily="18" charset="0"/>
              </a:rPr>
              <a:t>2 </a:t>
            </a:r>
            <a:r>
              <a:rPr lang="en-US" dirty="0"/>
              <a:t>( mod </a:t>
            </a:r>
            <a:r>
              <a:rPr lang="en-US" dirty="0">
                <a:latin typeface="Cambria Math" pitchFamily="18" charset="0"/>
                <a:ea typeface="Cambria Math" pitchFamily="18" charset="0"/>
              </a:rPr>
              <a:t>7</a:t>
            </a:r>
            <a:r>
              <a:rPr lang="en-US" dirty="0"/>
              <a:t>).</a:t>
            </a:r>
          </a:p>
          <a:p>
            <a:pPr lvl="1"/>
            <a:r>
              <a:rPr lang="en-US" dirty="0"/>
              <a:t>Let </a:t>
            </a:r>
            <a:r>
              <a:rPr lang="en-US" i="1" dirty="0"/>
              <a:t>m</a:t>
            </a:r>
            <a:r>
              <a:rPr lang="en-US" dirty="0"/>
              <a:t> = </a:t>
            </a:r>
            <a:r>
              <a:rPr lang="en-US" dirty="0">
                <a:latin typeface="Cambria Math" pitchFamily="18" charset="0"/>
                <a:ea typeface="Cambria Math" pitchFamily="18" charset="0"/>
              </a:rPr>
              <a:t>3</a:t>
            </a:r>
            <a:r>
              <a:rPr lang="en-US" dirty="0">
                <a:latin typeface="Cambria Math"/>
                <a:ea typeface="Cambria Math"/>
              </a:rPr>
              <a:t>∙</a:t>
            </a:r>
            <a:r>
              <a:rPr lang="en-US" dirty="0">
                <a:latin typeface="Cambria Math" pitchFamily="18" charset="0"/>
                <a:ea typeface="Cambria Math" pitchFamily="18" charset="0"/>
              </a:rPr>
              <a:t> 5</a:t>
            </a:r>
            <a:r>
              <a:rPr lang="en-US" dirty="0">
                <a:latin typeface="Cambria Math"/>
                <a:ea typeface="Cambria Math"/>
              </a:rPr>
              <a:t> ∙</a:t>
            </a:r>
            <a:r>
              <a:rPr lang="en-US" dirty="0">
                <a:latin typeface="Cambria Math" pitchFamily="18" charset="0"/>
                <a:ea typeface="Cambria Math" pitchFamily="18" charset="0"/>
              </a:rPr>
              <a:t> 7  </a:t>
            </a:r>
            <a:r>
              <a:rPr lang="en-US" dirty="0"/>
              <a:t>= </a:t>
            </a:r>
            <a:r>
              <a:rPr lang="en-US" dirty="0">
                <a:latin typeface="Cambria Math" pitchFamily="18" charset="0"/>
                <a:ea typeface="Cambria Math" pitchFamily="18" charset="0"/>
              </a:rPr>
              <a:t>105</a:t>
            </a:r>
            <a:r>
              <a:rPr lang="en-US" dirty="0"/>
              <a:t>, </a:t>
            </a:r>
            <a:r>
              <a:rPr lang="en-US" i="1" dirty="0"/>
              <a:t>M</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 </a:t>
            </a:r>
            <a:r>
              <a:rPr lang="en-US" i="1" dirty="0">
                <a:latin typeface="Cambria Math" pitchFamily="18" charset="0"/>
                <a:ea typeface="Cambria Math" pitchFamily="18" charset="0"/>
              </a:rPr>
              <a:t>m</a:t>
            </a:r>
            <a:r>
              <a:rPr lang="en-US" dirty="0">
                <a:latin typeface="Cambria Math" pitchFamily="18" charset="0"/>
                <a:ea typeface="Cambria Math" pitchFamily="18" charset="0"/>
              </a:rPr>
              <a:t>/3 = 35,</a:t>
            </a:r>
            <a:r>
              <a:rPr lang="en-US" dirty="0"/>
              <a:t> </a:t>
            </a:r>
            <a:r>
              <a:rPr lang="en-US" i="1" dirty="0"/>
              <a:t>M</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a:t>
            </a:r>
            <a:r>
              <a:rPr lang="en-US" i="1" dirty="0">
                <a:latin typeface="Cambria Math" pitchFamily="18" charset="0"/>
                <a:ea typeface="Cambria Math" pitchFamily="18" charset="0"/>
              </a:rPr>
              <a:t>m</a:t>
            </a:r>
            <a:r>
              <a:rPr lang="en-US" dirty="0">
                <a:latin typeface="Cambria Math" pitchFamily="18" charset="0"/>
                <a:ea typeface="Cambria Math" pitchFamily="18" charset="0"/>
              </a:rPr>
              <a:t>/5 = 21,                     </a:t>
            </a:r>
            <a:r>
              <a:rPr lang="en-US" i="1" dirty="0"/>
              <a:t>M</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a:t>
            </a:r>
            <a:r>
              <a:rPr lang="en-US" i="1" dirty="0">
                <a:latin typeface="Cambria Math" pitchFamily="18" charset="0"/>
                <a:ea typeface="Cambria Math" pitchFamily="18" charset="0"/>
              </a:rPr>
              <a:t>m</a:t>
            </a:r>
            <a:r>
              <a:rPr lang="en-US" dirty="0">
                <a:latin typeface="Cambria Math" pitchFamily="18" charset="0"/>
                <a:ea typeface="Cambria Math" pitchFamily="18" charset="0"/>
              </a:rPr>
              <a:t>/7 = 15.</a:t>
            </a:r>
          </a:p>
          <a:p>
            <a:pPr lvl="1"/>
            <a:r>
              <a:rPr lang="en-US" dirty="0">
                <a:latin typeface="Cambria Math" pitchFamily="18" charset="0"/>
                <a:ea typeface="Cambria Math" pitchFamily="18" charset="0"/>
              </a:rPr>
              <a:t>We see that</a:t>
            </a:r>
          </a:p>
          <a:p>
            <a:pPr lvl="2"/>
            <a:r>
              <a:rPr lang="en-US" dirty="0">
                <a:latin typeface="Cambria Math" pitchFamily="18" charset="0"/>
                <a:ea typeface="Cambria Math" pitchFamily="18" charset="0"/>
              </a:rPr>
              <a:t>2 is an inverse of </a:t>
            </a:r>
            <a:r>
              <a:rPr lang="en-US" i="1" dirty="0"/>
              <a:t>M</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 35 modulo 3 since 35</a:t>
            </a:r>
            <a:r>
              <a:rPr lang="en-US" dirty="0">
                <a:latin typeface="Cambria Math"/>
                <a:ea typeface="Cambria Math"/>
              </a:rPr>
              <a:t> ∙</a:t>
            </a:r>
            <a:r>
              <a:rPr lang="en-US" dirty="0">
                <a:latin typeface="Cambria Math" pitchFamily="18" charset="0"/>
                <a:ea typeface="Cambria Math" pitchFamily="18" charset="0"/>
              </a:rPr>
              <a:t> 2 </a:t>
            </a:r>
            <a:r>
              <a:rPr lang="en-US" dirty="0">
                <a:latin typeface="Cambria Math"/>
                <a:ea typeface="Cambria Math"/>
              </a:rPr>
              <a:t>≡</a:t>
            </a:r>
            <a:r>
              <a:rPr lang="en-US" dirty="0"/>
              <a:t> </a:t>
            </a:r>
            <a:r>
              <a:rPr lang="en-US" dirty="0">
                <a:latin typeface="Cambria Math" pitchFamily="18" charset="0"/>
                <a:ea typeface="Cambria Math" pitchFamily="18" charset="0"/>
              </a:rPr>
              <a:t>2</a:t>
            </a:r>
            <a:r>
              <a:rPr lang="en-US" dirty="0">
                <a:latin typeface="Cambria Math"/>
                <a:ea typeface="Cambria Math"/>
              </a:rPr>
              <a:t> ∙</a:t>
            </a:r>
            <a:r>
              <a:rPr lang="en-US" dirty="0">
                <a:latin typeface="Cambria Math" pitchFamily="18" charset="0"/>
                <a:ea typeface="Cambria Math" pitchFamily="18" charset="0"/>
              </a:rPr>
              <a:t> 2</a:t>
            </a:r>
            <a:r>
              <a:rPr lang="en-US" dirty="0">
                <a:latin typeface="Cambria Math"/>
                <a:ea typeface="Cambria Math"/>
              </a:rPr>
              <a:t> ≡</a:t>
            </a:r>
            <a:r>
              <a:rPr lang="en-US" dirty="0"/>
              <a:t> </a:t>
            </a:r>
            <a:r>
              <a:rPr lang="en-US" dirty="0">
                <a:latin typeface="Cambria Math" pitchFamily="18" charset="0"/>
                <a:ea typeface="Cambria Math" pitchFamily="18" charset="0"/>
              </a:rPr>
              <a:t>1</a:t>
            </a:r>
            <a:r>
              <a:rPr lang="en-US" dirty="0"/>
              <a:t> (mod </a:t>
            </a:r>
            <a:r>
              <a:rPr lang="en-US" dirty="0">
                <a:latin typeface="Cambria Math" pitchFamily="18" charset="0"/>
                <a:ea typeface="Cambria Math" pitchFamily="18" charset="0"/>
              </a:rPr>
              <a:t>3</a:t>
            </a:r>
            <a:r>
              <a:rPr lang="en-US" dirty="0"/>
              <a:t>)</a:t>
            </a:r>
          </a:p>
          <a:p>
            <a:pPr lvl="2"/>
            <a:r>
              <a:rPr lang="en-US" dirty="0">
                <a:latin typeface="Cambria Math" pitchFamily="18" charset="0"/>
                <a:ea typeface="Cambria Math" pitchFamily="18" charset="0"/>
              </a:rPr>
              <a:t>1 is an inverse of </a:t>
            </a:r>
            <a:r>
              <a:rPr lang="en-US" i="1" dirty="0"/>
              <a:t>M</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 = 21 modulo 5 since 21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 (mod </a:t>
            </a:r>
            <a:r>
              <a:rPr lang="en-US" dirty="0">
                <a:latin typeface="Cambria Math" pitchFamily="18" charset="0"/>
                <a:ea typeface="Cambria Math" pitchFamily="18" charset="0"/>
              </a:rPr>
              <a:t>5</a:t>
            </a:r>
            <a:r>
              <a:rPr lang="en-US" dirty="0"/>
              <a:t>)</a:t>
            </a:r>
            <a:endParaRPr lang="en-US" dirty="0">
              <a:latin typeface="Cambria Math" pitchFamily="18" charset="0"/>
              <a:ea typeface="Cambria Math" pitchFamily="18" charset="0"/>
            </a:endParaRPr>
          </a:p>
          <a:p>
            <a:pPr lvl="2"/>
            <a:r>
              <a:rPr lang="en-US" dirty="0">
                <a:latin typeface="Cambria Math" pitchFamily="18" charset="0"/>
                <a:ea typeface="Cambria Math" pitchFamily="18" charset="0"/>
              </a:rPr>
              <a:t>1 is an inverse of </a:t>
            </a:r>
            <a:r>
              <a:rPr lang="en-US" i="1" dirty="0"/>
              <a:t>M</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15 modulo 7 since 15</a:t>
            </a:r>
            <a:r>
              <a:rPr lang="en-US" dirty="0">
                <a:latin typeface="Cambria Math"/>
                <a:ea typeface="Cambria Math"/>
              </a:rPr>
              <a:t> ≡</a:t>
            </a:r>
            <a:r>
              <a:rPr lang="en-US" dirty="0"/>
              <a:t> </a:t>
            </a:r>
            <a:r>
              <a:rPr lang="en-US" dirty="0">
                <a:latin typeface="Cambria Math" pitchFamily="18" charset="0"/>
                <a:ea typeface="Cambria Math" pitchFamily="18" charset="0"/>
              </a:rPr>
              <a:t>1</a:t>
            </a:r>
            <a:r>
              <a:rPr lang="en-US" dirty="0"/>
              <a:t> (mod </a:t>
            </a:r>
            <a:r>
              <a:rPr lang="en-US" dirty="0">
                <a:latin typeface="Cambria Math" pitchFamily="18" charset="0"/>
                <a:ea typeface="Cambria Math" pitchFamily="18" charset="0"/>
              </a:rPr>
              <a:t>7</a:t>
            </a:r>
            <a:r>
              <a:rPr lang="en-US" dirty="0"/>
              <a:t>)</a:t>
            </a:r>
          </a:p>
          <a:p>
            <a:pPr lvl="1"/>
            <a:r>
              <a:rPr lang="en-US" dirty="0">
                <a:latin typeface="Cambria Math" pitchFamily="18" charset="0"/>
                <a:ea typeface="Cambria Math" pitchFamily="18" charset="0"/>
              </a:rPr>
              <a:t>Hence, </a:t>
            </a:r>
          </a:p>
          <a:p>
            <a:pPr lvl="1">
              <a:buNone/>
            </a:pPr>
            <a:r>
              <a:rPr lang="en-US" i="1" dirty="0">
                <a:latin typeface="Cambria Math" pitchFamily="18" charset="0"/>
                <a:ea typeface="Cambria Math" pitchFamily="18" charset="0"/>
              </a:rPr>
              <a:t>         </a:t>
            </a:r>
            <a:r>
              <a:rPr lang="en-US" i="1" dirty="0"/>
              <a:t>x</a:t>
            </a:r>
            <a:r>
              <a:rPr lang="en-US" dirty="0"/>
              <a:t> = </a:t>
            </a:r>
            <a:r>
              <a:rPr lang="en-US" i="1" dirty="0"/>
              <a:t>a</a:t>
            </a:r>
            <a:r>
              <a:rPr lang="en-US" baseline="-25000" dirty="0">
                <a:latin typeface="Cambria Math" pitchFamily="18" charset="0"/>
                <a:ea typeface="Cambria Math" pitchFamily="18" charset="0"/>
              </a:rPr>
              <a:t>1</a:t>
            </a:r>
            <a:r>
              <a:rPr lang="en-US" i="1" dirty="0"/>
              <a:t>M</a:t>
            </a:r>
            <a:r>
              <a:rPr lang="en-US" baseline="-25000" dirty="0">
                <a:latin typeface="Cambria Math" pitchFamily="18" charset="0"/>
                <a:ea typeface="Cambria Math" pitchFamily="18" charset="0"/>
              </a:rPr>
              <a:t>1</a:t>
            </a:r>
            <a:r>
              <a:rPr lang="en-US" i="1" dirty="0"/>
              <a:t>y</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a:t>
            </a:r>
            <a:r>
              <a:rPr lang="en-US" i="1" dirty="0"/>
              <a:t>a</a:t>
            </a:r>
            <a:r>
              <a:rPr lang="en-US" baseline="-25000" dirty="0">
                <a:latin typeface="Cambria Math" pitchFamily="18" charset="0"/>
                <a:ea typeface="Cambria Math" pitchFamily="18" charset="0"/>
              </a:rPr>
              <a:t>2</a:t>
            </a:r>
            <a:r>
              <a:rPr lang="en-US" i="1" dirty="0"/>
              <a:t>M</a:t>
            </a:r>
            <a:r>
              <a:rPr lang="en-US" baseline="-25000" dirty="0">
                <a:latin typeface="Cambria Math" pitchFamily="18" charset="0"/>
                <a:ea typeface="Cambria Math" pitchFamily="18" charset="0"/>
              </a:rPr>
              <a:t>2</a:t>
            </a:r>
            <a:r>
              <a:rPr lang="en-US" i="1" dirty="0"/>
              <a:t>y</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a:t>
            </a:r>
            <a:r>
              <a:rPr lang="en-US" i="1" dirty="0"/>
              <a:t> a</a:t>
            </a:r>
            <a:r>
              <a:rPr lang="en-US" baseline="-25000" dirty="0">
                <a:latin typeface="Cambria Math" pitchFamily="18" charset="0"/>
                <a:ea typeface="Cambria Math" pitchFamily="18" charset="0"/>
              </a:rPr>
              <a:t>3</a:t>
            </a:r>
            <a:r>
              <a:rPr lang="en-US" i="1" dirty="0"/>
              <a:t>M</a:t>
            </a:r>
            <a:r>
              <a:rPr lang="en-US" baseline="-25000" dirty="0">
                <a:latin typeface="Cambria Math" pitchFamily="18" charset="0"/>
                <a:ea typeface="Cambria Math" pitchFamily="18" charset="0"/>
              </a:rPr>
              <a:t>3</a:t>
            </a:r>
            <a:r>
              <a:rPr lang="en-US" i="1" dirty="0"/>
              <a:t>y</a:t>
            </a:r>
            <a:r>
              <a:rPr lang="en-US" baseline="-25000" dirty="0">
                <a:latin typeface="Cambria Math" pitchFamily="18" charset="0"/>
                <a:ea typeface="Cambria Math" pitchFamily="18" charset="0"/>
              </a:rPr>
              <a:t>3  </a:t>
            </a:r>
            <a:r>
              <a:rPr lang="en-US" sz="3800" baseline="-25000" dirty="0">
                <a:latin typeface="Cambria Math" pitchFamily="18" charset="0"/>
                <a:ea typeface="Cambria Math" pitchFamily="18" charset="0"/>
              </a:rPr>
              <a:t>(mod m)</a:t>
            </a:r>
            <a:endParaRPr lang="en-US" sz="3800" dirty="0">
              <a:latin typeface="Cambria Math" pitchFamily="18" charset="0"/>
              <a:ea typeface="Cambria Math" pitchFamily="18" charset="0"/>
            </a:endParaRPr>
          </a:p>
          <a:p>
            <a:pPr lvl="1">
              <a:buNone/>
            </a:pPr>
            <a:r>
              <a:rPr lang="en-US"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2 </a:t>
            </a:r>
            <a:r>
              <a:rPr lang="en-US" dirty="0">
                <a:latin typeface="Cambria Math"/>
                <a:ea typeface="Cambria Math"/>
              </a:rPr>
              <a:t>∙ </a:t>
            </a:r>
            <a:r>
              <a:rPr lang="en-US" dirty="0">
                <a:latin typeface="Cambria Math" pitchFamily="18" charset="0"/>
                <a:ea typeface="Cambria Math" pitchFamily="18" charset="0"/>
              </a:rPr>
              <a:t>35</a:t>
            </a:r>
            <a:r>
              <a:rPr lang="en-US" dirty="0">
                <a:latin typeface="Cambria Math"/>
                <a:ea typeface="Cambria Math"/>
              </a:rPr>
              <a:t> ∙</a:t>
            </a:r>
            <a:r>
              <a:rPr lang="en-US" dirty="0">
                <a:latin typeface="Cambria Math" pitchFamily="18" charset="0"/>
                <a:ea typeface="Cambria Math" pitchFamily="18" charset="0"/>
              </a:rPr>
              <a:t> 2 + 3 </a:t>
            </a:r>
            <a:r>
              <a:rPr lang="en-US" dirty="0">
                <a:latin typeface="Cambria Math"/>
                <a:ea typeface="Cambria Math"/>
              </a:rPr>
              <a:t>∙ </a:t>
            </a:r>
            <a:r>
              <a:rPr lang="en-US" dirty="0">
                <a:latin typeface="Cambria Math" pitchFamily="18" charset="0"/>
                <a:ea typeface="Cambria Math" pitchFamily="18" charset="0"/>
              </a:rPr>
              <a:t>21</a:t>
            </a:r>
            <a:r>
              <a:rPr lang="en-US" dirty="0">
                <a:latin typeface="Cambria Math"/>
                <a:ea typeface="Cambria Math"/>
              </a:rPr>
              <a:t> ∙</a:t>
            </a:r>
            <a:r>
              <a:rPr lang="en-US" dirty="0">
                <a:latin typeface="Cambria Math" pitchFamily="18" charset="0"/>
                <a:ea typeface="Cambria Math" pitchFamily="18" charset="0"/>
              </a:rPr>
              <a:t> 1  + 2 </a:t>
            </a:r>
            <a:r>
              <a:rPr lang="en-US" dirty="0">
                <a:latin typeface="Cambria Math"/>
                <a:ea typeface="Cambria Math"/>
              </a:rPr>
              <a:t>∙ </a:t>
            </a:r>
            <a:r>
              <a:rPr lang="en-US" dirty="0">
                <a:latin typeface="Cambria Math" pitchFamily="18" charset="0"/>
                <a:ea typeface="Cambria Math" pitchFamily="18" charset="0"/>
              </a:rPr>
              <a:t>15</a:t>
            </a:r>
            <a:r>
              <a:rPr lang="en-US" dirty="0">
                <a:latin typeface="Cambria Math"/>
                <a:ea typeface="Cambria Math"/>
              </a:rPr>
              <a:t> ∙</a:t>
            </a:r>
            <a:r>
              <a:rPr lang="en-US" dirty="0">
                <a:latin typeface="Cambria Math" pitchFamily="18" charset="0"/>
                <a:ea typeface="Cambria Math" pitchFamily="18" charset="0"/>
              </a:rPr>
              <a:t> 1  = 233</a:t>
            </a:r>
            <a:r>
              <a:rPr lang="en-US" dirty="0">
                <a:latin typeface="Cambria Math"/>
                <a:ea typeface="Cambria Math"/>
              </a:rPr>
              <a:t> ≡ 23 (mod 105)</a:t>
            </a:r>
          </a:p>
          <a:p>
            <a:pPr lvl="1">
              <a:buNone/>
            </a:pPr>
            <a:endParaRPr lang="en-US" dirty="0">
              <a:ea typeface="Cambria Math" pitchFamily="18" charset="0"/>
            </a:endParaRPr>
          </a:p>
          <a:p>
            <a:pPr lvl="1"/>
            <a:r>
              <a:rPr lang="en-US" dirty="0">
                <a:latin typeface="Cambria Math" pitchFamily="18" charset="0"/>
                <a:ea typeface="Cambria Math" pitchFamily="18" charset="0"/>
              </a:rPr>
              <a:t>We have shown that 23 is the smallest positive integer that is a simultaneous solution. Check it!</a:t>
            </a:r>
          </a:p>
          <a:p>
            <a:endParaRPr lang="en-US" dirty="0"/>
          </a:p>
        </p:txBody>
      </p:sp>
    </p:spTree>
    <p:extLst>
      <p:ext uri="{BB962C8B-B14F-4D97-AF65-F5344CB8AC3E}">
        <p14:creationId xmlns:p14="http://schemas.microsoft.com/office/powerpoint/2010/main" val="40476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447800"/>
            <a:ext cx="8763000" cy="4955203"/>
          </a:xfrm>
          <a:prstGeom prst="rect">
            <a:avLst/>
          </a:prstGeom>
        </p:spPr>
        <p:txBody>
          <a:bodyPr wrap="square">
            <a:spAutoFit/>
          </a:bodyPr>
          <a:lstStyle/>
          <a:p>
            <a:pPr algn="just"/>
            <a:r>
              <a:rPr lang="en-US" sz="2800" dirty="0"/>
              <a:t>Word Problem: </a:t>
            </a:r>
          </a:p>
          <a:p>
            <a:pPr algn="just"/>
            <a:r>
              <a:rPr lang="en-US" sz="2400" dirty="0"/>
              <a:t>Jessica breeds rabbits. She's not sure exactly how many she has today, but as she was moving them about this morning, she noticed some things. When she fed them, in groups of 5, she had 4 left over. When she bathed them, in groups of 8, she had a group of 6 left over. She took them outside to romp in groups of 9, but then the last group consisted of only 8. She's positive that there are fewer than 250 rabbits - but how many does she have?</a:t>
            </a:r>
          </a:p>
          <a:p>
            <a:pPr algn="just"/>
            <a:r>
              <a:rPr lang="en-US" sz="2400" dirty="0"/>
              <a:t>Solution:</a:t>
            </a:r>
          </a:p>
          <a:p>
            <a:pPr algn="just"/>
            <a:r>
              <a:rPr lang="en-US" sz="2400" dirty="0"/>
              <a:t>We have the following </a:t>
            </a:r>
            <a:r>
              <a:rPr lang="en-US" sz="2400" dirty="0" err="1"/>
              <a:t>congurences</a:t>
            </a:r>
            <a:endParaRPr lang="en-US" sz="2400" dirty="0"/>
          </a:p>
          <a:p>
            <a:pPr algn="just"/>
            <a:r>
              <a:rPr lang="en-US" sz="2400" i="1" dirty="0"/>
              <a:t> x </a:t>
            </a:r>
            <a:r>
              <a:rPr lang="en-US" sz="2400" dirty="0">
                <a:latin typeface="Cambria Math"/>
                <a:ea typeface="Cambria Math"/>
              </a:rPr>
              <a:t>≡</a:t>
            </a:r>
            <a:r>
              <a:rPr lang="en-US" sz="2400" dirty="0"/>
              <a:t> </a:t>
            </a:r>
            <a:r>
              <a:rPr lang="en-US" sz="2400" dirty="0">
                <a:latin typeface="Cambria Math" pitchFamily="18" charset="0"/>
                <a:ea typeface="Cambria Math" pitchFamily="18" charset="0"/>
              </a:rPr>
              <a:t>4 </a:t>
            </a:r>
            <a:r>
              <a:rPr lang="en-US" sz="2400" dirty="0"/>
              <a:t>( mod </a:t>
            </a:r>
            <a:r>
              <a:rPr lang="en-US" sz="2400" dirty="0">
                <a:latin typeface="Cambria Math" pitchFamily="18" charset="0"/>
                <a:ea typeface="Cambria Math" pitchFamily="18" charset="0"/>
              </a:rPr>
              <a:t>5</a:t>
            </a:r>
            <a:r>
              <a:rPr lang="en-US" sz="2400" dirty="0"/>
              <a:t>), </a:t>
            </a:r>
          </a:p>
          <a:p>
            <a:pPr algn="just"/>
            <a:r>
              <a:rPr lang="en-US" sz="2400" dirty="0"/>
              <a:t> </a:t>
            </a:r>
            <a:r>
              <a:rPr lang="en-US" sz="2400" i="1" dirty="0"/>
              <a:t>x </a:t>
            </a:r>
            <a:r>
              <a:rPr lang="en-US" sz="2400" dirty="0">
                <a:latin typeface="Cambria Math"/>
                <a:ea typeface="Cambria Math"/>
              </a:rPr>
              <a:t>≡</a:t>
            </a:r>
            <a:r>
              <a:rPr lang="en-US" sz="2400" dirty="0"/>
              <a:t> </a:t>
            </a:r>
            <a:r>
              <a:rPr lang="en-US" sz="2400" dirty="0">
                <a:latin typeface="Cambria Math" pitchFamily="18" charset="0"/>
                <a:ea typeface="Cambria Math" pitchFamily="18" charset="0"/>
              </a:rPr>
              <a:t>6 </a:t>
            </a:r>
            <a:r>
              <a:rPr lang="en-US" sz="2400" dirty="0"/>
              <a:t>( mod </a:t>
            </a:r>
            <a:r>
              <a:rPr lang="en-US" sz="2400" dirty="0">
                <a:latin typeface="Cambria Math" pitchFamily="18" charset="0"/>
                <a:ea typeface="Cambria Math" pitchFamily="18" charset="0"/>
              </a:rPr>
              <a:t>8</a:t>
            </a:r>
            <a:r>
              <a:rPr lang="en-US" sz="2400" dirty="0"/>
              <a:t>),</a:t>
            </a:r>
          </a:p>
          <a:p>
            <a:pPr algn="just"/>
            <a:r>
              <a:rPr lang="en-US" sz="2400" dirty="0"/>
              <a:t> </a:t>
            </a:r>
            <a:r>
              <a:rPr lang="en-US" sz="2400" i="1" dirty="0"/>
              <a:t>x </a:t>
            </a:r>
            <a:r>
              <a:rPr lang="en-US" sz="2400" dirty="0">
                <a:latin typeface="Cambria Math"/>
                <a:ea typeface="Cambria Math"/>
              </a:rPr>
              <a:t>≡</a:t>
            </a:r>
            <a:r>
              <a:rPr lang="en-US" sz="2400" dirty="0"/>
              <a:t> </a:t>
            </a:r>
            <a:r>
              <a:rPr lang="en-US" sz="2400" dirty="0">
                <a:latin typeface="Cambria Math" pitchFamily="18" charset="0"/>
                <a:ea typeface="Cambria Math" pitchFamily="18" charset="0"/>
              </a:rPr>
              <a:t>8 </a:t>
            </a:r>
            <a:r>
              <a:rPr lang="en-US" sz="2400" dirty="0"/>
              <a:t>( mod </a:t>
            </a:r>
            <a:r>
              <a:rPr lang="en-US" sz="2400" dirty="0">
                <a:latin typeface="Cambria Math" pitchFamily="18" charset="0"/>
                <a:ea typeface="Cambria Math" pitchFamily="18" charset="0"/>
              </a:rPr>
              <a:t>9</a:t>
            </a:r>
            <a:r>
              <a:rPr lang="en-US" sz="2400" dirty="0"/>
              <a:t>).</a:t>
            </a:r>
          </a:p>
        </p:txBody>
      </p:sp>
      <p:sp>
        <p:nvSpPr>
          <p:cNvPr id="3" name="Title 1">
            <a:extLst>
              <a:ext uri="{FF2B5EF4-FFF2-40B4-BE49-F238E27FC236}">
                <a16:creationId xmlns:a16="http://schemas.microsoft.com/office/drawing/2014/main" id="{E58D460E-E72B-4FC5-A2A8-2E53B8B55198}"/>
              </a:ext>
            </a:extLst>
          </p:cNvPr>
          <p:cNvSpPr txBox="1">
            <a:spLocks/>
          </p:cNvSpPr>
          <p:nvPr/>
        </p:nvSpPr>
        <p:spPr>
          <a:xfrm>
            <a:off x="457200" y="704088"/>
            <a:ext cx="8229600" cy="667512"/>
          </a:xfrm>
          <a:prstGeom prst="rect">
            <a:avLst/>
          </a:prstGeom>
        </p:spPr>
        <p:txBody>
          <a:bodyPr>
            <a:normAutofit fontScale="900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a:t>The Chinese Remainder Theorem</a:t>
            </a:r>
            <a:endParaRPr lang="en-US" dirty="0"/>
          </a:p>
        </p:txBody>
      </p:sp>
    </p:spTree>
    <p:extLst>
      <p:ext uri="{BB962C8B-B14F-4D97-AF65-F5344CB8AC3E}">
        <p14:creationId xmlns:p14="http://schemas.microsoft.com/office/powerpoint/2010/main" val="1501422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Cryptography</a:t>
            </a:r>
          </a:p>
        </p:txBody>
      </p:sp>
    </p:spTree>
    <p:extLst>
      <p:ext uri="{BB962C8B-B14F-4D97-AF65-F5344CB8AC3E}">
        <p14:creationId xmlns:p14="http://schemas.microsoft.com/office/powerpoint/2010/main" val="237227478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pPr>
              <a:buNone/>
            </a:pPr>
            <a:endParaRPr lang="en-US" dirty="0"/>
          </a:p>
          <a:p>
            <a:r>
              <a:rPr lang="en-US" dirty="0"/>
              <a:t>Classical Cryptography</a:t>
            </a:r>
          </a:p>
          <a:p>
            <a:r>
              <a:rPr lang="en-US" dirty="0"/>
              <a:t>Cryptosystems</a:t>
            </a:r>
          </a:p>
          <a:p>
            <a:r>
              <a:rPr lang="en-US" dirty="0"/>
              <a:t>Public Key Cryptography</a:t>
            </a:r>
          </a:p>
          <a:p>
            <a:r>
              <a:rPr lang="en-US" dirty="0"/>
              <a:t>RSA Cryptosystem</a:t>
            </a:r>
          </a:p>
          <a:p>
            <a:r>
              <a:rPr lang="en-US" dirty="0"/>
              <a:t>Fermat’s Little theorem</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10592477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Caesar Cipher</a:t>
            </a:r>
          </a:p>
        </p:txBody>
      </p:sp>
      <p:sp>
        <p:nvSpPr>
          <p:cNvPr id="3" name="Content Placeholder 2"/>
          <p:cNvSpPr>
            <a:spLocks noGrp="1"/>
          </p:cNvSpPr>
          <p:nvPr>
            <p:ph idx="1"/>
          </p:nvPr>
        </p:nvSpPr>
        <p:spPr>
          <a:xfrm>
            <a:off x="212002" y="1447800"/>
            <a:ext cx="8474798" cy="4876800"/>
          </a:xfrm>
        </p:spPr>
        <p:txBody>
          <a:bodyPr>
            <a:noAutofit/>
          </a:bodyPr>
          <a:lstStyle/>
          <a:p>
            <a:pPr indent="0" algn="just">
              <a:buNone/>
            </a:pPr>
            <a:r>
              <a:rPr lang="en-US" sz="1800" dirty="0"/>
              <a:t>Julius Caesar created secret messages by shifting each letter three letters forward in the alphabet (sending the last three letters to the first three letters.) For example, the letter B is replaced by E and the letter X is replaced by A. This process of making a message secret is an example of </a:t>
            </a:r>
            <a:r>
              <a:rPr lang="en-US" sz="1800" i="1" dirty="0"/>
              <a:t>encryption</a:t>
            </a:r>
            <a:r>
              <a:rPr lang="en-US" sz="1800" dirty="0"/>
              <a:t>.</a:t>
            </a:r>
          </a:p>
          <a:p>
            <a:pPr algn="just">
              <a:buNone/>
            </a:pPr>
            <a:r>
              <a:rPr lang="en-US" sz="1800" dirty="0"/>
              <a:t>     Here is how the encryption process works:</a:t>
            </a:r>
          </a:p>
          <a:p>
            <a:pPr lvl="1" algn="just"/>
            <a:r>
              <a:rPr lang="en-US" sz="1800" dirty="0"/>
              <a:t>Replace each letter by an integer from </a:t>
            </a:r>
            <a:r>
              <a:rPr lang="en-US" sz="1800" b="1" dirty="0"/>
              <a:t>Z</a:t>
            </a:r>
            <a:r>
              <a:rPr lang="en-US" sz="1800" baseline="-25000" dirty="0">
                <a:latin typeface="Cambria Math" pitchFamily="18" charset="0"/>
                <a:ea typeface="Cambria Math" pitchFamily="18" charset="0"/>
              </a:rPr>
              <a:t>26</a:t>
            </a:r>
            <a:r>
              <a:rPr lang="en-US" sz="1800" dirty="0"/>
              <a:t>, that is an integer from </a:t>
            </a:r>
            <a:r>
              <a:rPr lang="en-US" sz="1800" dirty="0">
                <a:latin typeface="Cambria Math" pitchFamily="18" charset="0"/>
                <a:ea typeface="Cambria Math" pitchFamily="18" charset="0"/>
              </a:rPr>
              <a:t>0 </a:t>
            </a:r>
            <a:r>
              <a:rPr lang="en-US" sz="1800" dirty="0"/>
              <a:t>to </a:t>
            </a:r>
            <a:r>
              <a:rPr lang="en-US" sz="1800" dirty="0">
                <a:latin typeface="Cambria Math" pitchFamily="18" charset="0"/>
                <a:ea typeface="Cambria Math" pitchFamily="18" charset="0"/>
              </a:rPr>
              <a:t>25 </a:t>
            </a:r>
            <a:r>
              <a:rPr lang="en-US" sz="1800" dirty="0"/>
              <a:t>representing one less than its position in the alphabet.</a:t>
            </a:r>
          </a:p>
          <a:p>
            <a:pPr lvl="1" algn="just"/>
            <a:r>
              <a:rPr lang="en-US" sz="1800" dirty="0"/>
              <a:t>The encryption function is </a:t>
            </a:r>
            <a:r>
              <a:rPr lang="en-US" sz="1800" i="1" dirty="0"/>
              <a:t>f</a:t>
            </a:r>
            <a:r>
              <a:rPr lang="en-US" sz="1800" dirty="0"/>
              <a:t>(</a:t>
            </a:r>
            <a:r>
              <a:rPr lang="en-US" sz="1800" i="1" dirty="0"/>
              <a:t>p</a:t>
            </a:r>
            <a:r>
              <a:rPr lang="en-US" sz="1800" dirty="0"/>
              <a:t>)</a:t>
            </a:r>
            <a:r>
              <a:rPr lang="en-US" sz="1800" i="1" dirty="0"/>
              <a:t> = </a:t>
            </a:r>
            <a:r>
              <a:rPr lang="en-US" sz="1800" dirty="0"/>
              <a:t>(</a:t>
            </a:r>
            <a:r>
              <a:rPr lang="en-US" sz="1800" i="1" dirty="0"/>
              <a:t>p + </a:t>
            </a:r>
            <a:r>
              <a:rPr lang="en-US" sz="1800" dirty="0">
                <a:latin typeface="Cambria Math" pitchFamily="18" charset="0"/>
                <a:ea typeface="Cambria Math" pitchFamily="18" charset="0"/>
              </a:rPr>
              <a:t>3</a:t>
            </a:r>
            <a:r>
              <a:rPr lang="en-US" sz="1800" dirty="0"/>
              <a:t>)</a:t>
            </a:r>
            <a:r>
              <a:rPr lang="en-US" sz="1800" i="1" dirty="0"/>
              <a:t> </a:t>
            </a:r>
            <a:r>
              <a:rPr lang="en-US" sz="1800" b="1" dirty="0"/>
              <a:t>mod</a:t>
            </a:r>
            <a:r>
              <a:rPr lang="en-US" sz="1800" dirty="0"/>
              <a:t> </a:t>
            </a:r>
            <a:r>
              <a:rPr lang="en-US" sz="1800" dirty="0">
                <a:latin typeface="Cambria Math" pitchFamily="18" charset="0"/>
                <a:ea typeface="Cambria Math" pitchFamily="18" charset="0"/>
              </a:rPr>
              <a:t>26</a:t>
            </a:r>
            <a:r>
              <a:rPr lang="en-US" sz="1800" dirty="0"/>
              <a:t>. It replaces each integer </a:t>
            </a:r>
            <a:r>
              <a:rPr lang="en-US" sz="1800" i="1" dirty="0"/>
              <a:t>p </a:t>
            </a:r>
            <a:r>
              <a:rPr lang="en-US" sz="1800" dirty="0"/>
              <a:t>in the set {</a:t>
            </a:r>
            <a:r>
              <a:rPr lang="en-US" sz="1800" dirty="0">
                <a:latin typeface="Cambria Math" pitchFamily="18" charset="0"/>
                <a:ea typeface="Cambria Math" pitchFamily="18" charset="0"/>
              </a:rPr>
              <a:t>0,1,2,…,25</a:t>
            </a:r>
            <a:r>
              <a:rPr lang="en-US" sz="1800" dirty="0"/>
              <a:t>}</a:t>
            </a:r>
            <a:r>
              <a:rPr lang="en-US" sz="1800" i="1" dirty="0"/>
              <a:t> </a:t>
            </a:r>
            <a:r>
              <a:rPr lang="en-US" sz="1800" dirty="0"/>
              <a:t> by </a:t>
            </a:r>
            <a:r>
              <a:rPr lang="en-US" sz="1800" i="1" dirty="0"/>
              <a:t>f</a:t>
            </a:r>
            <a:r>
              <a:rPr lang="en-US" sz="1800" dirty="0"/>
              <a:t>(</a:t>
            </a:r>
            <a:r>
              <a:rPr lang="en-US" sz="1800" i="1" dirty="0"/>
              <a:t>p</a:t>
            </a:r>
            <a:r>
              <a:rPr lang="en-US" sz="1800" dirty="0"/>
              <a:t>)</a:t>
            </a:r>
            <a:r>
              <a:rPr lang="en-US" sz="1800" i="1" dirty="0"/>
              <a:t> </a:t>
            </a:r>
            <a:r>
              <a:rPr lang="en-US" sz="1800" dirty="0"/>
              <a:t>in the set {</a:t>
            </a:r>
            <a:r>
              <a:rPr lang="en-US" sz="1800" dirty="0">
                <a:latin typeface="Cambria Math" pitchFamily="18" charset="0"/>
                <a:ea typeface="Cambria Math" pitchFamily="18" charset="0"/>
              </a:rPr>
              <a:t>0,1,2,…,25</a:t>
            </a:r>
            <a:r>
              <a:rPr lang="en-US" sz="1800" dirty="0"/>
              <a:t>}</a:t>
            </a:r>
            <a:r>
              <a:rPr lang="en-US" sz="1800" i="1" dirty="0"/>
              <a:t> .</a:t>
            </a:r>
          </a:p>
          <a:p>
            <a:pPr lvl="1" algn="just"/>
            <a:r>
              <a:rPr lang="en-US" sz="1800" dirty="0"/>
              <a:t>Replace each integer </a:t>
            </a:r>
            <a:r>
              <a:rPr lang="en-US" sz="1800" i="1" dirty="0"/>
              <a:t>p</a:t>
            </a:r>
            <a:r>
              <a:rPr lang="en-US" sz="1800" dirty="0"/>
              <a:t> by the letter with the position </a:t>
            </a:r>
            <a:r>
              <a:rPr lang="en-US" sz="1800" i="1" dirty="0"/>
              <a:t>p</a:t>
            </a:r>
            <a:r>
              <a:rPr lang="en-US" sz="1800" dirty="0"/>
              <a:t> +</a:t>
            </a:r>
            <a:r>
              <a:rPr lang="en-US" sz="1800" dirty="0">
                <a:latin typeface="Cambria Math" pitchFamily="18" charset="0"/>
                <a:ea typeface="Cambria Math" pitchFamily="18" charset="0"/>
              </a:rPr>
              <a:t> 1 </a:t>
            </a:r>
            <a:r>
              <a:rPr lang="en-US" sz="1800" dirty="0"/>
              <a:t>in the alphabet.</a:t>
            </a:r>
          </a:p>
          <a:p>
            <a:pPr algn="just">
              <a:buNone/>
            </a:pPr>
            <a:r>
              <a:rPr lang="en-US" sz="1800" b="1" dirty="0"/>
              <a:t>    Example</a:t>
            </a:r>
            <a:r>
              <a:rPr lang="en-US" sz="1800" dirty="0"/>
              <a:t>: Encrypt the message “MEET YOU IN THE PARK” using the Caesar cipher.</a:t>
            </a:r>
          </a:p>
          <a:p>
            <a:pPr algn="just">
              <a:buNone/>
            </a:pPr>
            <a:r>
              <a:rPr lang="en-US" sz="1800" dirty="0"/>
              <a:t>    </a:t>
            </a:r>
            <a:r>
              <a:rPr lang="en-US" sz="1800" b="1" dirty="0"/>
              <a:t>Solution</a:t>
            </a:r>
            <a:r>
              <a:rPr lang="en-US" sz="1800" dirty="0"/>
              <a:t>: </a:t>
            </a:r>
            <a:r>
              <a:rPr lang="en-US" sz="1800" dirty="0">
                <a:latin typeface="Cambria Math" pitchFamily="18" charset="0"/>
                <a:ea typeface="Cambria Math" pitchFamily="18" charset="0"/>
              </a:rPr>
              <a:t>12 4 4 19    24 14 20    8 13    19 7 4    15 0 17 10</a:t>
            </a:r>
            <a:r>
              <a:rPr lang="en-US" sz="1800" dirty="0"/>
              <a:t>.</a:t>
            </a:r>
          </a:p>
          <a:p>
            <a:pPr algn="just">
              <a:buNone/>
            </a:pPr>
            <a:r>
              <a:rPr lang="en-US" sz="1800" dirty="0"/>
              <a:t>    Now replace each of these numbers </a:t>
            </a:r>
            <a:r>
              <a:rPr lang="en-US" sz="1800" i="1" dirty="0"/>
              <a:t>p</a:t>
            </a:r>
            <a:r>
              <a:rPr lang="en-US" sz="1800" dirty="0"/>
              <a:t> by </a:t>
            </a:r>
            <a:r>
              <a:rPr lang="en-US" sz="1800" i="1" dirty="0"/>
              <a:t>f</a:t>
            </a:r>
            <a:r>
              <a:rPr lang="en-US" sz="1800" dirty="0"/>
              <a:t>(</a:t>
            </a:r>
            <a:r>
              <a:rPr lang="en-US" sz="1800" i="1" dirty="0"/>
              <a:t>p</a:t>
            </a:r>
            <a:r>
              <a:rPr lang="en-US" sz="1800" dirty="0"/>
              <a:t>)</a:t>
            </a:r>
            <a:r>
              <a:rPr lang="en-US" sz="1800" i="1" dirty="0"/>
              <a:t> = </a:t>
            </a:r>
            <a:r>
              <a:rPr lang="en-US" sz="1800" dirty="0"/>
              <a:t>(</a:t>
            </a:r>
            <a:r>
              <a:rPr lang="en-US" sz="1800" i="1" dirty="0"/>
              <a:t>p + </a:t>
            </a:r>
            <a:r>
              <a:rPr lang="en-US" sz="1800" dirty="0">
                <a:latin typeface="Cambria Math" pitchFamily="18" charset="0"/>
                <a:ea typeface="Cambria Math" pitchFamily="18" charset="0"/>
              </a:rPr>
              <a:t>3</a:t>
            </a:r>
            <a:r>
              <a:rPr lang="en-US" sz="1800" dirty="0"/>
              <a:t>)</a:t>
            </a:r>
            <a:r>
              <a:rPr lang="en-US" sz="1800" i="1" dirty="0"/>
              <a:t> </a:t>
            </a:r>
            <a:r>
              <a:rPr lang="en-US" sz="1800" b="1" dirty="0"/>
              <a:t>mod</a:t>
            </a:r>
            <a:r>
              <a:rPr lang="en-US" sz="1800" dirty="0"/>
              <a:t> </a:t>
            </a:r>
            <a:r>
              <a:rPr lang="en-US" sz="1800" dirty="0">
                <a:latin typeface="Cambria Math" pitchFamily="18" charset="0"/>
                <a:ea typeface="Cambria Math" pitchFamily="18" charset="0"/>
              </a:rPr>
              <a:t>26</a:t>
            </a:r>
            <a:r>
              <a:rPr lang="en-US" sz="1800" dirty="0"/>
              <a:t>.</a:t>
            </a:r>
          </a:p>
          <a:p>
            <a:pPr algn="just">
              <a:buNone/>
            </a:pPr>
            <a:r>
              <a:rPr lang="en-US" sz="1800" dirty="0"/>
              <a:t>                      </a:t>
            </a:r>
            <a:r>
              <a:rPr lang="en-US" sz="1800" dirty="0">
                <a:latin typeface="Cambria Math" pitchFamily="18" charset="0"/>
                <a:ea typeface="Cambria Math" pitchFamily="18" charset="0"/>
              </a:rPr>
              <a:t>15 7 7 22    1 17 23    11 16    22 10 7    18 3 20 13</a:t>
            </a:r>
            <a:r>
              <a:rPr lang="en-US" sz="1800" dirty="0"/>
              <a:t>.</a:t>
            </a:r>
          </a:p>
          <a:p>
            <a:pPr algn="just">
              <a:buNone/>
            </a:pPr>
            <a:r>
              <a:rPr lang="en-US" sz="1800" dirty="0"/>
              <a:t>     Translating the numbers back to letters produces the encrypted message</a:t>
            </a:r>
          </a:p>
          <a:p>
            <a:pPr algn="just">
              <a:buNone/>
            </a:pPr>
            <a:r>
              <a:rPr lang="en-US" sz="1800" dirty="0"/>
              <a:t>           “PHHW  BRX LQ  WKH  SDUN.”</a:t>
            </a:r>
          </a:p>
        </p:txBody>
      </p:sp>
      <p:pic>
        <p:nvPicPr>
          <p:cNvPr id="4" name="Picture 2" descr="C:\Documents and Settings\Richard Scherl\Local Settings\Temporary Internet Files\Content.IE5\00IWHKE8\MC900353617[1].wmf"/>
          <p:cNvPicPr>
            <a:picLocks noChangeAspect="1" noChangeArrowheads="1"/>
          </p:cNvPicPr>
          <p:nvPr/>
        </p:nvPicPr>
        <p:blipFill>
          <a:blip r:embed="rId2" cstate="print"/>
          <a:srcRect/>
          <a:stretch>
            <a:fillRect/>
          </a:stretch>
        </p:blipFill>
        <p:spPr bwMode="auto">
          <a:xfrm>
            <a:off x="7772400" y="0"/>
            <a:ext cx="1159598" cy="1447800"/>
          </a:xfrm>
          <a:prstGeom prst="rect">
            <a:avLst/>
          </a:prstGeom>
          <a:noFill/>
        </p:spPr>
      </p:pic>
    </p:spTree>
    <p:extLst>
      <p:ext uri="{BB962C8B-B14F-4D97-AF65-F5344CB8AC3E}">
        <p14:creationId xmlns:p14="http://schemas.microsoft.com/office/powerpoint/2010/main" val="222469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Caesar Cipher</a:t>
            </a:r>
          </a:p>
        </p:txBody>
      </p:sp>
      <p:sp>
        <p:nvSpPr>
          <p:cNvPr id="3" name="Content Placeholder 2"/>
          <p:cNvSpPr>
            <a:spLocks noGrp="1"/>
          </p:cNvSpPr>
          <p:nvPr>
            <p:ph idx="1"/>
          </p:nvPr>
        </p:nvSpPr>
        <p:spPr/>
        <p:txBody>
          <a:bodyPr>
            <a:normAutofit fontScale="92500" lnSpcReduction="10000"/>
          </a:bodyPr>
          <a:lstStyle/>
          <a:p>
            <a:r>
              <a:rPr lang="en-US" dirty="0"/>
              <a:t>To recover the original message, use </a:t>
            </a:r>
            <a:r>
              <a:rPr lang="en-US" i="1" dirty="0"/>
              <a:t>f</a:t>
            </a:r>
            <a:r>
              <a:rPr lang="en-US" baseline="30000" dirty="0">
                <a:latin typeface="Cambria Math"/>
                <a:ea typeface="Cambria Math"/>
              </a:rPr>
              <a:t>−</a:t>
            </a:r>
            <a:r>
              <a:rPr lang="en-US" baseline="30000" dirty="0">
                <a:latin typeface="Cambria Math" pitchFamily="18" charset="0"/>
                <a:ea typeface="Cambria Math" pitchFamily="18" charset="0"/>
              </a:rPr>
              <a:t>1</a:t>
            </a:r>
            <a:r>
              <a:rPr lang="en-US" dirty="0"/>
              <a:t>(</a:t>
            </a:r>
            <a:r>
              <a:rPr lang="en-US" i="1" dirty="0"/>
              <a:t>p</a:t>
            </a:r>
            <a:r>
              <a:rPr lang="en-US" dirty="0"/>
              <a:t>) = (</a:t>
            </a:r>
            <a:r>
              <a:rPr lang="en-US" i="1" dirty="0"/>
              <a:t>p</a:t>
            </a:r>
            <a:r>
              <a:rPr lang="en-US" dirty="0">
                <a:latin typeface="Cambria Math"/>
                <a:ea typeface="Cambria Math"/>
              </a:rPr>
              <a:t>−3) </a:t>
            </a:r>
            <a:r>
              <a:rPr lang="en-US" b="1" dirty="0">
                <a:latin typeface="Cambria Math"/>
                <a:ea typeface="Cambria Math"/>
              </a:rPr>
              <a:t>mod</a:t>
            </a:r>
            <a:r>
              <a:rPr lang="en-US" dirty="0">
                <a:latin typeface="Cambria Math"/>
                <a:ea typeface="Cambria Math"/>
              </a:rPr>
              <a:t> 26. So, each letter in the coded message is shifted back three letters in the alphabet, with the first three letters sent to the last three letters. This process of recovering the original message from the encrypted message is called </a:t>
            </a:r>
            <a:r>
              <a:rPr lang="en-US" i="1" dirty="0">
                <a:latin typeface="Cambria Math"/>
                <a:ea typeface="Cambria Math"/>
              </a:rPr>
              <a:t>decryption</a:t>
            </a:r>
            <a:r>
              <a:rPr lang="en-US" dirty="0">
                <a:latin typeface="Cambria Math"/>
                <a:ea typeface="Cambria Math"/>
              </a:rPr>
              <a:t>.</a:t>
            </a:r>
            <a:endParaRPr lang="en-US" baseline="30000" dirty="0"/>
          </a:p>
          <a:p>
            <a:r>
              <a:rPr lang="en-US" dirty="0"/>
              <a:t>The Caesar cipher is one of a family of ciphers called </a:t>
            </a:r>
            <a:r>
              <a:rPr lang="en-US" i="1" dirty="0"/>
              <a:t>shift ciphers. </a:t>
            </a:r>
            <a:r>
              <a:rPr lang="en-US" dirty="0"/>
              <a:t>Letters can be shifted by an integer </a:t>
            </a:r>
            <a:r>
              <a:rPr lang="en-US" i="1" dirty="0"/>
              <a:t>k, </a:t>
            </a:r>
            <a:r>
              <a:rPr lang="en-US" dirty="0"/>
              <a:t>with </a:t>
            </a:r>
            <a:r>
              <a:rPr lang="en-US" dirty="0">
                <a:latin typeface="Cambria Math" pitchFamily="18" charset="0"/>
                <a:ea typeface="Cambria Math" pitchFamily="18" charset="0"/>
              </a:rPr>
              <a:t>3 being just one possibility</a:t>
            </a:r>
            <a:r>
              <a:rPr lang="en-US" dirty="0"/>
              <a:t>. The encryption function is</a:t>
            </a:r>
          </a:p>
          <a:p>
            <a:pPr lvl="1">
              <a:buNone/>
            </a:pPr>
            <a:r>
              <a:rPr lang="en-US" i="1" dirty="0"/>
              <a:t>       f</a:t>
            </a:r>
            <a:r>
              <a:rPr lang="en-US" dirty="0"/>
              <a:t>(</a:t>
            </a:r>
            <a:r>
              <a:rPr lang="en-US" i="1" dirty="0"/>
              <a:t>p) = </a:t>
            </a:r>
            <a:r>
              <a:rPr lang="en-US" dirty="0"/>
              <a:t>(</a:t>
            </a:r>
            <a:r>
              <a:rPr lang="en-US" i="1" dirty="0"/>
              <a:t>p + k</a:t>
            </a:r>
            <a:r>
              <a:rPr lang="en-US" dirty="0"/>
              <a:t>)</a:t>
            </a:r>
            <a:r>
              <a:rPr lang="en-US" i="1" dirty="0"/>
              <a:t> </a:t>
            </a:r>
            <a:r>
              <a:rPr lang="en-US" b="1" dirty="0"/>
              <a:t>mod</a:t>
            </a:r>
            <a:r>
              <a:rPr lang="en-US" dirty="0"/>
              <a:t> </a:t>
            </a:r>
            <a:r>
              <a:rPr lang="en-US" dirty="0">
                <a:latin typeface="Cambria Math" pitchFamily="18" charset="0"/>
                <a:ea typeface="Cambria Math" pitchFamily="18" charset="0"/>
              </a:rPr>
              <a:t>26</a:t>
            </a:r>
          </a:p>
          <a:p>
            <a:pPr lvl="1">
              <a:buNone/>
            </a:pPr>
            <a:r>
              <a:rPr lang="en-US" dirty="0">
                <a:latin typeface="Cambria Math" pitchFamily="18" charset="0"/>
                <a:ea typeface="Cambria Math" pitchFamily="18" charset="0"/>
              </a:rPr>
              <a:t>a</a:t>
            </a:r>
            <a:r>
              <a:rPr lang="en-US" dirty="0"/>
              <a:t>nd the decryption function is</a:t>
            </a:r>
          </a:p>
          <a:p>
            <a:pPr lvl="1">
              <a:buNone/>
            </a:pPr>
            <a:r>
              <a:rPr lang="en-US" i="1" dirty="0"/>
              <a:t>       f</a:t>
            </a:r>
            <a:r>
              <a:rPr lang="en-US" baseline="30000" dirty="0">
                <a:latin typeface="Cambria Math"/>
                <a:ea typeface="Cambria Math"/>
              </a:rPr>
              <a:t>−</a:t>
            </a:r>
            <a:r>
              <a:rPr lang="en-US" baseline="30000" dirty="0">
                <a:latin typeface="Cambria Math" pitchFamily="18" charset="0"/>
                <a:ea typeface="Cambria Math" pitchFamily="18" charset="0"/>
              </a:rPr>
              <a:t>1</a:t>
            </a:r>
            <a:r>
              <a:rPr lang="en-US" dirty="0"/>
              <a:t>(</a:t>
            </a:r>
            <a:r>
              <a:rPr lang="en-US" i="1" dirty="0"/>
              <a:t>p</a:t>
            </a:r>
            <a:r>
              <a:rPr lang="en-US" dirty="0"/>
              <a:t>) = (</a:t>
            </a:r>
            <a:r>
              <a:rPr lang="en-US" i="1" dirty="0"/>
              <a:t>p</a:t>
            </a:r>
            <a:r>
              <a:rPr lang="en-US" dirty="0">
                <a:latin typeface="Cambria Math"/>
                <a:ea typeface="Cambria Math"/>
              </a:rPr>
              <a:t>−</a:t>
            </a:r>
            <a:r>
              <a:rPr lang="en-US" i="1" dirty="0">
                <a:ea typeface="Cambria Math"/>
              </a:rPr>
              <a:t>k</a:t>
            </a:r>
            <a:r>
              <a:rPr lang="en-US" dirty="0">
                <a:latin typeface="Cambria Math"/>
                <a:ea typeface="Cambria Math"/>
              </a:rPr>
              <a:t>) </a:t>
            </a:r>
            <a:r>
              <a:rPr lang="en-US" b="1" dirty="0">
                <a:latin typeface="Cambria Math"/>
                <a:ea typeface="Cambria Math"/>
              </a:rPr>
              <a:t>mod</a:t>
            </a:r>
            <a:r>
              <a:rPr lang="en-US" dirty="0">
                <a:latin typeface="Cambria Math"/>
                <a:ea typeface="Cambria Math"/>
              </a:rPr>
              <a:t> 26</a:t>
            </a:r>
          </a:p>
          <a:p>
            <a:pPr>
              <a:buNone/>
            </a:pPr>
            <a:r>
              <a:rPr lang="en-US" dirty="0">
                <a:latin typeface="Cambria Math"/>
                <a:ea typeface="Cambria Math"/>
              </a:rPr>
              <a:t>      The integer </a:t>
            </a:r>
            <a:r>
              <a:rPr lang="en-US" i="1" dirty="0">
                <a:latin typeface="Cambria Math"/>
                <a:ea typeface="Cambria Math"/>
              </a:rPr>
              <a:t>k</a:t>
            </a:r>
            <a:r>
              <a:rPr lang="en-US" dirty="0">
                <a:latin typeface="Cambria Math"/>
                <a:ea typeface="Cambria Math"/>
              </a:rPr>
              <a:t> is called a </a:t>
            </a:r>
            <a:r>
              <a:rPr lang="en-US" i="1" dirty="0">
                <a:latin typeface="Cambria Math"/>
                <a:ea typeface="Cambria Math"/>
              </a:rPr>
              <a:t>key</a:t>
            </a:r>
            <a:r>
              <a:rPr lang="en-US" dirty="0">
                <a:latin typeface="Cambria Math"/>
                <a:ea typeface="Cambria Math"/>
              </a:rPr>
              <a:t>.</a:t>
            </a:r>
            <a:endParaRPr lang="en-US" dirty="0"/>
          </a:p>
          <a:p>
            <a:endParaRPr lang="en-US" dirty="0"/>
          </a:p>
          <a:p>
            <a:endParaRPr lang="en-US" dirty="0"/>
          </a:p>
        </p:txBody>
      </p:sp>
    </p:spTree>
    <p:extLst>
      <p:ext uri="{BB962C8B-B14F-4D97-AF65-F5344CB8AC3E}">
        <p14:creationId xmlns:p14="http://schemas.microsoft.com/office/powerpoint/2010/main" val="386136723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Shift Cipher</a:t>
            </a:r>
          </a:p>
        </p:txBody>
      </p:sp>
      <p:sp>
        <p:nvSpPr>
          <p:cNvPr id="3" name="Content Placeholder 2"/>
          <p:cNvSpPr>
            <a:spLocks noGrp="1"/>
          </p:cNvSpPr>
          <p:nvPr>
            <p:ph idx="1"/>
          </p:nvPr>
        </p:nvSpPr>
        <p:spPr/>
        <p:txBody>
          <a:bodyPr>
            <a:normAutofit lnSpcReduction="10000"/>
          </a:bodyPr>
          <a:lstStyle/>
          <a:p>
            <a:pPr indent="0">
              <a:buNone/>
            </a:pPr>
            <a:r>
              <a:rPr lang="en-US" b="1" dirty="0"/>
              <a:t>Example </a:t>
            </a:r>
            <a:r>
              <a:rPr lang="en-US" b="1" dirty="0">
                <a:latin typeface="Cambria Math" pitchFamily="18" charset="0"/>
                <a:ea typeface="Cambria Math" pitchFamily="18" charset="0"/>
              </a:rPr>
              <a:t>1</a:t>
            </a:r>
            <a:r>
              <a:rPr lang="en-US" dirty="0"/>
              <a:t>: Encrypt the message “STOP GLOBAL WARMING” using the shift cipher with </a:t>
            </a:r>
            <a:r>
              <a:rPr lang="en-US" i="1" dirty="0"/>
              <a:t>k</a:t>
            </a:r>
            <a:r>
              <a:rPr lang="en-US" dirty="0"/>
              <a:t> = </a:t>
            </a:r>
            <a:r>
              <a:rPr lang="en-US" dirty="0">
                <a:latin typeface="Cambria Math" pitchFamily="18" charset="0"/>
                <a:ea typeface="Cambria Math" pitchFamily="18" charset="0"/>
              </a:rPr>
              <a:t>11</a:t>
            </a:r>
            <a:r>
              <a:rPr lang="en-US" dirty="0"/>
              <a:t>.</a:t>
            </a:r>
          </a:p>
          <a:p>
            <a:pPr>
              <a:buNone/>
            </a:pPr>
            <a:r>
              <a:rPr lang="en-US" dirty="0"/>
              <a:t>    </a:t>
            </a:r>
            <a:r>
              <a:rPr lang="en-US" b="1" dirty="0"/>
              <a:t>Solution</a:t>
            </a:r>
            <a:r>
              <a:rPr lang="en-US" dirty="0"/>
              <a:t>: Replace each letter with the corresponding element of </a:t>
            </a:r>
            <a:r>
              <a:rPr lang="en-US" b="1" dirty="0"/>
              <a:t>Z</a:t>
            </a:r>
            <a:r>
              <a:rPr lang="en-US" baseline="-25000" dirty="0">
                <a:latin typeface="Cambria Math" pitchFamily="18" charset="0"/>
                <a:ea typeface="Cambria Math" pitchFamily="18" charset="0"/>
              </a:rPr>
              <a:t>26</a:t>
            </a:r>
            <a:r>
              <a:rPr lang="en-US" dirty="0"/>
              <a:t>.</a:t>
            </a:r>
          </a:p>
          <a:p>
            <a:pPr>
              <a:buNone/>
            </a:pPr>
            <a:r>
              <a:rPr lang="en-US" dirty="0">
                <a:latin typeface="Cambria Math" pitchFamily="18" charset="0"/>
                <a:ea typeface="Cambria Math" pitchFamily="18" charset="0"/>
              </a:rPr>
              <a:t>        18 19 14 15    6 11 14 1 0 11     22 0 17 12  8  13  6</a:t>
            </a:r>
            <a:r>
              <a:rPr lang="en-US" dirty="0"/>
              <a:t>.</a:t>
            </a:r>
          </a:p>
          <a:p>
            <a:pPr>
              <a:buNone/>
            </a:pPr>
            <a:r>
              <a:rPr lang="en-US" dirty="0"/>
              <a:t>    Apply the shift  </a:t>
            </a:r>
            <a:r>
              <a:rPr lang="en-US" i="1" dirty="0"/>
              <a:t>f</a:t>
            </a:r>
            <a:r>
              <a:rPr lang="en-US" dirty="0"/>
              <a:t>(</a:t>
            </a:r>
            <a:r>
              <a:rPr lang="en-US" i="1" dirty="0"/>
              <a:t>p</a:t>
            </a:r>
            <a:r>
              <a:rPr lang="en-US" dirty="0"/>
              <a:t>)</a:t>
            </a:r>
            <a:r>
              <a:rPr lang="en-US" i="1" dirty="0"/>
              <a:t> = </a:t>
            </a:r>
            <a:r>
              <a:rPr lang="en-US" dirty="0"/>
              <a:t>(</a:t>
            </a:r>
            <a:r>
              <a:rPr lang="en-US" i="1" dirty="0"/>
              <a:t>p + </a:t>
            </a:r>
            <a:r>
              <a:rPr lang="en-US" dirty="0">
                <a:latin typeface="Cambria Math" pitchFamily="18" charset="0"/>
                <a:ea typeface="Cambria Math" pitchFamily="18" charset="0"/>
              </a:rPr>
              <a:t>11</a:t>
            </a:r>
            <a:r>
              <a:rPr lang="en-US" dirty="0"/>
              <a:t>)</a:t>
            </a:r>
            <a:r>
              <a:rPr lang="en-US" i="1" dirty="0"/>
              <a:t> </a:t>
            </a:r>
            <a:r>
              <a:rPr lang="en-US" b="1" dirty="0"/>
              <a:t>mod</a:t>
            </a:r>
            <a:r>
              <a:rPr lang="en-US" dirty="0"/>
              <a:t> </a:t>
            </a:r>
            <a:r>
              <a:rPr lang="en-US" dirty="0">
                <a:latin typeface="Cambria Math" pitchFamily="18" charset="0"/>
                <a:ea typeface="Cambria Math" pitchFamily="18" charset="0"/>
              </a:rPr>
              <a:t>26</a:t>
            </a:r>
            <a:r>
              <a:rPr lang="en-US" dirty="0"/>
              <a:t>, yielding</a:t>
            </a:r>
          </a:p>
          <a:p>
            <a:pPr>
              <a:buNone/>
            </a:pPr>
            <a:r>
              <a:rPr lang="en-US" dirty="0"/>
              <a:t>       </a:t>
            </a:r>
            <a:r>
              <a:rPr lang="en-US" dirty="0">
                <a:latin typeface="Cambria Math" pitchFamily="18" charset="0"/>
                <a:ea typeface="Cambria Math" pitchFamily="18" charset="0"/>
              </a:rPr>
              <a:t>3 4 25 0    17 22 25 12 11 22     7 11 2 23  19  24  17</a:t>
            </a:r>
            <a:r>
              <a:rPr lang="en-US" dirty="0"/>
              <a:t>.            </a:t>
            </a:r>
          </a:p>
          <a:p>
            <a:pPr>
              <a:buNone/>
            </a:pPr>
            <a:r>
              <a:rPr lang="en-US" dirty="0"/>
              <a:t>    Translating the numbers back to letters produces the </a:t>
            </a:r>
            <a:r>
              <a:rPr lang="en-US" dirty="0" err="1"/>
              <a:t>ciphertext</a:t>
            </a:r>
            <a:endParaRPr lang="en-US" dirty="0"/>
          </a:p>
          <a:p>
            <a:pPr>
              <a:buNone/>
            </a:pPr>
            <a:r>
              <a:rPr lang="en-US" dirty="0"/>
              <a:t>           “DEZA RWZMLW HLCXTYR.”</a:t>
            </a:r>
          </a:p>
        </p:txBody>
      </p:sp>
    </p:spTree>
    <p:extLst>
      <p:ext uri="{BB962C8B-B14F-4D97-AF65-F5344CB8AC3E}">
        <p14:creationId xmlns:p14="http://schemas.microsoft.com/office/powerpoint/2010/main" val="400768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Shift Cipher</a:t>
            </a:r>
          </a:p>
        </p:txBody>
      </p:sp>
      <p:sp>
        <p:nvSpPr>
          <p:cNvPr id="3" name="Content Placeholder 2"/>
          <p:cNvSpPr>
            <a:spLocks noGrp="1"/>
          </p:cNvSpPr>
          <p:nvPr>
            <p:ph idx="1"/>
          </p:nvPr>
        </p:nvSpPr>
        <p:spPr/>
        <p:txBody>
          <a:bodyPr>
            <a:normAutofit fontScale="92500" lnSpcReduction="10000"/>
          </a:bodyPr>
          <a:lstStyle/>
          <a:p>
            <a:pPr indent="0">
              <a:buNone/>
            </a:pPr>
            <a:r>
              <a:rPr lang="en-US" b="1" dirty="0"/>
              <a:t>Example </a:t>
            </a:r>
            <a:r>
              <a:rPr lang="en-US" b="1" dirty="0">
                <a:latin typeface="Cambria Math" pitchFamily="18" charset="0"/>
                <a:ea typeface="Cambria Math" pitchFamily="18" charset="0"/>
              </a:rPr>
              <a:t>2</a:t>
            </a:r>
            <a:r>
              <a:rPr lang="en-US" dirty="0"/>
              <a:t>: Decrypt the message “LEWLYPLUJL PZ H NYLHA  ALHJOLY” that was encrypted using the shift cipher with </a:t>
            </a:r>
            <a:r>
              <a:rPr lang="en-US" i="1" dirty="0"/>
              <a:t>k</a:t>
            </a:r>
            <a:r>
              <a:rPr lang="en-US" dirty="0"/>
              <a:t> = </a:t>
            </a:r>
            <a:r>
              <a:rPr lang="en-US" dirty="0">
                <a:latin typeface="Cambria Math" pitchFamily="18" charset="0"/>
                <a:ea typeface="Cambria Math" pitchFamily="18" charset="0"/>
              </a:rPr>
              <a:t>7</a:t>
            </a:r>
            <a:r>
              <a:rPr lang="en-US" dirty="0"/>
              <a:t>.</a:t>
            </a:r>
          </a:p>
          <a:p>
            <a:pPr>
              <a:buNone/>
            </a:pPr>
            <a:r>
              <a:rPr lang="en-US" dirty="0"/>
              <a:t>    </a:t>
            </a:r>
            <a:r>
              <a:rPr lang="en-US" b="1" dirty="0"/>
              <a:t>Solution</a:t>
            </a:r>
            <a:r>
              <a:rPr lang="en-US" dirty="0"/>
              <a:t>: Replace each letter with the corresponding element of </a:t>
            </a:r>
            <a:r>
              <a:rPr lang="en-US" b="1" dirty="0"/>
              <a:t>Z</a:t>
            </a:r>
            <a:r>
              <a:rPr lang="en-US" baseline="-25000" dirty="0">
                <a:latin typeface="Cambria Math" pitchFamily="18" charset="0"/>
                <a:ea typeface="Cambria Math" pitchFamily="18" charset="0"/>
              </a:rPr>
              <a:t>26</a:t>
            </a:r>
            <a:r>
              <a:rPr lang="en-US" dirty="0"/>
              <a:t>.</a:t>
            </a:r>
          </a:p>
          <a:p>
            <a:pPr>
              <a:buNone/>
            </a:pPr>
            <a:r>
              <a:rPr lang="en-US" dirty="0">
                <a:latin typeface="Cambria Math" pitchFamily="18" charset="0"/>
                <a:ea typeface="Cambria Math" pitchFamily="18" charset="0"/>
              </a:rPr>
              <a:t>    </a:t>
            </a:r>
            <a:r>
              <a:rPr lang="en-US" sz="1900" dirty="0">
                <a:latin typeface="Cambria Math" pitchFamily="18" charset="0"/>
                <a:ea typeface="Cambria Math" pitchFamily="18" charset="0"/>
              </a:rPr>
              <a:t>11 4 22 11 24 15 11 20 9 11   15 25   7   13 24 11 7  0    0 11 7  9  14  11  24</a:t>
            </a:r>
            <a:r>
              <a:rPr lang="en-US" sz="1900" dirty="0"/>
              <a:t>.</a:t>
            </a:r>
          </a:p>
          <a:p>
            <a:pPr>
              <a:buNone/>
            </a:pPr>
            <a:r>
              <a:rPr lang="en-US" dirty="0"/>
              <a:t>    Shift each of the numbers by </a:t>
            </a:r>
            <a:r>
              <a:rPr lang="en-US" dirty="0">
                <a:latin typeface="Cambria Math"/>
                <a:ea typeface="Cambria Math"/>
              </a:rPr>
              <a:t>−</a:t>
            </a:r>
            <a:r>
              <a:rPr lang="en-US" i="1" dirty="0">
                <a:ea typeface="Cambria Math"/>
              </a:rPr>
              <a:t>k</a:t>
            </a:r>
            <a:r>
              <a:rPr lang="en-US" i="1" dirty="0">
                <a:latin typeface="Cambria Math"/>
                <a:ea typeface="Cambria Math"/>
              </a:rPr>
              <a:t> </a:t>
            </a:r>
            <a:r>
              <a:rPr lang="en-US" dirty="0">
                <a:latin typeface="Cambria Math"/>
                <a:ea typeface="Cambria Math"/>
              </a:rPr>
              <a:t>=</a:t>
            </a:r>
            <a:r>
              <a:rPr lang="en-US" i="1" dirty="0">
                <a:latin typeface="Cambria Math"/>
                <a:ea typeface="Cambria Math"/>
              </a:rPr>
              <a:t> </a:t>
            </a:r>
            <a:r>
              <a:rPr lang="en-US" dirty="0">
                <a:latin typeface="Cambria Math"/>
                <a:ea typeface="Cambria Math"/>
              </a:rPr>
              <a:t>−7 modulo 26</a:t>
            </a:r>
            <a:r>
              <a:rPr lang="en-US" dirty="0"/>
              <a:t>, yielding</a:t>
            </a:r>
          </a:p>
          <a:p>
            <a:pPr>
              <a:buNone/>
            </a:pPr>
            <a:r>
              <a:rPr lang="en-US" dirty="0"/>
              <a:t>    </a:t>
            </a:r>
            <a:r>
              <a:rPr lang="en-US" sz="1900" dirty="0">
                <a:latin typeface="Cambria Math" pitchFamily="18" charset="0"/>
                <a:ea typeface="Cambria Math" pitchFamily="18" charset="0"/>
              </a:rPr>
              <a:t>4 23 15 4 17 8 4 13 2 4   8 18    0    6 17 4  0  19     19  4  0  2  7  4  17</a:t>
            </a:r>
            <a:r>
              <a:rPr lang="en-US" sz="1900" dirty="0"/>
              <a:t>.</a:t>
            </a:r>
          </a:p>
          <a:p>
            <a:pPr>
              <a:buNone/>
            </a:pPr>
            <a:r>
              <a:rPr lang="en-US" dirty="0"/>
              <a:t>    Translating the numbers back to letters produces the decrypted message</a:t>
            </a:r>
          </a:p>
          <a:p>
            <a:pPr>
              <a:buNone/>
            </a:pPr>
            <a:r>
              <a:rPr lang="en-US" dirty="0"/>
              <a:t>           “EXPERIENCE IS A GREAT TEACHER.”</a:t>
            </a:r>
          </a:p>
        </p:txBody>
      </p:sp>
    </p:spTree>
    <p:extLst>
      <p:ext uri="{BB962C8B-B14F-4D97-AF65-F5344CB8AC3E}">
        <p14:creationId xmlns:p14="http://schemas.microsoft.com/office/powerpoint/2010/main" val="320842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CC510A-335D-4556-8283-AEBEA26E4CB1}"/>
              </a:ext>
            </a:extLst>
          </p:cNvPr>
          <p:cNvSpPr>
            <a:spLocks noGrp="1"/>
          </p:cNvSpPr>
          <p:nvPr>
            <p:ph idx="1"/>
          </p:nvPr>
        </p:nvSpPr>
        <p:spPr>
          <a:xfrm>
            <a:off x="152400" y="1295400"/>
            <a:ext cx="8763000" cy="5334000"/>
          </a:xfrm>
        </p:spPr>
        <p:txBody>
          <a:bodyPr>
            <a:normAutofit fontScale="92500" lnSpcReduction="10000"/>
          </a:bodyPr>
          <a:lstStyle/>
          <a:p>
            <a:pPr marL="0" indent="0" algn="l">
              <a:buNone/>
            </a:pPr>
            <a:r>
              <a:rPr lang="en-US" sz="2800" b="1" i="0" u="none" strike="noStrike" baseline="0" dirty="0">
                <a:latin typeface="Times New Roman" panose="02020603050405020304" pitchFamily="18" charset="0"/>
              </a:rPr>
              <a:t>EXAMPLE:</a:t>
            </a:r>
          </a:p>
          <a:p>
            <a:pPr marL="0" indent="0" algn="just">
              <a:buNone/>
            </a:pPr>
            <a:r>
              <a:rPr lang="en-US" sz="2800" b="0" i="0" u="none" strike="noStrike" baseline="0" dirty="0">
                <a:latin typeface="TimesNewRomanPSMT"/>
              </a:rPr>
              <a:t>Find the 20th term of the arithmetic sequence</a:t>
            </a:r>
          </a:p>
          <a:p>
            <a:pPr marL="0" indent="0" algn="just">
              <a:buNone/>
            </a:pPr>
            <a:r>
              <a:rPr lang="en-US" sz="2800" dirty="0">
                <a:latin typeface="TimesNewRomanPSMT"/>
              </a:rPr>
              <a:t>			</a:t>
            </a:r>
            <a:r>
              <a:rPr lang="en-PK" sz="2800" b="0" i="0" u="none" strike="noStrike" baseline="0" dirty="0">
                <a:latin typeface="TimesNewRomanPSMT"/>
              </a:rPr>
              <a:t>3, 9, 15, 21, …</a:t>
            </a:r>
            <a:endParaRPr lang="en-US" sz="2800" b="0" i="0" u="none" strike="noStrike" baseline="0" dirty="0">
              <a:latin typeface="TimesNewRomanPSMT"/>
            </a:endParaRPr>
          </a:p>
          <a:p>
            <a:pPr marL="0" indent="0" algn="l">
              <a:buNone/>
            </a:pPr>
            <a:r>
              <a:rPr lang="en-US" sz="2800" b="1" i="0" u="none" strike="noStrike" baseline="0" dirty="0">
                <a:latin typeface="Times New Roman" panose="02020603050405020304" pitchFamily="18" charset="0"/>
              </a:rPr>
              <a:t>SOLUTION:</a:t>
            </a:r>
          </a:p>
          <a:p>
            <a:r>
              <a:rPr lang="en-US" sz="2800" b="0" i="0" u="none" strike="noStrike" baseline="0" dirty="0">
                <a:latin typeface="TimesNewRomanPSMT"/>
              </a:rPr>
              <a:t>Here a = first term = 3</a:t>
            </a:r>
          </a:p>
          <a:p>
            <a:pPr algn="l"/>
            <a:r>
              <a:rPr lang="en-US" sz="2800" b="0" i="0" u="none" strike="noStrike" baseline="0" dirty="0">
                <a:latin typeface="TimesNewRomanPSMT"/>
              </a:rPr>
              <a:t>d = common difference = 9 - 3 = 6</a:t>
            </a:r>
          </a:p>
          <a:p>
            <a:pPr algn="l"/>
            <a:r>
              <a:rPr lang="en-US" sz="2800" b="0" i="0" u="none" strike="noStrike" baseline="0" dirty="0">
                <a:latin typeface="TimesNewRomanPSMT"/>
              </a:rPr>
              <a:t>n = term number = 20</a:t>
            </a:r>
          </a:p>
          <a:p>
            <a:pPr algn="l"/>
            <a:r>
              <a:rPr lang="en-US" sz="2800" b="0" i="0" u="none" strike="noStrike" baseline="0" dirty="0">
                <a:latin typeface="TimesNewRomanPSMT"/>
              </a:rPr>
              <a:t>a</a:t>
            </a:r>
            <a:r>
              <a:rPr lang="en-US" sz="1600" b="1" i="0" u="none" strike="noStrike" baseline="0" dirty="0">
                <a:latin typeface="TimesNewRomanPSMT"/>
              </a:rPr>
              <a:t>20</a:t>
            </a:r>
            <a:r>
              <a:rPr lang="en-US" sz="800" b="0" i="0" u="none" strike="noStrike" baseline="0" dirty="0">
                <a:latin typeface="TimesNewRomanPSMT"/>
              </a:rPr>
              <a:t> </a:t>
            </a:r>
            <a:r>
              <a:rPr lang="en-US" sz="2800" b="0" i="0" u="none" strike="noStrike" baseline="0" dirty="0">
                <a:latin typeface="TimesNewRomanPSMT"/>
              </a:rPr>
              <a:t>= value of 20th term = ?</a:t>
            </a:r>
          </a:p>
          <a:p>
            <a:pPr algn="l"/>
            <a:r>
              <a:rPr lang="pt-BR" sz="2800" b="0" i="0" u="none" strike="noStrike" baseline="0" dirty="0">
                <a:latin typeface="TimesNewRomanPSMT"/>
              </a:rPr>
              <a:t>Since a</a:t>
            </a:r>
            <a:r>
              <a:rPr lang="pt-BR" sz="800" b="0" i="0" u="none" strike="noStrike" baseline="0" dirty="0">
                <a:latin typeface="TimesNewRomanPSMT"/>
              </a:rPr>
              <a:t>n </a:t>
            </a:r>
            <a:r>
              <a:rPr lang="pt-BR" sz="2800" b="0" i="0" u="none" strike="noStrike" baseline="0" dirty="0">
                <a:latin typeface="TimesNewRomanPSMT"/>
              </a:rPr>
              <a:t>= a + (n - 1) d; n </a:t>
            </a:r>
            <a:r>
              <a:rPr lang="pt-BR" sz="2800" b="0" i="0" u="none" strike="noStrike" baseline="0" dirty="0">
                <a:latin typeface="SymbolMT"/>
              </a:rPr>
              <a:t>≥</a:t>
            </a:r>
            <a:r>
              <a:rPr lang="pt-BR" sz="2800" b="0" i="0" u="none" strike="noStrike" baseline="0" dirty="0">
                <a:latin typeface="TimesNewRomanPSMT"/>
              </a:rPr>
              <a:t>1</a:t>
            </a:r>
          </a:p>
          <a:p>
            <a:pPr marL="0" indent="0" algn="l">
              <a:buNone/>
            </a:pPr>
            <a:r>
              <a:rPr lang="pt-BR" sz="2800" b="0" i="0" u="none" strike="noStrike" baseline="0" dirty="0">
                <a:latin typeface="SymbolMT"/>
              </a:rPr>
              <a:t>∴ </a:t>
            </a:r>
            <a:r>
              <a:rPr lang="pt-BR" sz="2800" b="0" i="0" u="none" strike="noStrike" baseline="0" dirty="0">
                <a:latin typeface="TimesNewRomanPSMT"/>
              </a:rPr>
              <a:t>a</a:t>
            </a:r>
            <a:r>
              <a:rPr lang="pt-BR" sz="1600" b="1" i="0" u="none" strike="noStrike" baseline="0" dirty="0">
                <a:latin typeface="TimesNewRomanPSMT"/>
              </a:rPr>
              <a:t>20 </a:t>
            </a:r>
            <a:r>
              <a:rPr lang="pt-BR" sz="2800" b="0" i="0" u="none" strike="noStrike" baseline="0" dirty="0">
                <a:latin typeface="TimesNewRomanPSMT"/>
              </a:rPr>
              <a:t>= 3 + (20 - 1) 6</a:t>
            </a:r>
          </a:p>
          <a:p>
            <a:pPr marL="0" indent="0" algn="l">
              <a:buNone/>
            </a:pPr>
            <a:r>
              <a:rPr lang="pt-BR" sz="2800" dirty="0">
                <a:latin typeface="TimesNewRomanPSMT"/>
              </a:rPr>
              <a:t>       </a:t>
            </a:r>
            <a:r>
              <a:rPr lang="pt-BR" sz="2800" b="0" i="0" u="none" strike="noStrike" baseline="0" dirty="0">
                <a:latin typeface="TimesNewRomanPSMT"/>
              </a:rPr>
              <a:t> </a:t>
            </a:r>
            <a:r>
              <a:rPr lang="en-PK" sz="2800" b="0" i="0" u="none" strike="noStrike" baseline="0" dirty="0">
                <a:latin typeface="TimesNewRomanPSMT"/>
              </a:rPr>
              <a:t>= 3 + 114</a:t>
            </a:r>
            <a:r>
              <a:rPr lang="en-US" sz="2800" b="0" i="0" u="none" strike="noStrike" baseline="0" dirty="0">
                <a:latin typeface="TimesNewRomanPSMT"/>
              </a:rPr>
              <a:t> </a:t>
            </a:r>
          </a:p>
          <a:p>
            <a:pPr marL="0" indent="0" algn="l">
              <a:buNone/>
            </a:pPr>
            <a:r>
              <a:rPr lang="en-US" sz="2800" b="0" i="0" u="none" strike="noStrike" baseline="0" dirty="0">
                <a:latin typeface="TimesNewRomanPSMT"/>
              </a:rPr>
              <a:t>        </a:t>
            </a:r>
            <a:r>
              <a:rPr lang="en-PK" sz="2800" b="0" i="0" u="none" strike="noStrike" baseline="0" dirty="0">
                <a:latin typeface="TimesNewRomanPSMT"/>
              </a:rPr>
              <a:t>= 117</a:t>
            </a:r>
          </a:p>
        </p:txBody>
      </p:sp>
      <p:sp>
        <p:nvSpPr>
          <p:cNvPr id="4" name="Title 1">
            <a:extLst>
              <a:ext uri="{FF2B5EF4-FFF2-40B4-BE49-F238E27FC236}">
                <a16:creationId xmlns:a16="http://schemas.microsoft.com/office/drawing/2014/main" id="{84B59894-007D-4AD3-BD79-35CA1F5E7612}"/>
              </a:ext>
            </a:extLst>
          </p:cNvPr>
          <p:cNvSpPr>
            <a:spLocks noGrp="1"/>
          </p:cNvSpPr>
          <p:nvPr>
            <p:ph type="title"/>
          </p:nvPr>
        </p:nvSpPr>
        <p:spPr>
          <a:xfrm>
            <a:off x="457200" y="381000"/>
            <a:ext cx="8229600" cy="914400"/>
          </a:xfrm>
        </p:spPr>
        <p:txBody>
          <a:bodyPr>
            <a:normAutofit/>
          </a:bodyPr>
          <a:lstStyle/>
          <a:p>
            <a:r>
              <a:rPr lang="en-US" dirty="0"/>
              <a:t>Arithmetic Sequences </a:t>
            </a:r>
          </a:p>
        </p:txBody>
      </p:sp>
    </p:spTree>
    <p:extLst>
      <p:ext uri="{BB962C8B-B14F-4D97-AF65-F5344CB8AC3E}">
        <p14:creationId xmlns:p14="http://schemas.microsoft.com/office/powerpoint/2010/main" val="336906057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062485"/>
            <a:ext cx="8286750" cy="5262115"/>
          </a:xfrm>
        </p:spPr>
      </p:pic>
    </p:spTree>
    <p:extLst>
      <p:ext uri="{BB962C8B-B14F-4D97-AF65-F5344CB8AC3E}">
        <p14:creationId xmlns:p14="http://schemas.microsoft.com/office/powerpoint/2010/main" val="30375244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0070" y="993934"/>
            <a:ext cx="8050530" cy="5178266"/>
          </a:xfrm>
        </p:spPr>
      </p:pic>
    </p:spTree>
    <p:extLst>
      <p:ext uri="{BB962C8B-B14F-4D97-AF65-F5344CB8AC3E}">
        <p14:creationId xmlns:p14="http://schemas.microsoft.com/office/powerpoint/2010/main" val="203665896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594" y="1021420"/>
            <a:ext cx="8159006" cy="5379380"/>
          </a:xfrm>
        </p:spPr>
      </p:pic>
    </p:spTree>
    <p:extLst>
      <p:ext uri="{BB962C8B-B14F-4D97-AF65-F5344CB8AC3E}">
        <p14:creationId xmlns:p14="http://schemas.microsoft.com/office/powerpoint/2010/main" val="25490650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solidFill>
            <a:srgbClr val="FBA9A3"/>
          </a:solidFill>
        </p:spPr>
        <p:txBody>
          <a:bodyPr/>
          <a:lstStyle/>
          <a:p>
            <a:r>
              <a:rPr lang="en-US" altLang="en-US"/>
              <a:t>Using RSA</a:t>
            </a:r>
          </a:p>
        </p:txBody>
      </p:sp>
      <p:sp>
        <p:nvSpPr>
          <p:cNvPr id="86019" name="Rectangle 3"/>
          <p:cNvSpPr>
            <a:spLocks noGrp="1" noChangeArrowheads="1"/>
          </p:cNvSpPr>
          <p:nvPr>
            <p:ph idx="1"/>
          </p:nvPr>
        </p:nvSpPr>
        <p:spPr>
          <a:ln>
            <a:solidFill>
              <a:schemeClr val="tx1"/>
            </a:solidFill>
            <a:miter lim="800000"/>
            <a:headEnd/>
            <a:tailEnd/>
          </a:ln>
        </p:spPr>
        <p:txBody>
          <a:bodyPr>
            <a:normAutofit/>
          </a:bodyPr>
          <a:lstStyle/>
          <a:p>
            <a:pPr>
              <a:buFontTx/>
              <a:buNone/>
            </a:pPr>
            <a:r>
              <a:rPr lang="en-US" altLang="en-US" sz="2800" dirty="0"/>
              <a:t>Given </a:t>
            </a:r>
            <a:r>
              <a:rPr lang="en-US" altLang="en-US" sz="2800" dirty="0" err="1"/>
              <a:t>pubKey</a:t>
            </a:r>
            <a:r>
              <a:rPr lang="en-US" altLang="en-US" sz="2800" dirty="0"/>
              <a:t> = &lt;e, n&gt; and </a:t>
            </a:r>
            <a:r>
              <a:rPr lang="en-US" altLang="en-US" sz="2800" dirty="0" err="1"/>
              <a:t>privKey</a:t>
            </a:r>
            <a:r>
              <a:rPr lang="en-US" altLang="en-US" sz="2800" dirty="0"/>
              <a:t> = &lt;d, n&gt;</a:t>
            </a:r>
          </a:p>
          <a:p>
            <a:pPr>
              <a:buFontTx/>
              <a:buNone/>
            </a:pPr>
            <a:r>
              <a:rPr lang="en-US" altLang="en-US" sz="2800" dirty="0"/>
              <a:t>If Message = m</a:t>
            </a:r>
          </a:p>
          <a:p>
            <a:pPr>
              <a:buFontTx/>
              <a:buNone/>
            </a:pPr>
            <a:r>
              <a:rPr lang="en-US" altLang="en-US" sz="2800" dirty="0"/>
              <a:t>Then: </a:t>
            </a:r>
          </a:p>
          <a:p>
            <a:pPr>
              <a:buFontTx/>
              <a:buNone/>
            </a:pPr>
            <a:r>
              <a:rPr lang="en-US" altLang="en-US" sz="2800" dirty="0"/>
              <a:t>encryption: c = m</a:t>
            </a:r>
            <a:r>
              <a:rPr lang="en-US" altLang="en-US" sz="2800" baseline="30000" dirty="0"/>
              <a:t>e</a:t>
            </a:r>
            <a:r>
              <a:rPr lang="en-US" altLang="en-US" sz="2800" dirty="0"/>
              <a:t> mod n, m &lt; n</a:t>
            </a:r>
          </a:p>
          <a:p>
            <a:pPr>
              <a:buFontTx/>
              <a:buNone/>
            </a:pPr>
            <a:r>
              <a:rPr lang="en-US" altLang="en-US" sz="2800" dirty="0"/>
              <a:t>decryption: m = c</a:t>
            </a:r>
            <a:r>
              <a:rPr lang="en-US" altLang="en-US" sz="2800" baseline="30000" dirty="0"/>
              <a:t>d</a:t>
            </a:r>
            <a:r>
              <a:rPr lang="en-US" altLang="en-US" sz="2800" dirty="0"/>
              <a:t> mod n</a:t>
            </a:r>
          </a:p>
          <a:p>
            <a:pPr>
              <a:buFontTx/>
              <a:buNone/>
            </a:pPr>
            <a:r>
              <a:rPr lang="en-US" altLang="en-US" sz="2800" dirty="0"/>
              <a:t>signature: s = md mod n, m &lt; n</a:t>
            </a:r>
          </a:p>
          <a:p>
            <a:pPr>
              <a:buFontTx/>
              <a:buNone/>
            </a:pPr>
            <a:r>
              <a:rPr lang="en-US" altLang="en-US" sz="2800" dirty="0"/>
              <a:t>verification: m = se mod n</a:t>
            </a:r>
            <a:endParaRPr lang="en-US" altLang="en-US" sz="1800" dirty="0"/>
          </a:p>
        </p:txBody>
      </p:sp>
      <p:sp>
        <p:nvSpPr>
          <p:cNvPr id="5" name="Footer Placeholder 4"/>
          <p:cNvSpPr>
            <a:spLocks noGrp="1"/>
          </p:cNvSpPr>
          <p:nvPr>
            <p:ph type="ftr" sz="quarter" idx="11"/>
          </p:nvPr>
        </p:nvSpPr>
        <p:spPr/>
        <p:txBody>
          <a:bodyPr/>
          <a:lstStyle/>
          <a:p>
            <a:r>
              <a:rPr lang="en-US" altLang="en-US"/>
              <a:t>8. Cryptography part 2</a:t>
            </a:r>
          </a:p>
        </p:txBody>
      </p:sp>
      <p:sp>
        <p:nvSpPr>
          <p:cNvPr id="6" name="Slide Number Placeholder 5"/>
          <p:cNvSpPr>
            <a:spLocks noGrp="1"/>
          </p:cNvSpPr>
          <p:nvPr>
            <p:ph type="sldNum" sz="quarter" idx="12"/>
          </p:nvPr>
        </p:nvSpPr>
        <p:spPr/>
        <p:txBody>
          <a:bodyPr/>
          <a:lstStyle/>
          <a:p>
            <a:fld id="{1230A84F-87D5-47A0-9758-5630CA6D8F3B}" type="slidenum">
              <a:rPr lang="en-US" altLang="en-US"/>
              <a:pPr/>
              <a:t>153</a:t>
            </a:fld>
            <a:endParaRPr lang="en-US" altLang="en-US"/>
          </a:p>
        </p:txBody>
      </p:sp>
    </p:spTree>
    <p:extLst>
      <p:ext uri="{BB962C8B-B14F-4D97-AF65-F5344CB8AC3E}">
        <p14:creationId xmlns:p14="http://schemas.microsoft.com/office/powerpoint/2010/main" val="291825293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solidFill>
            <a:srgbClr val="FBA9A3"/>
          </a:solidFill>
        </p:spPr>
        <p:txBody>
          <a:bodyPr/>
          <a:lstStyle/>
          <a:p>
            <a:r>
              <a:rPr lang="en-US" altLang="en-US"/>
              <a:t>Example of RSA (1)</a:t>
            </a:r>
          </a:p>
        </p:txBody>
      </p:sp>
      <p:sp>
        <p:nvSpPr>
          <p:cNvPr id="87043" name="Rectangle 3"/>
          <p:cNvSpPr>
            <a:spLocks noGrp="1" noChangeArrowheads="1"/>
          </p:cNvSpPr>
          <p:nvPr>
            <p:ph idx="1"/>
          </p:nvPr>
        </p:nvSpPr>
        <p:spPr/>
        <p:txBody>
          <a:bodyPr>
            <a:noAutofit/>
          </a:bodyPr>
          <a:lstStyle/>
          <a:p>
            <a:pPr>
              <a:lnSpc>
                <a:spcPct val="90000"/>
              </a:lnSpc>
              <a:buFontTx/>
              <a:buNone/>
            </a:pPr>
            <a:r>
              <a:rPr lang="en-US" altLang="en-US" sz="2400" dirty="0"/>
              <a:t>Choose p = 7 and q = 17.</a:t>
            </a:r>
          </a:p>
          <a:p>
            <a:pPr>
              <a:lnSpc>
                <a:spcPct val="90000"/>
              </a:lnSpc>
              <a:buFontTx/>
              <a:buNone/>
            </a:pPr>
            <a:r>
              <a:rPr lang="en-US" altLang="en-US" sz="2400" dirty="0"/>
              <a:t>Compute n = p*q= 119.</a:t>
            </a:r>
          </a:p>
          <a:p>
            <a:pPr>
              <a:lnSpc>
                <a:spcPct val="90000"/>
              </a:lnSpc>
              <a:buFontTx/>
              <a:buNone/>
            </a:pPr>
            <a:r>
              <a:rPr lang="en-US" altLang="en-US" sz="2400" dirty="0"/>
              <a:t>Compute f(n)=(p-1)(q-1)=96.</a:t>
            </a:r>
          </a:p>
          <a:p>
            <a:pPr>
              <a:lnSpc>
                <a:spcPct val="90000"/>
              </a:lnSpc>
              <a:buFontTx/>
              <a:buNone/>
            </a:pPr>
            <a:r>
              <a:rPr lang="en-US" altLang="en-US" sz="2400" dirty="0"/>
              <a:t>Select e = 5, (a relatively prime to f(n).)</a:t>
            </a:r>
          </a:p>
          <a:p>
            <a:pPr>
              <a:lnSpc>
                <a:spcPct val="90000"/>
              </a:lnSpc>
              <a:buFontTx/>
              <a:buNone/>
            </a:pPr>
            <a:r>
              <a:rPr lang="en-US" altLang="en-US" sz="2400" dirty="0"/>
              <a:t>Compute d = _77_such that e*d=1 mod f(n).</a:t>
            </a:r>
          </a:p>
          <a:p>
            <a:pPr>
              <a:lnSpc>
                <a:spcPct val="90000"/>
              </a:lnSpc>
              <a:buFontTx/>
              <a:buNone/>
            </a:pPr>
            <a:r>
              <a:rPr lang="en-US" altLang="en-US" sz="2400" dirty="0"/>
              <a:t>• Public key: &lt;5,119&gt;</a:t>
            </a:r>
          </a:p>
          <a:p>
            <a:pPr>
              <a:lnSpc>
                <a:spcPct val="90000"/>
              </a:lnSpc>
              <a:buFontTx/>
              <a:buNone/>
            </a:pPr>
            <a:r>
              <a:rPr lang="en-US" altLang="en-US" sz="2400" dirty="0"/>
              <a:t>• Private key: &lt;77,119&gt;</a:t>
            </a:r>
          </a:p>
          <a:p>
            <a:pPr>
              <a:lnSpc>
                <a:spcPct val="90000"/>
              </a:lnSpc>
              <a:buFontTx/>
              <a:buNone/>
            </a:pPr>
            <a:r>
              <a:rPr lang="en-US" altLang="en-US" sz="2400" dirty="0"/>
              <a:t>• Message = 19</a:t>
            </a:r>
          </a:p>
          <a:p>
            <a:pPr>
              <a:lnSpc>
                <a:spcPct val="90000"/>
              </a:lnSpc>
              <a:buFontTx/>
              <a:buNone/>
            </a:pPr>
            <a:r>
              <a:rPr lang="en-US" altLang="en-US" sz="2400" dirty="0"/>
              <a:t>• Encryption: 19</a:t>
            </a:r>
            <a:r>
              <a:rPr lang="en-US" altLang="en-US" sz="2400" baseline="30000" dirty="0"/>
              <a:t>5</a:t>
            </a:r>
            <a:r>
              <a:rPr lang="en-US" altLang="en-US" sz="2400" dirty="0"/>
              <a:t> mod 119 = 66</a:t>
            </a:r>
          </a:p>
          <a:p>
            <a:pPr>
              <a:lnSpc>
                <a:spcPct val="90000"/>
              </a:lnSpc>
              <a:buFontTx/>
              <a:buNone/>
            </a:pPr>
            <a:r>
              <a:rPr lang="en-US" altLang="en-US" sz="2400" dirty="0"/>
              <a:t>• Decryption: 66</a:t>
            </a:r>
            <a:r>
              <a:rPr lang="en-US" altLang="en-US" sz="2400" baseline="30000" dirty="0"/>
              <a:t>77</a:t>
            </a:r>
            <a:r>
              <a:rPr lang="en-US" altLang="en-US" sz="2400" dirty="0"/>
              <a:t> mod 119 = 19</a:t>
            </a:r>
            <a:endParaRPr lang="en-US" altLang="en-US" sz="1500" dirty="0"/>
          </a:p>
        </p:txBody>
      </p:sp>
      <p:sp>
        <p:nvSpPr>
          <p:cNvPr id="5" name="Footer Placeholder 4"/>
          <p:cNvSpPr>
            <a:spLocks noGrp="1"/>
          </p:cNvSpPr>
          <p:nvPr>
            <p:ph type="ftr" sz="quarter" idx="11"/>
          </p:nvPr>
        </p:nvSpPr>
        <p:spPr/>
        <p:txBody>
          <a:bodyPr/>
          <a:lstStyle/>
          <a:p>
            <a:r>
              <a:rPr lang="en-US" altLang="en-US" dirty="0"/>
              <a:t>8. Cryptography part 2</a:t>
            </a:r>
          </a:p>
        </p:txBody>
      </p:sp>
      <p:sp>
        <p:nvSpPr>
          <p:cNvPr id="6" name="Slide Number Placeholder 5"/>
          <p:cNvSpPr>
            <a:spLocks noGrp="1"/>
          </p:cNvSpPr>
          <p:nvPr>
            <p:ph type="sldNum" sz="quarter" idx="12"/>
          </p:nvPr>
        </p:nvSpPr>
        <p:spPr/>
        <p:txBody>
          <a:bodyPr/>
          <a:lstStyle/>
          <a:p>
            <a:fld id="{BAC787CF-897C-43DE-AF74-80FCD3F3B2DA}" type="slidenum">
              <a:rPr lang="en-US" altLang="en-US"/>
              <a:pPr/>
              <a:t>154</a:t>
            </a:fld>
            <a:endParaRPr lang="en-US" altLang="en-US"/>
          </a:p>
        </p:txBody>
      </p:sp>
    </p:spTree>
    <p:extLst>
      <p:ext uri="{BB962C8B-B14F-4D97-AF65-F5344CB8AC3E}">
        <p14:creationId xmlns:p14="http://schemas.microsoft.com/office/powerpoint/2010/main" val="323652755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solidFill>
            <a:srgbClr val="FBA9A3"/>
          </a:solidFill>
        </p:spPr>
        <p:txBody>
          <a:bodyPr/>
          <a:lstStyle/>
          <a:p>
            <a:r>
              <a:rPr lang="en-US" altLang="en-US" dirty="0"/>
              <a:t>Example of RSA (2)</a:t>
            </a:r>
          </a:p>
        </p:txBody>
      </p:sp>
      <p:sp>
        <p:nvSpPr>
          <p:cNvPr id="88067" name="Rectangle 3"/>
          <p:cNvSpPr>
            <a:spLocks noGrp="1" noChangeArrowheads="1"/>
          </p:cNvSpPr>
          <p:nvPr>
            <p:ph idx="1"/>
          </p:nvPr>
        </p:nvSpPr>
        <p:spPr/>
        <p:txBody>
          <a:bodyPr>
            <a:normAutofit/>
          </a:bodyPr>
          <a:lstStyle/>
          <a:p>
            <a:pPr>
              <a:lnSpc>
                <a:spcPct val="90000"/>
              </a:lnSpc>
              <a:buFontTx/>
              <a:buNone/>
            </a:pPr>
            <a:r>
              <a:rPr lang="en-US" altLang="en-US" sz="2800" dirty="0"/>
              <a:t>p = 7, q = 11, n = 77</a:t>
            </a:r>
          </a:p>
          <a:p>
            <a:pPr>
              <a:lnSpc>
                <a:spcPct val="90000"/>
              </a:lnSpc>
              <a:buFontTx/>
              <a:buNone/>
            </a:pPr>
            <a:r>
              <a:rPr lang="en-US" altLang="en-US" sz="2800" dirty="0"/>
              <a:t>Alice chooses e = 17, making d = 53</a:t>
            </a:r>
          </a:p>
          <a:p>
            <a:pPr>
              <a:lnSpc>
                <a:spcPct val="90000"/>
              </a:lnSpc>
              <a:buFontTx/>
              <a:buNone/>
            </a:pPr>
            <a:r>
              <a:rPr lang="en-US" altLang="en-US" sz="2800" dirty="0"/>
              <a:t>Bob wants to send Alice secret message </a:t>
            </a:r>
          </a:p>
          <a:p>
            <a:pPr>
              <a:lnSpc>
                <a:spcPct val="90000"/>
              </a:lnSpc>
              <a:buFontTx/>
              <a:buNone/>
            </a:pPr>
            <a:r>
              <a:rPr lang="en-US" altLang="en-US" sz="2800" dirty="0"/>
              <a:t>HELLO (07 04 11 11 14)</a:t>
            </a:r>
          </a:p>
          <a:p>
            <a:pPr>
              <a:lnSpc>
                <a:spcPct val="90000"/>
              </a:lnSpc>
              <a:buFontTx/>
              <a:buNone/>
            </a:pPr>
            <a:r>
              <a:rPr lang="en-US" altLang="en-US" sz="2800" dirty="0"/>
              <a:t>– 07</a:t>
            </a:r>
            <a:r>
              <a:rPr lang="en-US" altLang="en-US" sz="2800" baseline="30000" dirty="0"/>
              <a:t>17</a:t>
            </a:r>
            <a:r>
              <a:rPr lang="en-US" altLang="en-US" sz="2800" dirty="0"/>
              <a:t> mod 77 = </a:t>
            </a:r>
            <a:r>
              <a:rPr lang="en-US" altLang="en-US" sz="2800" dirty="0">
                <a:solidFill>
                  <a:srgbClr val="FF0066"/>
                </a:solidFill>
              </a:rPr>
              <a:t>28</a:t>
            </a:r>
            <a:r>
              <a:rPr lang="en-US" altLang="en-US" sz="2800" dirty="0"/>
              <a:t>;  04</a:t>
            </a:r>
            <a:r>
              <a:rPr lang="en-US" altLang="en-US" sz="2800" baseline="30000" dirty="0"/>
              <a:t>17</a:t>
            </a:r>
            <a:r>
              <a:rPr lang="en-US" altLang="en-US" sz="2800" dirty="0"/>
              <a:t> mod 77 = </a:t>
            </a:r>
            <a:r>
              <a:rPr lang="en-US" altLang="en-US" sz="2800" dirty="0">
                <a:solidFill>
                  <a:srgbClr val="FF0066"/>
                </a:solidFill>
              </a:rPr>
              <a:t>16</a:t>
            </a:r>
          </a:p>
          <a:p>
            <a:pPr>
              <a:lnSpc>
                <a:spcPct val="90000"/>
              </a:lnSpc>
              <a:buFontTx/>
              <a:buNone/>
            </a:pPr>
            <a:r>
              <a:rPr lang="en-US" altLang="en-US" sz="2800" dirty="0"/>
              <a:t>– 11</a:t>
            </a:r>
            <a:r>
              <a:rPr lang="en-US" altLang="en-US" sz="2800" baseline="30000" dirty="0"/>
              <a:t>17</a:t>
            </a:r>
            <a:r>
              <a:rPr lang="en-US" altLang="en-US" sz="2800" dirty="0"/>
              <a:t> mod 77 = </a:t>
            </a:r>
            <a:r>
              <a:rPr lang="en-US" altLang="en-US" sz="2800" dirty="0">
                <a:solidFill>
                  <a:srgbClr val="FF0066"/>
                </a:solidFill>
              </a:rPr>
              <a:t>44</a:t>
            </a:r>
            <a:r>
              <a:rPr lang="en-US" altLang="en-US" sz="2800" dirty="0"/>
              <a:t>; – 11</a:t>
            </a:r>
            <a:r>
              <a:rPr lang="en-US" altLang="en-US" sz="2800" baseline="30000" dirty="0"/>
              <a:t>17</a:t>
            </a:r>
            <a:r>
              <a:rPr lang="en-US" altLang="en-US" sz="2800" dirty="0"/>
              <a:t> mod 77 = </a:t>
            </a:r>
            <a:r>
              <a:rPr lang="en-US" altLang="en-US" sz="2800" dirty="0">
                <a:solidFill>
                  <a:srgbClr val="FF0066"/>
                </a:solidFill>
              </a:rPr>
              <a:t>44</a:t>
            </a:r>
          </a:p>
          <a:p>
            <a:pPr>
              <a:lnSpc>
                <a:spcPct val="90000"/>
              </a:lnSpc>
              <a:buFontTx/>
              <a:buNone/>
            </a:pPr>
            <a:r>
              <a:rPr lang="en-US" altLang="en-US" sz="2800" dirty="0"/>
              <a:t>– 14</a:t>
            </a:r>
            <a:r>
              <a:rPr lang="en-US" altLang="en-US" sz="2800" baseline="30000" dirty="0"/>
              <a:t>17</a:t>
            </a:r>
            <a:r>
              <a:rPr lang="en-US" altLang="en-US" sz="2800" dirty="0"/>
              <a:t> mod 77 = </a:t>
            </a:r>
            <a:r>
              <a:rPr lang="en-US" altLang="en-US" sz="2800" dirty="0">
                <a:solidFill>
                  <a:srgbClr val="FF0066"/>
                </a:solidFill>
              </a:rPr>
              <a:t>42</a:t>
            </a:r>
          </a:p>
          <a:p>
            <a:pPr>
              <a:lnSpc>
                <a:spcPct val="90000"/>
              </a:lnSpc>
              <a:buFontTx/>
              <a:buNone/>
            </a:pPr>
            <a:r>
              <a:rPr lang="en-US" altLang="en-US" sz="2800" dirty="0"/>
              <a:t>• Bob sends </a:t>
            </a:r>
            <a:r>
              <a:rPr lang="en-US" altLang="en-US" sz="2800" b="1" dirty="0">
                <a:solidFill>
                  <a:schemeClr val="hlink"/>
                </a:solidFill>
              </a:rPr>
              <a:t>28 16 44 44 42</a:t>
            </a:r>
          </a:p>
        </p:txBody>
      </p:sp>
      <p:sp>
        <p:nvSpPr>
          <p:cNvPr id="5" name="Footer Placeholder 4"/>
          <p:cNvSpPr>
            <a:spLocks noGrp="1"/>
          </p:cNvSpPr>
          <p:nvPr>
            <p:ph type="ftr" sz="quarter" idx="11"/>
          </p:nvPr>
        </p:nvSpPr>
        <p:spPr/>
        <p:txBody>
          <a:bodyPr/>
          <a:lstStyle/>
          <a:p>
            <a:r>
              <a:rPr lang="en-US" altLang="en-US"/>
              <a:t>8. Cryptography part 2</a:t>
            </a:r>
          </a:p>
        </p:txBody>
      </p:sp>
      <p:sp>
        <p:nvSpPr>
          <p:cNvPr id="6" name="Slide Number Placeholder 5"/>
          <p:cNvSpPr>
            <a:spLocks noGrp="1"/>
          </p:cNvSpPr>
          <p:nvPr>
            <p:ph type="sldNum" sz="quarter" idx="12"/>
          </p:nvPr>
        </p:nvSpPr>
        <p:spPr/>
        <p:txBody>
          <a:bodyPr/>
          <a:lstStyle/>
          <a:p>
            <a:fld id="{10152227-00AC-427D-92C5-68D14E599B81}" type="slidenum">
              <a:rPr lang="en-US" altLang="en-US"/>
              <a:pPr/>
              <a:t>155</a:t>
            </a:fld>
            <a:endParaRPr lang="en-US" altLang="en-US"/>
          </a:p>
        </p:txBody>
      </p:sp>
    </p:spTree>
    <p:extLst>
      <p:ext uri="{BB962C8B-B14F-4D97-AF65-F5344CB8AC3E}">
        <p14:creationId xmlns:p14="http://schemas.microsoft.com/office/powerpoint/2010/main" val="88783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solidFill>
            <a:srgbClr val="FBA9A3"/>
          </a:solidFill>
        </p:spPr>
        <p:txBody>
          <a:bodyPr/>
          <a:lstStyle/>
          <a:p>
            <a:r>
              <a:rPr lang="en-US" altLang="en-US"/>
              <a:t>Example of RSA (3)</a:t>
            </a:r>
          </a:p>
        </p:txBody>
      </p:sp>
      <p:sp>
        <p:nvSpPr>
          <p:cNvPr id="89091" name="Rectangle 3"/>
          <p:cNvSpPr>
            <a:spLocks noGrp="1" noChangeArrowheads="1"/>
          </p:cNvSpPr>
          <p:nvPr>
            <p:ph idx="1"/>
          </p:nvPr>
        </p:nvSpPr>
        <p:spPr/>
        <p:txBody>
          <a:bodyPr>
            <a:noAutofit/>
          </a:bodyPr>
          <a:lstStyle/>
          <a:p>
            <a:pPr>
              <a:buFontTx/>
              <a:buNone/>
            </a:pPr>
            <a:r>
              <a:rPr lang="en-US" altLang="en-US" sz="2800" dirty="0"/>
              <a:t>Alice receives </a:t>
            </a:r>
            <a:r>
              <a:rPr lang="en-US" altLang="en-US" sz="2800" b="1" dirty="0">
                <a:solidFill>
                  <a:schemeClr val="hlink"/>
                </a:solidFill>
              </a:rPr>
              <a:t>28 16 44 44 42</a:t>
            </a:r>
          </a:p>
          <a:p>
            <a:pPr>
              <a:buFontTx/>
              <a:buNone/>
            </a:pPr>
            <a:r>
              <a:rPr lang="en-US" altLang="en-US" sz="2800" dirty="0"/>
              <a:t>Alice uses private key, d = 53, to decrypt message:</a:t>
            </a:r>
          </a:p>
          <a:p>
            <a:pPr>
              <a:buFontTx/>
              <a:buNone/>
            </a:pPr>
            <a:r>
              <a:rPr lang="en-US" altLang="en-US" sz="2800" dirty="0"/>
              <a:t>– 28</a:t>
            </a:r>
            <a:r>
              <a:rPr lang="en-US" altLang="en-US" sz="2800" baseline="30000" dirty="0"/>
              <a:t>53</a:t>
            </a:r>
            <a:r>
              <a:rPr lang="en-US" altLang="en-US" sz="2800" dirty="0"/>
              <a:t> mod 77 = 07; 16</a:t>
            </a:r>
            <a:r>
              <a:rPr lang="en-US" altLang="en-US" sz="2800" baseline="30000" dirty="0"/>
              <a:t>53</a:t>
            </a:r>
            <a:r>
              <a:rPr lang="en-US" altLang="en-US" sz="2800" dirty="0"/>
              <a:t> mod 77 = 04</a:t>
            </a:r>
          </a:p>
          <a:p>
            <a:pPr>
              <a:buFontTx/>
              <a:buNone/>
            </a:pPr>
            <a:r>
              <a:rPr lang="en-US" altLang="en-US" sz="2800" dirty="0"/>
              <a:t>– 44</a:t>
            </a:r>
            <a:r>
              <a:rPr lang="en-US" altLang="en-US" sz="2800" baseline="30000" dirty="0"/>
              <a:t>53</a:t>
            </a:r>
            <a:r>
              <a:rPr lang="en-US" altLang="en-US" sz="2800" dirty="0"/>
              <a:t> mod 77 = 11; 44</a:t>
            </a:r>
            <a:r>
              <a:rPr lang="en-US" altLang="en-US" sz="2800" baseline="30000" dirty="0"/>
              <a:t>53</a:t>
            </a:r>
            <a:r>
              <a:rPr lang="en-US" altLang="en-US" sz="2800" dirty="0"/>
              <a:t> mod 77 = 11</a:t>
            </a:r>
          </a:p>
          <a:p>
            <a:pPr>
              <a:buFontTx/>
              <a:buNone/>
            </a:pPr>
            <a:r>
              <a:rPr lang="en-US" altLang="en-US" sz="2800" dirty="0"/>
              <a:t>– 42</a:t>
            </a:r>
            <a:r>
              <a:rPr lang="en-US" altLang="en-US" sz="2800" baseline="30000" dirty="0"/>
              <a:t>53</a:t>
            </a:r>
            <a:r>
              <a:rPr lang="en-US" altLang="en-US" sz="2800" dirty="0"/>
              <a:t> mod 77 = 14</a:t>
            </a:r>
          </a:p>
          <a:p>
            <a:pPr>
              <a:buFontTx/>
              <a:buNone/>
            </a:pPr>
            <a:r>
              <a:rPr lang="en-US" altLang="en-US" sz="2800" dirty="0"/>
              <a:t>• Alice translates </a:t>
            </a:r>
            <a:r>
              <a:rPr lang="en-US" altLang="en-US" sz="2800" b="1" dirty="0">
                <a:solidFill>
                  <a:srgbClr val="FF0066"/>
                </a:solidFill>
              </a:rPr>
              <a:t>07 04 11 11 14</a:t>
            </a:r>
            <a:r>
              <a:rPr lang="en-US" altLang="en-US" sz="2800" dirty="0"/>
              <a:t> to </a:t>
            </a:r>
            <a:r>
              <a:rPr lang="en-US" altLang="en-US" sz="2800" b="1" i="1" dirty="0"/>
              <a:t>HELLO</a:t>
            </a:r>
          </a:p>
          <a:p>
            <a:pPr>
              <a:buFontTx/>
              <a:buNone/>
            </a:pPr>
            <a:r>
              <a:rPr lang="en-US" altLang="en-US" sz="2800" dirty="0"/>
              <a:t>No one else could read it, as only Alice knows her</a:t>
            </a:r>
          </a:p>
          <a:p>
            <a:pPr>
              <a:buFontTx/>
              <a:buNone/>
            </a:pPr>
            <a:r>
              <a:rPr lang="en-US" altLang="en-US" sz="2800" dirty="0"/>
              <a:t>private key (needed for decryption)</a:t>
            </a:r>
          </a:p>
        </p:txBody>
      </p:sp>
      <p:sp>
        <p:nvSpPr>
          <p:cNvPr id="5" name="Footer Placeholder 4"/>
          <p:cNvSpPr>
            <a:spLocks noGrp="1"/>
          </p:cNvSpPr>
          <p:nvPr>
            <p:ph type="ftr" sz="quarter" idx="11"/>
          </p:nvPr>
        </p:nvSpPr>
        <p:spPr/>
        <p:txBody>
          <a:bodyPr/>
          <a:lstStyle/>
          <a:p>
            <a:r>
              <a:rPr lang="en-US" altLang="en-US"/>
              <a:t>8. Cryptography part 2</a:t>
            </a:r>
          </a:p>
        </p:txBody>
      </p:sp>
      <p:sp>
        <p:nvSpPr>
          <p:cNvPr id="6" name="Slide Number Placeholder 5"/>
          <p:cNvSpPr>
            <a:spLocks noGrp="1"/>
          </p:cNvSpPr>
          <p:nvPr>
            <p:ph type="sldNum" sz="quarter" idx="12"/>
          </p:nvPr>
        </p:nvSpPr>
        <p:spPr/>
        <p:txBody>
          <a:bodyPr/>
          <a:lstStyle/>
          <a:p>
            <a:fld id="{8196DDE0-6B24-406C-BE66-B0A7F19E59BF}" type="slidenum">
              <a:rPr lang="en-US" altLang="en-US"/>
              <a:pPr/>
              <a:t>156</a:t>
            </a:fld>
            <a:endParaRPr lang="en-US" altLang="en-US"/>
          </a:p>
        </p:txBody>
      </p:sp>
    </p:spTree>
    <p:extLst>
      <p:ext uri="{BB962C8B-B14F-4D97-AF65-F5344CB8AC3E}">
        <p14:creationId xmlns:p14="http://schemas.microsoft.com/office/powerpoint/2010/main" val="28237989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Fermat’s Little Theorem</a:t>
            </a:r>
          </a:p>
        </p:txBody>
      </p:sp>
      <p:pic>
        <p:nvPicPr>
          <p:cNvPr id="4" name="Content Placeholder 3" descr="0315.jpg"/>
          <p:cNvPicPr>
            <a:picLocks noGrp="1" noChangeAspect="1"/>
          </p:cNvPicPr>
          <p:nvPr>
            <p:ph idx="1"/>
          </p:nvPr>
        </p:nvPicPr>
        <p:blipFill>
          <a:blip r:embed="rId2" cstate="print"/>
          <a:stretch>
            <a:fillRect/>
          </a:stretch>
        </p:blipFill>
        <p:spPr>
          <a:xfrm>
            <a:off x="8033180" y="254508"/>
            <a:ext cx="904494" cy="1040892"/>
          </a:xfrm>
        </p:spPr>
      </p:pic>
      <p:sp>
        <p:nvSpPr>
          <p:cNvPr id="6" name="Content Placeholder 2"/>
          <p:cNvSpPr txBox="1">
            <a:spLocks/>
          </p:cNvSpPr>
          <p:nvPr/>
        </p:nvSpPr>
        <p:spPr>
          <a:xfrm>
            <a:off x="304800" y="1679805"/>
            <a:ext cx="8610600" cy="5178195"/>
          </a:xfrm>
          <a:prstGeom prst="rect">
            <a:avLst/>
          </a:prstGeom>
        </p:spPr>
        <p:txBody>
          <a:bodyPr vert="horz">
            <a:normAutofit fontScale="775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lang="en-US" sz="2600" b="1" dirty="0"/>
              <a:t>     Theorem </a:t>
            </a:r>
            <a:r>
              <a:rPr lang="en-US" sz="2600" b="1" dirty="0">
                <a:latin typeface="Cambria Math" pitchFamily="18" charset="0"/>
                <a:ea typeface="Cambria Math" pitchFamily="18" charset="0"/>
              </a:rPr>
              <a:t>3</a:t>
            </a:r>
            <a:r>
              <a:rPr lang="en-US" sz="2600" dirty="0"/>
              <a:t>: (</a:t>
            </a:r>
            <a:r>
              <a:rPr lang="en-US" sz="2600" i="1" dirty="0"/>
              <a:t>Fermat’s Little The</a:t>
            </a:r>
            <a:r>
              <a:rPr lang="en-US" sz="2600" dirty="0"/>
              <a:t>orem) If </a:t>
            </a:r>
            <a:r>
              <a:rPr lang="en-US" sz="2600" i="1" dirty="0"/>
              <a:t>p</a:t>
            </a:r>
            <a:r>
              <a:rPr lang="en-US" sz="2600" dirty="0"/>
              <a:t> is prime and </a:t>
            </a:r>
            <a:r>
              <a:rPr lang="en-US" sz="2600" i="1" dirty="0"/>
              <a:t>a</a:t>
            </a:r>
            <a:r>
              <a:rPr lang="en-US" sz="2600" dirty="0"/>
              <a:t> is an integer not divisible by </a:t>
            </a:r>
            <a:r>
              <a:rPr lang="en-US" sz="2600" i="1" dirty="0"/>
              <a:t>p</a:t>
            </a:r>
            <a:r>
              <a:rPr lang="en-US" sz="2600" dirty="0"/>
              <a:t>, then</a:t>
            </a: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kumimoji="0" lang="en-US" sz="2600" b="0" i="1" u="none" strike="noStrike" kern="1200" cap="none" spc="0" normalizeH="0" baseline="0" noProof="0" dirty="0">
                <a:ln>
                  <a:noFill/>
                </a:ln>
                <a:solidFill>
                  <a:schemeClr val="tx1"/>
                </a:solidFill>
                <a:effectLst/>
                <a:uLnTx/>
                <a:uFillTx/>
                <a:latin typeface="+mn-lt"/>
                <a:ea typeface="+mn-ea"/>
                <a:cs typeface="+mn-cs"/>
              </a:rPr>
              <a:t>a</a:t>
            </a:r>
            <a:r>
              <a:rPr kumimoji="0" lang="en-US" sz="2600" b="0" i="1" u="none" strike="noStrike" kern="1200" cap="none" spc="0" normalizeH="0" baseline="30000" noProof="0" dirty="0">
                <a:ln>
                  <a:noFill/>
                </a:ln>
                <a:solidFill>
                  <a:schemeClr val="tx1"/>
                </a:solidFill>
                <a:effectLst/>
                <a:uLnTx/>
                <a:uFillTx/>
                <a:latin typeface="+mn-lt"/>
                <a:ea typeface="+mn-ea"/>
                <a:cs typeface="+mn-cs"/>
              </a:rPr>
              <a:t>p-</a:t>
            </a:r>
            <a:r>
              <a:rPr kumimoji="0" lang="en-US" sz="2600" b="0" u="none" strike="noStrike" kern="1200" cap="none" spc="0" normalizeH="0" baseline="30000" noProof="0" dirty="0">
                <a:ln>
                  <a:noFill/>
                </a:ln>
                <a:solidFill>
                  <a:schemeClr val="tx1"/>
                </a:solidFill>
                <a:effectLst/>
                <a:uLnTx/>
                <a:uFillTx/>
                <a:latin typeface="Cambria Math" pitchFamily="18" charset="0"/>
                <a:ea typeface="Cambria Math" pitchFamily="18" charset="0"/>
              </a:rPr>
              <a:t>1</a:t>
            </a:r>
            <a:r>
              <a:rPr kumimoji="0" lang="en-US" sz="2600" b="0" u="none" strike="noStrike" kern="1200" cap="none" spc="0" normalizeH="0" baseline="0" noProof="0" dirty="0">
                <a:ln>
                  <a:noFill/>
                </a:ln>
                <a:solidFill>
                  <a:schemeClr val="tx1"/>
                </a:solidFill>
                <a:effectLst/>
                <a:uLnTx/>
                <a:uFillTx/>
                <a:latin typeface="Cambria Math" pitchFamily="18" charset="0"/>
                <a:ea typeface="Cambria Math" pitchFamily="18" charset="0"/>
              </a:rPr>
              <a:t> </a:t>
            </a:r>
            <a:r>
              <a:rPr kumimoji="0" lang="en-US" sz="2600" b="0" u="none" strike="noStrike" kern="1200" cap="none" spc="0" normalizeH="0" baseline="0" noProof="0" dirty="0">
                <a:ln>
                  <a:noFill/>
                </a:ln>
                <a:solidFill>
                  <a:schemeClr val="tx1"/>
                </a:solidFill>
                <a:effectLst/>
                <a:uLnTx/>
                <a:uFillTx/>
                <a:latin typeface="Cambria Math"/>
                <a:ea typeface="Cambria Math"/>
              </a:rPr>
              <a:t>≡ 1 (mod </a:t>
            </a:r>
            <a:r>
              <a:rPr kumimoji="0" lang="en-US" sz="2600" b="0" i="1" u="none" strike="noStrike" kern="1200" cap="none" spc="0" normalizeH="0" baseline="0" noProof="0" dirty="0">
                <a:ln>
                  <a:noFill/>
                </a:ln>
                <a:solidFill>
                  <a:schemeClr val="tx1"/>
                </a:solidFill>
                <a:effectLst/>
                <a:uLnTx/>
                <a:uFillTx/>
                <a:ea typeface="Cambria Math"/>
              </a:rPr>
              <a:t>p</a:t>
            </a:r>
            <a:r>
              <a:rPr kumimoji="0" lang="en-US" sz="2600" b="0" u="none" strike="noStrike" kern="1200" cap="none" spc="0" normalizeH="0" baseline="0" noProof="0" dirty="0">
                <a:ln>
                  <a:noFill/>
                </a:ln>
                <a:solidFill>
                  <a:schemeClr val="tx1"/>
                </a:solidFill>
                <a:effectLst/>
                <a:uLnTx/>
                <a:uFillTx/>
                <a:latin typeface="Cambria Math"/>
                <a:ea typeface="Cambria Math"/>
              </a:rPr>
              <a:t>)</a:t>
            </a: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lang="en-US" sz="2600" dirty="0">
                <a:latin typeface="Cambria Math"/>
                <a:ea typeface="Cambria Math"/>
              </a:rPr>
              <a:t>     </a:t>
            </a:r>
            <a:r>
              <a:rPr lang="en-US" sz="2600" dirty="0">
                <a:ea typeface="Cambria Math"/>
              </a:rPr>
              <a:t>Furthermore, for every integer </a:t>
            </a:r>
            <a:r>
              <a:rPr lang="en-US" sz="2600" i="1" dirty="0">
                <a:ea typeface="Cambria Math"/>
              </a:rPr>
              <a:t>a</a:t>
            </a:r>
            <a:r>
              <a:rPr lang="en-US" sz="2600" dirty="0">
                <a:ea typeface="Cambria Math"/>
              </a:rPr>
              <a:t> we have  </a:t>
            </a:r>
            <a:r>
              <a:rPr lang="en-US" sz="2600" i="1" dirty="0" err="1"/>
              <a:t>a</a:t>
            </a:r>
            <a:r>
              <a:rPr lang="en-US" sz="2600" i="1" baseline="30000" dirty="0" err="1"/>
              <a:t>p</a:t>
            </a:r>
            <a:r>
              <a:rPr lang="en-US" sz="2600" dirty="0">
                <a:latin typeface="Cambria Math" pitchFamily="18" charset="0"/>
                <a:ea typeface="Cambria Math" pitchFamily="18" charset="0"/>
              </a:rPr>
              <a:t> </a:t>
            </a:r>
            <a:r>
              <a:rPr lang="en-US" sz="2600" dirty="0">
                <a:latin typeface="Cambria Math"/>
                <a:ea typeface="Cambria Math"/>
              </a:rPr>
              <a:t>≡ </a:t>
            </a:r>
            <a:r>
              <a:rPr lang="en-US" sz="2600" i="1" dirty="0">
                <a:ea typeface="Cambria Math"/>
              </a:rPr>
              <a:t>a</a:t>
            </a:r>
            <a:r>
              <a:rPr lang="en-US" sz="2600" dirty="0">
                <a:latin typeface="Cambria Math"/>
                <a:ea typeface="Cambria Math"/>
              </a:rPr>
              <a:t> (mod </a:t>
            </a:r>
            <a:r>
              <a:rPr lang="en-US" sz="2600" i="1" dirty="0">
                <a:ea typeface="Cambria Math"/>
              </a:rPr>
              <a:t>p</a:t>
            </a:r>
            <a:r>
              <a:rPr lang="en-US" sz="2600" dirty="0">
                <a:latin typeface="Cambria Math"/>
                <a:ea typeface="Cambria Math"/>
              </a:rPr>
              <a:t>)</a:t>
            </a:r>
          </a:p>
          <a:p>
            <a:pPr marL="274320" lvl="0" indent="-274320">
              <a:spcBef>
                <a:spcPct val="20000"/>
              </a:spcBef>
              <a:buClr>
                <a:schemeClr val="accent3"/>
              </a:buClr>
              <a:buSzPct val="95000"/>
              <a:defRPr/>
            </a:pPr>
            <a:r>
              <a:rPr lang="en-US" sz="2600" dirty="0">
                <a:latin typeface="Cambria Math"/>
                <a:ea typeface="Cambria Math"/>
              </a:rPr>
              <a:t>     </a:t>
            </a:r>
            <a:r>
              <a:rPr lang="en-US" sz="2600" dirty="0">
                <a:ea typeface="Cambria Math"/>
              </a:rPr>
              <a:t>(</a:t>
            </a:r>
            <a:r>
              <a:rPr lang="en-US" sz="2600" i="1" dirty="0">
                <a:ea typeface="Cambria Math"/>
              </a:rPr>
              <a:t>proof  outlined in Exercise </a:t>
            </a:r>
            <a:r>
              <a:rPr lang="en-US" sz="2600" i="1" dirty="0">
                <a:latin typeface="Cambria Math"/>
                <a:ea typeface="Cambria Math"/>
              </a:rPr>
              <a:t>19</a:t>
            </a:r>
            <a:r>
              <a:rPr lang="en-US" sz="2600" dirty="0">
                <a:ea typeface="Cambria Math"/>
              </a:rPr>
              <a:t>)</a:t>
            </a:r>
          </a:p>
          <a:p>
            <a:pPr marL="274320" lvl="0" indent="-274320">
              <a:spcBef>
                <a:spcPct val="20000"/>
              </a:spcBef>
              <a:buClr>
                <a:schemeClr val="accent3"/>
              </a:buClr>
              <a:buSzPct val="95000"/>
              <a:defRPr/>
            </a:pPr>
            <a:endParaRPr lang="en-US" sz="2600" i="1" dirty="0">
              <a:ea typeface="Cambria Math"/>
            </a:endParaRPr>
          </a:p>
          <a:p>
            <a:pPr marL="274320" lvl="0" indent="-274320">
              <a:spcBef>
                <a:spcPct val="20000"/>
              </a:spcBef>
              <a:buClr>
                <a:schemeClr val="accent3"/>
              </a:buClr>
              <a:buSzPct val="95000"/>
              <a:defRPr/>
            </a:pPr>
            <a:r>
              <a:rPr lang="en-US" sz="2600" i="1" dirty="0">
                <a:ea typeface="Cambria Math"/>
              </a:rPr>
              <a:t>     </a:t>
            </a:r>
            <a:r>
              <a:rPr lang="en-US" sz="2600" dirty="0">
                <a:ea typeface="Cambria Math"/>
              </a:rPr>
              <a:t>Fermat’s little theorem is useful in computing the remainders modulo </a:t>
            </a:r>
            <a:r>
              <a:rPr lang="en-US" sz="2600" i="1" dirty="0">
                <a:ea typeface="Cambria Math"/>
              </a:rPr>
              <a:t>p</a:t>
            </a:r>
            <a:r>
              <a:rPr lang="en-US" sz="2600" dirty="0">
                <a:ea typeface="Cambria Math"/>
              </a:rPr>
              <a:t> of large powers of integers.</a:t>
            </a:r>
          </a:p>
          <a:p>
            <a:pPr marL="274320" lvl="0" indent="-274320">
              <a:spcBef>
                <a:spcPct val="20000"/>
              </a:spcBef>
              <a:buClr>
                <a:schemeClr val="accent3"/>
              </a:buClr>
              <a:buSzPct val="95000"/>
              <a:defRPr/>
            </a:pPr>
            <a:r>
              <a:rPr lang="en-US" sz="2600" i="1" dirty="0">
                <a:ea typeface="Cambria Math"/>
              </a:rPr>
              <a:t>     </a:t>
            </a:r>
            <a:r>
              <a:rPr lang="en-US" sz="2600" b="1" dirty="0">
                <a:ea typeface="Cambria Math"/>
              </a:rPr>
              <a:t>Example</a:t>
            </a:r>
            <a:r>
              <a:rPr lang="en-US" sz="2600" dirty="0">
                <a:ea typeface="Cambria Math"/>
              </a:rPr>
              <a:t>:</a:t>
            </a:r>
            <a:r>
              <a:rPr lang="en-US" sz="2600" i="1" dirty="0">
                <a:ea typeface="Cambria Math"/>
              </a:rPr>
              <a:t> </a:t>
            </a:r>
            <a:r>
              <a:rPr lang="en-US" sz="2600" dirty="0">
                <a:ea typeface="Cambria Math"/>
              </a:rPr>
              <a:t>Find</a:t>
            </a:r>
            <a:r>
              <a:rPr lang="en-US" sz="2600" i="1" dirty="0">
                <a:ea typeface="Cambria Math"/>
              </a:rPr>
              <a:t> </a:t>
            </a:r>
            <a:r>
              <a:rPr lang="en-US" sz="2600" dirty="0">
                <a:latin typeface="Cambria Math" pitchFamily="18" charset="0"/>
                <a:ea typeface="Cambria Math" pitchFamily="18" charset="0"/>
              </a:rPr>
              <a:t>7</a:t>
            </a:r>
            <a:r>
              <a:rPr lang="en-US" sz="2600" baseline="30000" dirty="0">
                <a:latin typeface="Cambria Math" pitchFamily="18" charset="0"/>
                <a:ea typeface="Cambria Math" pitchFamily="18" charset="0"/>
              </a:rPr>
              <a:t>222 </a:t>
            </a:r>
            <a:r>
              <a:rPr lang="en-US" sz="2600" b="1" dirty="0">
                <a:ea typeface="Cambria Math"/>
              </a:rPr>
              <a:t>mod</a:t>
            </a:r>
            <a:r>
              <a:rPr lang="en-US" sz="2600" b="1" dirty="0">
                <a:latin typeface="Cambria Math"/>
                <a:ea typeface="Cambria Math"/>
              </a:rPr>
              <a:t> </a:t>
            </a:r>
            <a:r>
              <a:rPr lang="en-US" sz="2600" dirty="0">
                <a:latin typeface="Cambria Math"/>
                <a:ea typeface="Cambria Math"/>
              </a:rPr>
              <a:t>11.</a:t>
            </a:r>
          </a:p>
          <a:p>
            <a:pPr marL="274320" lvl="0" indent="-274320">
              <a:spcBef>
                <a:spcPct val="20000"/>
              </a:spcBef>
              <a:buClr>
                <a:schemeClr val="accent3"/>
              </a:buClr>
              <a:buSzPct val="95000"/>
              <a:defRPr/>
            </a:pPr>
            <a:r>
              <a:rPr lang="en-US" sz="2600" b="1" baseline="30000" dirty="0">
                <a:latin typeface="Cambria Math"/>
                <a:ea typeface="Cambria Math"/>
              </a:rPr>
              <a:t>    </a:t>
            </a:r>
            <a:r>
              <a:rPr lang="en-US" sz="2600" dirty="0">
                <a:latin typeface="Cambria Math"/>
                <a:ea typeface="Cambria Math"/>
              </a:rPr>
              <a:t>  By Fermat’s little theorem, we know that </a:t>
            </a:r>
            <a:r>
              <a:rPr lang="en-US" sz="2600" dirty="0">
                <a:latin typeface="Cambria Math" pitchFamily="18" charset="0"/>
                <a:ea typeface="Cambria Math" pitchFamily="18" charset="0"/>
              </a:rPr>
              <a:t>7</a:t>
            </a:r>
            <a:r>
              <a:rPr lang="en-US" sz="2600" baseline="30000" dirty="0">
                <a:latin typeface="Cambria Math" pitchFamily="18" charset="0"/>
                <a:ea typeface="Cambria Math" pitchFamily="18" charset="0"/>
              </a:rPr>
              <a:t>10 </a:t>
            </a:r>
            <a:r>
              <a:rPr lang="en-US" sz="2600" dirty="0">
                <a:latin typeface="Cambria Math"/>
                <a:ea typeface="Cambria Math"/>
              </a:rPr>
              <a:t>≡ 1 (mod 11), and so  (</a:t>
            </a:r>
            <a:r>
              <a:rPr lang="en-US" sz="2600" dirty="0">
                <a:latin typeface="Cambria Math" pitchFamily="18" charset="0"/>
                <a:ea typeface="Cambria Math" pitchFamily="18" charset="0"/>
              </a:rPr>
              <a:t>7</a:t>
            </a:r>
            <a:r>
              <a:rPr lang="en-US" sz="2600" baseline="30000" dirty="0">
                <a:latin typeface="Cambria Math" pitchFamily="18" charset="0"/>
                <a:ea typeface="Cambria Math" pitchFamily="18" charset="0"/>
              </a:rPr>
              <a:t>10 </a:t>
            </a:r>
            <a:r>
              <a:rPr lang="en-US" sz="2600" dirty="0">
                <a:latin typeface="Cambria Math"/>
                <a:ea typeface="Cambria Math"/>
              </a:rPr>
              <a:t>)</a:t>
            </a:r>
            <a:r>
              <a:rPr lang="en-US" sz="2600" i="1" baseline="30000" dirty="0">
                <a:latin typeface="Cambria Math"/>
                <a:ea typeface="Cambria Math"/>
              </a:rPr>
              <a:t>k </a:t>
            </a:r>
            <a:r>
              <a:rPr lang="en-US" sz="2600" dirty="0">
                <a:latin typeface="Cambria Math"/>
                <a:ea typeface="Cambria Math"/>
              </a:rPr>
              <a:t>≡ 1 (mod 11), for every positive integer </a:t>
            </a:r>
            <a:r>
              <a:rPr lang="en-US" sz="2600" i="1" dirty="0">
                <a:latin typeface="Cambria Math"/>
                <a:ea typeface="Cambria Math"/>
              </a:rPr>
              <a:t>k</a:t>
            </a:r>
            <a:r>
              <a:rPr lang="en-US" sz="2600" dirty="0">
                <a:latin typeface="Cambria Math"/>
                <a:ea typeface="Cambria Math"/>
              </a:rPr>
              <a:t>. Therefore,</a:t>
            </a:r>
          </a:p>
          <a:p>
            <a:pPr marL="274320" lvl="0" indent="-274320">
              <a:spcBef>
                <a:spcPct val="20000"/>
              </a:spcBef>
              <a:buClr>
                <a:schemeClr val="accent3"/>
              </a:buClr>
              <a:buSzPct val="95000"/>
              <a:defRPr/>
            </a:pPr>
            <a:endParaRPr lang="en-US" sz="2600" dirty="0">
              <a:latin typeface="Cambria Math"/>
              <a:ea typeface="Cambria Math"/>
            </a:endParaRPr>
          </a:p>
          <a:p>
            <a:pPr marL="274320" lvl="0" indent="-274320">
              <a:spcBef>
                <a:spcPct val="20000"/>
              </a:spcBef>
              <a:buClr>
                <a:schemeClr val="accent3"/>
              </a:buClr>
              <a:buSzPct val="95000"/>
              <a:defRPr/>
            </a:pPr>
            <a:r>
              <a:rPr lang="en-US" sz="2600" dirty="0">
                <a:latin typeface="Cambria Math" pitchFamily="18" charset="0"/>
                <a:ea typeface="Cambria Math" pitchFamily="18" charset="0"/>
              </a:rPr>
              <a:t>                7</a:t>
            </a:r>
            <a:r>
              <a:rPr lang="en-US" sz="2600" baseline="30000" dirty="0">
                <a:latin typeface="Cambria Math" pitchFamily="18" charset="0"/>
                <a:ea typeface="Cambria Math" pitchFamily="18" charset="0"/>
              </a:rPr>
              <a:t>222 </a:t>
            </a:r>
            <a:r>
              <a:rPr lang="en-US" sz="2600" dirty="0">
                <a:ea typeface="Cambria Math"/>
              </a:rPr>
              <a:t>=</a:t>
            </a:r>
            <a:r>
              <a:rPr lang="en-US" sz="2600" dirty="0">
                <a:latin typeface="Cambria Math" pitchFamily="18" charset="0"/>
                <a:ea typeface="Cambria Math" pitchFamily="18" charset="0"/>
              </a:rPr>
              <a:t> 7</a:t>
            </a:r>
            <a:r>
              <a:rPr lang="en-US" sz="2600" baseline="30000" dirty="0">
                <a:latin typeface="Cambria Math" pitchFamily="18" charset="0"/>
                <a:ea typeface="Cambria Math" pitchFamily="18" charset="0"/>
              </a:rPr>
              <a:t>22</a:t>
            </a:r>
            <a:r>
              <a:rPr lang="en-US" sz="2600" baseline="30000" dirty="0">
                <a:latin typeface="Cambria Math"/>
                <a:ea typeface="Cambria Math"/>
              </a:rPr>
              <a:t>∙10 + 2</a:t>
            </a:r>
            <a:r>
              <a:rPr lang="en-US" sz="2600" dirty="0">
                <a:ea typeface="Cambria Math"/>
              </a:rPr>
              <a:t> =</a:t>
            </a:r>
            <a:r>
              <a:rPr lang="en-US" sz="2600" dirty="0">
                <a:latin typeface="Cambria Math" pitchFamily="18" charset="0"/>
                <a:ea typeface="Cambria Math" pitchFamily="18" charset="0"/>
              </a:rPr>
              <a:t> (7</a:t>
            </a:r>
            <a:r>
              <a:rPr lang="en-US" sz="2600" baseline="30000" dirty="0">
                <a:latin typeface="Cambria Math" pitchFamily="18" charset="0"/>
                <a:ea typeface="Cambria Math" pitchFamily="18" charset="0"/>
              </a:rPr>
              <a:t>10</a:t>
            </a:r>
            <a:r>
              <a:rPr lang="en-US" sz="2600" dirty="0">
                <a:latin typeface="Cambria Math"/>
                <a:ea typeface="Cambria Math"/>
              </a:rPr>
              <a:t>)</a:t>
            </a:r>
            <a:r>
              <a:rPr lang="en-US" sz="2600" baseline="30000" dirty="0">
                <a:latin typeface="Cambria Math"/>
                <a:ea typeface="Cambria Math"/>
              </a:rPr>
              <a:t>22</a:t>
            </a:r>
            <a:r>
              <a:rPr lang="en-US" sz="2600" dirty="0">
                <a:latin typeface="Cambria Math"/>
                <a:ea typeface="Cambria Math"/>
              </a:rPr>
              <a:t>7</a:t>
            </a:r>
            <a:r>
              <a:rPr lang="en-US" sz="2600" baseline="30000" dirty="0">
                <a:latin typeface="Cambria Math"/>
                <a:ea typeface="Cambria Math"/>
              </a:rPr>
              <a:t>2</a:t>
            </a:r>
            <a:r>
              <a:rPr lang="en-US" sz="2600" dirty="0">
                <a:latin typeface="Cambria Math"/>
                <a:ea typeface="Cambria Math"/>
              </a:rPr>
              <a:t> ≡ </a:t>
            </a:r>
            <a:r>
              <a:rPr lang="en-US" sz="2600" dirty="0">
                <a:latin typeface="Cambria Math" pitchFamily="18" charset="0"/>
                <a:ea typeface="Cambria Math" pitchFamily="18" charset="0"/>
              </a:rPr>
              <a:t> (1</a:t>
            </a:r>
            <a:r>
              <a:rPr lang="en-US" sz="2600" dirty="0">
                <a:latin typeface="Cambria Math"/>
                <a:ea typeface="Cambria Math"/>
              </a:rPr>
              <a:t>)</a:t>
            </a:r>
            <a:r>
              <a:rPr lang="en-US" sz="2600" baseline="30000" dirty="0">
                <a:latin typeface="Cambria Math"/>
                <a:ea typeface="Cambria Math"/>
              </a:rPr>
              <a:t>22</a:t>
            </a:r>
            <a:r>
              <a:rPr lang="en-US" sz="2600" dirty="0">
                <a:latin typeface="Cambria Math"/>
                <a:ea typeface="Cambria Math"/>
              </a:rPr>
              <a:t> ∙49 ≡ 5 (mod 11).</a:t>
            </a:r>
          </a:p>
          <a:p>
            <a:pPr marL="274320" lvl="0" indent="-274320">
              <a:spcBef>
                <a:spcPct val="20000"/>
              </a:spcBef>
              <a:buClr>
                <a:schemeClr val="accent3"/>
              </a:buClr>
              <a:buSzPct val="95000"/>
              <a:defRPr/>
            </a:pPr>
            <a:endParaRPr lang="en-US" sz="2600" dirty="0">
              <a:latin typeface="Cambria Math"/>
              <a:ea typeface="Cambria Math"/>
            </a:endParaRPr>
          </a:p>
          <a:p>
            <a:pPr marL="274320" lvl="0" indent="-274320">
              <a:spcBef>
                <a:spcPct val="20000"/>
              </a:spcBef>
              <a:buClr>
                <a:schemeClr val="accent3"/>
              </a:buClr>
              <a:buSzPct val="95000"/>
              <a:defRPr/>
            </a:pPr>
            <a:r>
              <a:rPr lang="en-US" sz="2600" dirty="0">
                <a:latin typeface="Cambria Math"/>
                <a:ea typeface="Cambria Math"/>
              </a:rPr>
              <a:t>     Hence, </a:t>
            </a:r>
            <a:r>
              <a:rPr lang="en-US" sz="2600" dirty="0">
                <a:latin typeface="Cambria Math" pitchFamily="18" charset="0"/>
                <a:ea typeface="Cambria Math" pitchFamily="18" charset="0"/>
              </a:rPr>
              <a:t>7</a:t>
            </a:r>
            <a:r>
              <a:rPr lang="en-US" sz="2600" baseline="30000" dirty="0">
                <a:latin typeface="Cambria Math" pitchFamily="18" charset="0"/>
                <a:ea typeface="Cambria Math" pitchFamily="18" charset="0"/>
              </a:rPr>
              <a:t>222 </a:t>
            </a:r>
            <a:r>
              <a:rPr lang="en-US" sz="2600" b="1" dirty="0">
                <a:ea typeface="Cambria Math"/>
              </a:rPr>
              <a:t>mod</a:t>
            </a:r>
            <a:r>
              <a:rPr lang="en-US" sz="2600" b="1" dirty="0">
                <a:latin typeface="Cambria Math"/>
                <a:ea typeface="Cambria Math"/>
              </a:rPr>
              <a:t> </a:t>
            </a:r>
            <a:r>
              <a:rPr lang="en-US" sz="2600" dirty="0">
                <a:latin typeface="Cambria Math"/>
                <a:ea typeface="Cambria Math"/>
              </a:rPr>
              <a:t>11 = 5.</a:t>
            </a:r>
          </a:p>
          <a:p>
            <a:pPr marL="274320" lvl="0" indent="-274320">
              <a:spcBef>
                <a:spcPct val="20000"/>
              </a:spcBef>
              <a:buClr>
                <a:schemeClr val="accent3"/>
              </a:buClr>
              <a:buSzPct val="95000"/>
              <a:defRPr/>
            </a:pPr>
            <a:r>
              <a:rPr lang="en-US" sz="2600" dirty="0">
                <a:latin typeface="Cambria Math"/>
                <a:ea typeface="Cambria Math"/>
              </a:rPr>
              <a:t>      </a:t>
            </a:r>
            <a:endParaRPr lang="en-US" sz="2600" dirty="0">
              <a:ea typeface="Cambria Math"/>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kumimoji="0" lang="en-US" sz="2600" b="0" u="none" strike="noStrike" kern="1200" cap="none" spc="0" normalizeH="0" baseline="0" noProof="0" dirty="0">
                <a:ln>
                  <a:noFill/>
                </a:ln>
                <a:solidFill>
                  <a:schemeClr val="tx1"/>
                </a:solidFill>
                <a:effectLst/>
                <a:uLnTx/>
                <a:uFillTx/>
                <a:ea typeface="Cambria Math"/>
              </a:rPr>
              <a:t>               </a:t>
            </a:r>
            <a:endParaRPr kumimoji="0" lang="en-US" sz="2600" b="0" u="none" strike="noStrike" kern="1200" cap="none" spc="0" normalizeH="0" baseline="0" noProof="0" dirty="0">
              <a:ln>
                <a:noFill/>
              </a:ln>
              <a:solidFill>
                <a:schemeClr val="tx1"/>
              </a:solidFill>
              <a:effectLst/>
              <a:uLnTx/>
              <a:uFillTx/>
              <a:ea typeface="Cambria Math" pitchFamily="18" charset="0"/>
            </a:endParaRPr>
          </a:p>
        </p:txBody>
      </p:sp>
      <p:sp>
        <p:nvSpPr>
          <p:cNvPr id="5" name="TextBox 4"/>
          <p:cNvSpPr txBox="1"/>
          <p:nvPr/>
        </p:nvSpPr>
        <p:spPr>
          <a:xfrm>
            <a:off x="6248400" y="643991"/>
            <a:ext cx="1981200" cy="646331"/>
          </a:xfrm>
          <a:prstGeom prst="rect">
            <a:avLst/>
          </a:prstGeom>
          <a:noFill/>
        </p:spPr>
        <p:txBody>
          <a:bodyPr wrap="square" rtlCol="0">
            <a:spAutoFit/>
          </a:bodyPr>
          <a:lstStyle/>
          <a:p>
            <a:r>
              <a:rPr lang="en-US" dirty="0"/>
              <a:t>Pierre de Fermat</a:t>
            </a:r>
          </a:p>
          <a:p>
            <a:r>
              <a:rPr lang="en-US" dirty="0"/>
              <a:t>(</a:t>
            </a:r>
            <a:r>
              <a:rPr lang="en-US" dirty="0">
                <a:latin typeface="Cambria Math" pitchFamily="18" charset="0"/>
                <a:ea typeface="Cambria Math" pitchFamily="18" charset="0"/>
              </a:rPr>
              <a:t>1601-1665</a:t>
            </a:r>
            <a:r>
              <a:rPr lang="en-US" dirty="0"/>
              <a:t>)</a:t>
            </a:r>
          </a:p>
        </p:txBody>
      </p:sp>
    </p:spTree>
    <p:extLst>
      <p:ext uri="{BB962C8B-B14F-4D97-AF65-F5344CB8AC3E}">
        <p14:creationId xmlns:p14="http://schemas.microsoft.com/office/powerpoint/2010/main" val="334818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Foundations: Logic and Proofs</a:t>
            </a:r>
          </a:p>
        </p:txBody>
      </p:sp>
    </p:spTree>
    <p:extLst>
      <p:ext uri="{BB962C8B-B14F-4D97-AF65-F5344CB8AC3E}">
        <p14:creationId xmlns:p14="http://schemas.microsoft.com/office/powerpoint/2010/main" val="353778011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Proofs</a:t>
            </a:r>
            <a:endParaRPr lang="en-US" dirty="0"/>
          </a:p>
        </p:txBody>
      </p:sp>
      <p:sp>
        <p:nvSpPr>
          <p:cNvPr id="3" name="Content Placeholder 2"/>
          <p:cNvSpPr>
            <a:spLocks noGrp="1"/>
          </p:cNvSpPr>
          <p:nvPr>
            <p:ph idx="1"/>
          </p:nvPr>
        </p:nvSpPr>
        <p:spPr/>
        <p:txBody>
          <a:bodyPr/>
          <a:lstStyle/>
          <a:p>
            <a:r>
              <a:rPr lang="en-US" dirty="0"/>
              <a:t>A proof is a valid argument that establishes the truth of a mathematical statement.</a:t>
            </a:r>
          </a:p>
          <a:p>
            <a:endParaRPr lang="en-US" dirty="0"/>
          </a:p>
          <a:p>
            <a:r>
              <a:rPr lang="en-US" dirty="0"/>
              <a:t>Ingredients:</a:t>
            </a:r>
          </a:p>
          <a:p>
            <a:pPr lvl="1"/>
            <a:r>
              <a:rPr lang="en-US" dirty="0"/>
              <a:t>hypotheses of the theorem</a:t>
            </a:r>
          </a:p>
          <a:p>
            <a:pPr lvl="1"/>
            <a:r>
              <a:rPr lang="en-US" dirty="0"/>
              <a:t>axioms assumed to be true</a:t>
            </a:r>
          </a:p>
          <a:p>
            <a:pPr lvl="1"/>
            <a:r>
              <a:rPr lang="en-US" dirty="0"/>
              <a:t>previously proven theorems</a:t>
            </a:r>
          </a:p>
          <a:p>
            <a:pPr lvl="1"/>
            <a:r>
              <a:rPr lang="en-US" dirty="0"/>
              <a:t>rules of inference</a:t>
            </a:r>
          </a:p>
        </p:txBody>
      </p:sp>
      <p:sp>
        <p:nvSpPr>
          <p:cNvPr id="4" name="TextBox 3"/>
          <p:cNvSpPr txBox="1"/>
          <p:nvPr/>
        </p:nvSpPr>
        <p:spPr>
          <a:xfrm>
            <a:off x="6172200" y="4191000"/>
            <a:ext cx="2971800" cy="2308324"/>
          </a:xfrm>
          <a:prstGeom prst="rect">
            <a:avLst/>
          </a:prstGeom>
          <a:noFill/>
        </p:spPr>
        <p:txBody>
          <a:bodyPr wrap="square" rtlCol="0">
            <a:spAutoFit/>
          </a:bodyPr>
          <a:lstStyle/>
          <a:p>
            <a:r>
              <a:rPr lang="en-US" sz="3600" dirty="0">
                <a:solidFill>
                  <a:srgbClr val="FF0000"/>
                </a:solidFill>
              </a:rPr>
              <a:t>You get: </a:t>
            </a:r>
          </a:p>
          <a:p>
            <a:r>
              <a:rPr lang="en-US" sz="3600" dirty="0">
                <a:solidFill>
                  <a:srgbClr val="FF0000"/>
                </a:solidFill>
              </a:rPr>
              <a:t>truth of the</a:t>
            </a:r>
          </a:p>
          <a:p>
            <a:r>
              <a:rPr lang="en-US" sz="3600" dirty="0">
                <a:solidFill>
                  <a:srgbClr val="FF0000"/>
                </a:solidFill>
              </a:rPr>
              <a:t>statement </a:t>
            </a:r>
          </a:p>
          <a:p>
            <a:r>
              <a:rPr lang="en-US" sz="3600" dirty="0">
                <a:solidFill>
                  <a:srgbClr val="FF0000"/>
                </a:solidFill>
              </a:rPr>
              <a:t>being proved</a:t>
            </a:r>
          </a:p>
        </p:txBody>
      </p:sp>
    </p:spTree>
    <p:extLst>
      <p:ext uri="{BB962C8B-B14F-4D97-AF65-F5344CB8AC3E}">
        <p14:creationId xmlns:p14="http://schemas.microsoft.com/office/powerpoint/2010/main" val="1303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20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20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2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FE44B6-D7F2-4BA8-9DEE-D97A5A769816}"/>
              </a:ext>
            </a:extLst>
          </p:cNvPr>
          <p:cNvSpPr>
            <a:spLocks noGrp="1"/>
          </p:cNvSpPr>
          <p:nvPr>
            <p:ph type="title"/>
          </p:nvPr>
        </p:nvSpPr>
        <p:spPr>
          <a:xfrm>
            <a:off x="457200" y="457200"/>
            <a:ext cx="8229600" cy="762000"/>
          </a:xfrm>
        </p:spPr>
        <p:txBody>
          <a:bodyPr>
            <a:normAutofit fontScale="90000"/>
          </a:bodyPr>
          <a:lstStyle/>
          <a:p>
            <a:r>
              <a:rPr lang="en-US" dirty="0"/>
              <a:t>Arithmetic Sequences </a:t>
            </a:r>
          </a:p>
        </p:txBody>
      </p:sp>
      <p:sp>
        <p:nvSpPr>
          <p:cNvPr id="8" name="Content Placeholder 7">
            <a:extLst>
              <a:ext uri="{FF2B5EF4-FFF2-40B4-BE49-F238E27FC236}">
                <a16:creationId xmlns:a16="http://schemas.microsoft.com/office/drawing/2014/main" id="{526C1F8F-A9BC-4919-AF2C-2E43704B8590}"/>
              </a:ext>
            </a:extLst>
          </p:cNvPr>
          <p:cNvSpPr>
            <a:spLocks noGrp="1"/>
          </p:cNvSpPr>
          <p:nvPr>
            <p:ph idx="1"/>
          </p:nvPr>
        </p:nvSpPr>
        <p:spPr>
          <a:xfrm>
            <a:off x="152400" y="1371600"/>
            <a:ext cx="8839200" cy="5410200"/>
          </a:xfrm>
        </p:spPr>
        <p:txBody>
          <a:bodyPr>
            <a:normAutofit fontScale="85000" lnSpcReduction="20000"/>
          </a:bodyPr>
          <a:lstStyle/>
          <a:p>
            <a:pPr marL="0" indent="0" algn="l">
              <a:buNone/>
            </a:pPr>
            <a:r>
              <a:rPr lang="en-US" sz="2800" b="1" i="0" u="none" strike="noStrike" baseline="0" dirty="0">
                <a:latin typeface="Times New Roman" panose="02020603050405020304" pitchFamily="18" charset="0"/>
              </a:rPr>
              <a:t>EXERCISE:</a:t>
            </a:r>
          </a:p>
          <a:p>
            <a:pPr marL="0" indent="0" algn="l">
              <a:buNone/>
            </a:pPr>
            <a:r>
              <a:rPr lang="en-US" sz="2800" b="0" i="0" u="none" strike="noStrike" baseline="0" dirty="0">
                <a:latin typeface="TimesNewRomanPSMT"/>
              </a:rPr>
              <a:t>Find the 36th term of the arithmetic sequence whose 3rd term is 7 and 8th term is 17.</a:t>
            </a:r>
          </a:p>
          <a:p>
            <a:pPr marL="0" indent="0" algn="l">
              <a:buNone/>
            </a:pPr>
            <a:r>
              <a:rPr lang="en-US" sz="2800" b="1" i="0" u="none" strike="noStrike" baseline="0" dirty="0">
                <a:latin typeface="Times New Roman" panose="02020603050405020304" pitchFamily="18" charset="0"/>
              </a:rPr>
              <a:t>SOLUTION:</a:t>
            </a:r>
          </a:p>
          <a:p>
            <a:pPr marL="0" indent="0" algn="l">
              <a:buNone/>
            </a:pPr>
            <a:r>
              <a:rPr lang="en-US" sz="2800" b="0" i="0" u="none" strike="noStrike" baseline="0" dirty="0">
                <a:latin typeface="TimesNewRomanPSMT"/>
              </a:rPr>
              <a:t>Let </a:t>
            </a:r>
            <a:r>
              <a:rPr lang="en-US" sz="2800" b="1" i="0" u="none" strike="noStrike" baseline="0" dirty="0">
                <a:latin typeface="Times New Roman" panose="02020603050405020304" pitchFamily="18" charset="0"/>
              </a:rPr>
              <a:t>a </a:t>
            </a:r>
            <a:r>
              <a:rPr lang="en-US" sz="2800" b="0" i="0" u="none" strike="noStrike" baseline="0" dirty="0">
                <a:latin typeface="TimesNewRomanPSMT"/>
              </a:rPr>
              <a:t>be the first term and </a:t>
            </a:r>
            <a:r>
              <a:rPr lang="en-US" sz="2800" b="1" i="0" u="none" strike="noStrike" baseline="0" dirty="0">
                <a:latin typeface="Times New Roman" panose="02020603050405020304" pitchFamily="18" charset="0"/>
              </a:rPr>
              <a:t>d </a:t>
            </a:r>
            <a:r>
              <a:rPr lang="en-US" sz="2800" b="0" i="0" u="none" strike="noStrike" baseline="0" dirty="0">
                <a:latin typeface="TimesNewRomanPSMT"/>
              </a:rPr>
              <a:t>be the common difference of the arithmetic sequence.</a:t>
            </a:r>
          </a:p>
          <a:p>
            <a:pPr marL="0" indent="0" algn="l">
              <a:buNone/>
            </a:pPr>
            <a:r>
              <a:rPr lang="en-US" sz="2800" b="0" i="0" u="none" strike="noStrike" baseline="0" dirty="0">
                <a:latin typeface="TimesNewRomanPSMT"/>
              </a:rPr>
              <a:t>Then	</a:t>
            </a:r>
            <a:r>
              <a:rPr lang="pt-BR" sz="2800" b="0" i="0" u="none" strike="noStrike" baseline="0" dirty="0">
                <a:latin typeface="TimesNewRomanPSMT"/>
              </a:rPr>
              <a:t>a</a:t>
            </a:r>
            <a:r>
              <a:rPr lang="pt-BR" sz="2200" b="1" i="0" u="none" strike="noStrike" baseline="0" dirty="0">
                <a:latin typeface="TimesNewRomanPSMT"/>
              </a:rPr>
              <a:t>n</a:t>
            </a:r>
            <a:r>
              <a:rPr lang="pt-BR" sz="800" b="0" i="0" u="none" strike="noStrike" baseline="0" dirty="0">
                <a:latin typeface="TimesNewRomanPSMT"/>
              </a:rPr>
              <a:t> </a:t>
            </a:r>
            <a:r>
              <a:rPr lang="pt-BR" sz="2800" b="0" i="0" u="none" strike="noStrike" baseline="0" dirty="0">
                <a:latin typeface="TimesNewRomanPSMT"/>
              </a:rPr>
              <a:t>= a + (n - 1)d n </a:t>
            </a:r>
            <a:r>
              <a:rPr lang="pt-BR" sz="2800" b="0" i="0" u="none" strike="noStrike" baseline="0" dirty="0">
                <a:latin typeface="SymbolMT"/>
              </a:rPr>
              <a:t>≥ </a:t>
            </a:r>
            <a:r>
              <a:rPr lang="pt-BR" sz="2800" b="0" i="0" u="none" strike="noStrike" baseline="0" dirty="0">
                <a:latin typeface="TimesNewRomanPSMT"/>
              </a:rPr>
              <a:t>1</a:t>
            </a:r>
          </a:p>
          <a:p>
            <a:pPr marL="0" indent="0" algn="l">
              <a:buNone/>
            </a:pPr>
            <a:r>
              <a:rPr lang="pt-BR" sz="2800" b="0" i="0" u="none" strike="noStrike" baseline="0" dirty="0">
                <a:latin typeface="SymbolMT"/>
              </a:rPr>
              <a:t>⇒ </a:t>
            </a:r>
            <a:r>
              <a:rPr lang="pt-BR" sz="2800" b="0" i="0" u="none" strike="noStrike" baseline="0" dirty="0">
                <a:latin typeface="TimesNewRomanPSMT"/>
              </a:rPr>
              <a:t>a</a:t>
            </a:r>
            <a:r>
              <a:rPr lang="pt-BR" sz="2200" b="1" i="0" u="none" strike="noStrike" baseline="0" dirty="0">
                <a:latin typeface="TimesNewRomanPSMT"/>
              </a:rPr>
              <a:t>3 </a:t>
            </a:r>
            <a:r>
              <a:rPr lang="pt-BR" sz="2800" b="0" i="0" u="none" strike="noStrike" baseline="0" dirty="0">
                <a:latin typeface="TimesNewRomanPSMT"/>
              </a:rPr>
              <a:t>= a + (3 - 1) d </a:t>
            </a:r>
            <a:r>
              <a:rPr lang="en-US" sz="2800" b="0" i="0" u="none" strike="noStrike" baseline="0" dirty="0">
                <a:latin typeface="TimesNewRomanPSMT"/>
              </a:rPr>
              <a:t>and a</a:t>
            </a:r>
            <a:r>
              <a:rPr lang="en-US" sz="2200" b="1" i="0" u="none" strike="noStrike" baseline="0" dirty="0">
                <a:latin typeface="TimesNewRomanPSMT"/>
              </a:rPr>
              <a:t>8 </a:t>
            </a:r>
            <a:r>
              <a:rPr lang="en-US" sz="2800" b="0" i="0" u="none" strike="noStrike" baseline="0" dirty="0">
                <a:latin typeface="TimesNewRomanPSMT"/>
              </a:rPr>
              <a:t>= a + (8 - 1) d</a:t>
            </a:r>
          </a:p>
          <a:p>
            <a:pPr marL="0" indent="0" algn="l">
              <a:buNone/>
            </a:pPr>
            <a:r>
              <a:rPr lang="en-US" sz="2800" b="0" i="0" u="none" strike="noStrike" baseline="0" dirty="0">
                <a:latin typeface="TimesNewRomanPSMT"/>
              </a:rPr>
              <a:t>Given that a</a:t>
            </a:r>
            <a:r>
              <a:rPr lang="en-US" sz="800" b="0" i="0" u="none" strike="noStrike" baseline="0" dirty="0">
                <a:latin typeface="TimesNewRomanPSMT"/>
              </a:rPr>
              <a:t>3 </a:t>
            </a:r>
            <a:r>
              <a:rPr lang="en-US" sz="2800" b="0" i="0" u="none" strike="noStrike" baseline="0" dirty="0">
                <a:latin typeface="TimesNewRomanPSMT"/>
              </a:rPr>
              <a:t>= 7 and a</a:t>
            </a:r>
            <a:r>
              <a:rPr lang="en-US" sz="800" b="0" i="0" u="none" strike="noStrike" baseline="0" dirty="0">
                <a:latin typeface="TimesNewRomanPSMT"/>
              </a:rPr>
              <a:t>8 </a:t>
            </a:r>
            <a:r>
              <a:rPr lang="en-US" sz="2800" b="0" i="0" u="none" strike="noStrike" baseline="0" dirty="0">
                <a:latin typeface="TimesNewRomanPSMT"/>
              </a:rPr>
              <a:t>= 17. Therefore</a:t>
            </a:r>
          </a:p>
          <a:p>
            <a:pPr marL="0" indent="0" algn="l">
              <a:buNone/>
            </a:pPr>
            <a:r>
              <a:rPr lang="en-US" sz="2800" b="0" i="0" u="none" strike="noStrike" baseline="0" dirty="0">
                <a:latin typeface="TimesNewRomanPSMT"/>
              </a:rPr>
              <a:t>7 = a + 2d……………………(1) and 17 = a + 7d………….………..(2)</a:t>
            </a:r>
          </a:p>
          <a:p>
            <a:pPr marL="0" indent="0" algn="l">
              <a:buNone/>
            </a:pPr>
            <a:r>
              <a:rPr lang="en-US" sz="2800" b="0" i="0" u="none" strike="noStrike" baseline="0" dirty="0">
                <a:latin typeface="TimesNewRomanPSMT"/>
              </a:rPr>
              <a:t>Subtracting (1) from (2), we get,</a:t>
            </a:r>
          </a:p>
          <a:p>
            <a:pPr marL="0" indent="0" algn="l">
              <a:buNone/>
            </a:pPr>
            <a:r>
              <a:rPr lang="en-US" sz="2800" b="0" i="0" u="none" strike="noStrike" baseline="0" dirty="0">
                <a:latin typeface="TimesNewRomanPSMT"/>
              </a:rPr>
              <a:t>10 = 5d		</a:t>
            </a:r>
            <a:r>
              <a:rPr lang="en-US" sz="2800" b="0" i="0" u="none" strike="noStrike" baseline="0" dirty="0">
                <a:latin typeface="SymbolMT"/>
              </a:rPr>
              <a:t>⇒ </a:t>
            </a:r>
            <a:r>
              <a:rPr lang="en-US" sz="2800" b="0" i="0" u="none" strike="noStrike" baseline="0" dirty="0">
                <a:latin typeface="TimesNewRomanPSMT"/>
              </a:rPr>
              <a:t>d = 2</a:t>
            </a:r>
          </a:p>
          <a:p>
            <a:pPr marL="0" indent="0" algn="l">
              <a:buNone/>
            </a:pPr>
            <a:r>
              <a:rPr lang="en-US" sz="2800" b="0" i="0" u="none" strike="noStrike" baseline="0" dirty="0">
                <a:latin typeface="TimesNewRomanPSMT"/>
              </a:rPr>
              <a:t>Substituting d = 2 in (1) we have</a:t>
            </a:r>
          </a:p>
          <a:p>
            <a:pPr marL="0" indent="0" algn="l">
              <a:buNone/>
            </a:pPr>
            <a:r>
              <a:rPr lang="en-US" sz="2800" b="0" i="0" u="none" strike="noStrike" baseline="0" dirty="0">
                <a:latin typeface="TimesNewRomanPSMT"/>
              </a:rPr>
              <a:t>7 = a + 2(2)	which gives a = 3</a:t>
            </a:r>
            <a:endParaRPr lang="en-PK" dirty="0"/>
          </a:p>
        </p:txBody>
      </p:sp>
    </p:spTree>
    <p:extLst>
      <p:ext uri="{BB962C8B-B14F-4D97-AF65-F5344CB8AC3E}">
        <p14:creationId xmlns:p14="http://schemas.microsoft.com/office/powerpoint/2010/main" val="14247007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Usefulness</a:t>
            </a:r>
          </a:p>
        </p:txBody>
      </p:sp>
      <p:sp>
        <p:nvSpPr>
          <p:cNvPr id="3" name="Content Placeholder 2"/>
          <p:cNvSpPr>
            <a:spLocks noGrp="1"/>
          </p:cNvSpPr>
          <p:nvPr>
            <p:ph idx="1"/>
          </p:nvPr>
        </p:nvSpPr>
        <p:spPr/>
        <p:txBody>
          <a:bodyPr>
            <a:normAutofit lnSpcReduction="10000"/>
          </a:bodyPr>
          <a:lstStyle/>
          <a:p>
            <a:r>
              <a:rPr lang="en-US" dirty="0"/>
              <a:t>Computer Science</a:t>
            </a:r>
          </a:p>
          <a:p>
            <a:pPr lvl="1"/>
            <a:r>
              <a:rPr lang="en-US" dirty="0"/>
              <a:t>Verifying that computer programs are correct.</a:t>
            </a:r>
          </a:p>
          <a:p>
            <a:pPr lvl="1"/>
            <a:r>
              <a:rPr lang="en-US" dirty="0"/>
              <a:t>Establishing that operating systems are secure.</a:t>
            </a:r>
          </a:p>
          <a:p>
            <a:pPr lvl="1"/>
            <a:r>
              <a:rPr lang="en-US" dirty="0"/>
              <a:t>Making inferences in artificial intelligence.</a:t>
            </a:r>
          </a:p>
          <a:p>
            <a:pPr lvl="1"/>
            <a:r>
              <a:rPr lang="en-US" dirty="0"/>
              <a:t>Showing that system specifications are consistent.</a:t>
            </a:r>
          </a:p>
          <a:p>
            <a:endParaRPr lang="en-US" dirty="0"/>
          </a:p>
          <a:p>
            <a:r>
              <a:rPr lang="en-US" dirty="0"/>
              <a:t>Mathematics</a:t>
            </a:r>
          </a:p>
          <a:p>
            <a:pPr lvl="1"/>
            <a:r>
              <a:rPr lang="en-US" dirty="0"/>
              <a:t>Defining Formalism.</a:t>
            </a:r>
          </a:p>
          <a:p>
            <a:pPr lvl="1"/>
            <a:r>
              <a:rPr lang="en-US" dirty="0"/>
              <a:t>Providing specification in a common language.</a:t>
            </a:r>
          </a:p>
          <a:p>
            <a:pPr lvl="1"/>
            <a:r>
              <a:rPr lang="en-US" dirty="0"/>
              <a:t>Justification for the results.</a:t>
            </a:r>
          </a:p>
        </p:txBody>
      </p:sp>
    </p:spTree>
    <p:extLst>
      <p:ext uri="{BB962C8B-B14F-4D97-AF65-F5344CB8AC3E}">
        <p14:creationId xmlns:p14="http://schemas.microsoft.com/office/powerpoint/2010/main" val="246074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0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20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20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20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Definitions</a:t>
            </a:r>
            <a:br>
              <a:rPr lang="en-US" b="1" dirty="0"/>
            </a:br>
            <a:r>
              <a:rPr lang="en-US" b="1" dirty="0"/>
              <a:t>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71600"/>
                <a:ext cx="8686800" cy="5181600"/>
              </a:xfrm>
            </p:spPr>
            <p:txBody>
              <a:bodyPr>
                <a:normAutofit fontScale="92500"/>
              </a:bodyPr>
              <a:lstStyle/>
              <a:p>
                <a:pPr marL="0" indent="0" algn="just">
                  <a:buNone/>
                </a:pPr>
                <a:r>
                  <a:rPr lang="en-US" sz="2400" dirty="0"/>
                  <a:t>1. An integer n is even if, and only if, n = 2k for some integer k. </a:t>
                </a:r>
              </a:p>
              <a:p>
                <a:pPr marL="0" indent="0" algn="just">
                  <a:buNone/>
                </a:pPr>
                <a:r>
                  <a:rPr lang="en-US" sz="2400" dirty="0"/>
                  <a:t>2. An integer n is odd if, and only if, n = 2k + 1 for some integer k. </a:t>
                </a:r>
              </a:p>
              <a:p>
                <a:pPr marL="0" indent="0" algn="just">
                  <a:buNone/>
                </a:pPr>
                <a:r>
                  <a:rPr lang="en-US" sz="2400" dirty="0"/>
                  <a:t>3. An integer n is prime if, and only if, n &gt; 1 and for all positive integers  r and s, if n = </a:t>
                </a:r>
                <a:r>
                  <a:rPr lang="en-US" sz="2400" dirty="0" err="1"/>
                  <a:t>r·s</a:t>
                </a:r>
                <a:r>
                  <a:rPr lang="en-US" sz="2400" dirty="0"/>
                  <a:t>, then r = 1 or s = 1. </a:t>
                </a:r>
              </a:p>
              <a:p>
                <a:pPr marL="0" indent="0" algn="just">
                  <a:buNone/>
                </a:pPr>
                <a:r>
                  <a:rPr lang="en-US" sz="2400" dirty="0"/>
                  <a:t>4. An integer n &gt; 1 is composite if, and only if, n = </a:t>
                </a:r>
                <a:r>
                  <a:rPr lang="en-US" sz="2400" dirty="0" err="1"/>
                  <a:t>r·s</a:t>
                </a:r>
                <a:r>
                  <a:rPr lang="en-US" sz="2400" dirty="0"/>
                  <a:t> for some positive</a:t>
                </a:r>
              </a:p>
              <a:p>
                <a:pPr marL="0" indent="0" algn="just">
                  <a:buNone/>
                </a:pPr>
                <a:r>
                  <a:rPr lang="en-US" sz="2400" dirty="0"/>
                  <a:t>integers r and s with r ≠ 1 and s ≠ 1.</a:t>
                </a:r>
              </a:p>
              <a:p>
                <a:pPr marL="0" indent="0" algn="just">
                  <a:buNone/>
                </a:pPr>
                <a:r>
                  <a:rPr lang="en-US" sz="2400" dirty="0"/>
                  <a:t>5. A real number r is rational if, and only if, r=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𝑎</m:t>
                        </m:r>
                      </m:num>
                      <m:den>
                        <m:r>
                          <a:rPr lang="en-US" sz="2400" b="0" i="1" smtClean="0">
                            <a:latin typeface="Cambria Math" panose="02040503050406030204" pitchFamily="18" charset="0"/>
                          </a:rPr>
                          <m:t>𝑏</m:t>
                        </m:r>
                      </m:den>
                    </m:f>
                  </m:oMath>
                </a14:m>
                <a:r>
                  <a:rPr lang="en-US" sz="2400" dirty="0"/>
                  <a:t> for some integers a and b with b ≠ 0.</a:t>
                </a:r>
              </a:p>
              <a:p>
                <a:pPr marL="0" indent="0" algn="just">
                  <a:buNone/>
                </a:pPr>
                <a:r>
                  <a:rPr lang="en-US" sz="2400" dirty="0"/>
                  <a:t>6. If n and d are integers and d ≠ 0, then d divides n, written </a:t>
                </a:r>
                <a:r>
                  <a:rPr lang="en-US" sz="2400" dirty="0" err="1"/>
                  <a:t>d|n</a:t>
                </a:r>
                <a:r>
                  <a:rPr lang="en-US" sz="2400" dirty="0"/>
                  <a:t> if, and</a:t>
                </a:r>
              </a:p>
              <a:p>
                <a:pPr marL="0" indent="0" algn="just">
                  <a:buNone/>
                </a:pPr>
                <a:r>
                  <a:rPr lang="en-US" sz="2400" dirty="0"/>
                  <a:t>only if, n = </a:t>
                </a:r>
                <a:r>
                  <a:rPr lang="en-US" sz="2400" dirty="0" err="1"/>
                  <a:t>d.k</a:t>
                </a:r>
                <a:r>
                  <a:rPr lang="en-US" sz="2400" dirty="0"/>
                  <a:t> for some integers k.</a:t>
                </a:r>
              </a:p>
              <a:p>
                <a:pPr marL="0" indent="0" algn="just">
                  <a:buNone/>
                </a:pPr>
                <a:r>
                  <a:rPr lang="en-US" sz="2400" dirty="0"/>
                  <a:t>7. An integer n is called a perfect square if, and only if, n = </a:t>
                </a:r>
                <a14:m>
                  <m:oMath xmlns:m="http://schemas.openxmlformats.org/officeDocument/2006/math">
                    <m:sSup>
                      <m:sSupPr>
                        <m:ctrlPr>
                          <a:rPr lang="en-US" sz="2400" i="1" dirty="0" smtClean="0">
                            <a:latin typeface="Cambria Math" panose="02040503050406030204" pitchFamily="18" charset="0"/>
                          </a:rPr>
                        </m:ctrlPr>
                      </m:sSupPr>
                      <m:e>
                        <m:r>
                          <a:rPr lang="en-US" sz="2400" b="0" i="1" dirty="0" smtClean="0">
                            <a:latin typeface="Cambria Math" panose="02040503050406030204" pitchFamily="18" charset="0"/>
                          </a:rPr>
                          <m:t>𝑘</m:t>
                        </m:r>
                      </m:e>
                      <m:sup>
                        <m:r>
                          <a:rPr lang="en-US" sz="2400" b="0" i="1" dirty="0" smtClean="0">
                            <a:latin typeface="Cambria Math" panose="02040503050406030204" pitchFamily="18" charset="0"/>
                          </a:rPr>
                          <m:t>2</m:t>
                        </m:r>
                      </m:sup>
                    </m:sSup>
                  </m:oMath>
                </a14:m>
                <a:r>
                  <a:rPr lang="en-US" sz="2400" dirty="0"/>
                  <a:t> for some</a:t>
                </a:r>
              </a:p>
              <a:p>
                <a:pPr marL="0" indent="0" algn="just">
                  <a:buNone/>
                </a:pPr>
                <a:r>
                  <a:rPr lang="en-US" sz="2400" dirty="0"/>
                  <a:t>integer k.</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71600"/>
                <a:ext cx="8686800" cy="5181600"/>
              </a:xfrm>
              <a:blipFill>
                <a:blip r:embed="rId2"/>
                <a:stretch>
                  <a:fillRect l="-912" t="-824" r="-912"/>
                </a:stretch>
              </a:blipFill>
            </p:spPr>
            <p:txBody>
              <a:bodyPr/>
              <a:lstStyle/>
              <a:p>
                <a:r>
                  <a:rPr lang="en-PK">
                    <a:noFill/>
                  </a:rPr>
                  <a:t> </a:t>
                </a:r>
              </a:p>
            </p:txBody>
          </p:sp>
        </mc:Fallback>
      </mc:AlternateContent>
    </p:spTree>
    <p:extLst>
      <p:ext uri="{BB962C8B-B14F-4D97-AF65-F5344CB8AC3E}">
        <p14:creationId xmlns:p14="http://schemas.microsoft.com/office/powerpoint/2010/main" val="313513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743712"/>
          </a:xfrm>
        </p:spPr>
        <p:txBody>
          <a:bodyPr>
            <a:normAutofit fontScale="90000"/>
          </a:bodyPr>
          <a:lstStyle/>
          <a:p>
            <a:r>
              <a:rPr lang="en-US" dirty="0"/>
              <a:t>Types of Proofs</a:t>
            </a:r>
          </a:p>
        </p:txBody>
      </p:sp>
      <p:sp>
        <p:nvSpPr>
          <p:cNvPr id="3" name="Content Placeholder 2"/>
          <p:cNvSpPr>
            <a:spLocks noGrp="1"/>
          </p:cNvSpPr>
          <p:nvPr>
            <p:ph idx="1"/>
          </p:nvPr>
        </p:nvSpPr>
        <p:spPr>
          <a:xfrm>
            <a:off x="457200" y="1143000"/>
            <a:ext cx="8229600" cy="5181600"/>
          </a:xfrm>
        </p:spPr>
        <p:txBody>
          <a:bodyPr>
            <a:noAutofit/>
          </a:bodyPr>
          <a:lstStyle/>
          <a:p>
            <a:r>
              <a:rPr lang="en-US" sz="2400" b="1" dirty="0"/>
              <a:t>Proving conditional Statements</a:t>
            </a:r>
            <a:endParaRPr lang="en-US" sz="2400" dirty="0"/>
          </a:p>
          <a:p>
            <a:pPr lvl="1"/>
            <a:r>
              <a:rPr lang="en-US" sz="2000" dirty="0"/>
              <a:t>Direct Proofs</a:t>
            </a:r>
          </a:p>
          <a:p>
            <a:pPr lvl="1"/>
            <a:r>
              <a:rPr lang="en-US" sz="2000" dirty="0"/>
              <a:t>Indirect Proofs</a:t>
            </a:r>
          </a:p>
          <a:p>
            <a:pPr lvl="2"/>
            <a:r>
              <a:rPr lang="en-US" sz="1800" b="1" dirty="0"/>
              <a:t>Proof by Contraposition</a:t>
            </a:r>
          </a:p>
          <a:p>
            <a:pPr lvl="2"/>
            <a:r>
              <a:rPr lang="en-US" sz="1800" b="1" dirty="0"/>
              <a:t>Proofs by Contradiction</a:t>
            </a:r>
          </a:p>
          <a:p>
            <a:r>
              <a:rPr lang="en-US" sz="2400" b="1" dirty="0"/>
              <a:t>Proving Non-conditional Statements</a:t>
            </a:r>
          </a:p>
          <a:p>
            <a:pPr lvl="1"/>
            <a:r>
              <a:rPr lang="en-US" sz="2000" dirty="0"/>
              <a:t>Indirect Proofs</a:t>
            </a:r>
          </a:p>
          <a:p>
            <a:pPr lvl="1"/>
            <a:r>
              <a:rPr lang="en-US" sz="2000" dirty="0"/>
              <a:t>If-And-Only-If Proof</a:t>
            </a:r>
          </a:p>
          <a:p>
            <a:pPr lvl="1"/>
            <a:r>
              <a:rPr lang="en-US" sz="2000" dirty="0"/>
              <a:t>Constructive Versus Non-constructive Proofs</a:t>
            </a:r>
          </a:p>
          <a:p>
            <a:pPr lvl="1"/>
            <a:r>
              <a:rPr lang="en-US" sz="2000" dirty="0"/>
              <a:t>Existence Proofs; Existence and Uniqueness Proofs</a:t>
            </a:r>
          </a:p>
          <a:p>
            <a:pPr lvl="1"/>
            <a:r>
              <a:rPr lang="en-US" sz="2000" dirty="0" err="1"/>
              <a:t>Disproofs</a:t>
            </a:r>
            <a:r>
              <a:rPr lang="en-US" sz="2000" dirty="0"/>
              <a:t> (Counterexample, Contradiction, Existence Statement)</a:t>
            </a:r>
          </a:p>
          <a:p>
            <a:pPr lvl="1"/>
            <a:r>
              <a:rPr lang="en-US" sz="2000" dirty="0"/>
              <a:t>Proofs Involving Sets</a:t>
            </a:r>
          </a:p>
          <a:p>
            <a:r>
              <a:rPr lang="en-US" sz="2400" b="1" dirty="0"/>
              <a:t>Mathematical Induction</a:t>
            </a:r>
            <a:endParaRPr lang="en-US" sz="2400" dirty="0"/>
          </a:p>
        </p:txBody>
      </p:sp>
    </p:spTree>
    <p:extLst>
      <p:ext uri="{BB962C8B-B14F-4D97-AF65-F5344CB8AC3E}">
        <p14:creationId xmlns:p14="http://schemas.microsoft.com/office/powerpoint/2010/main" val="162029544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Direct Proofs</a:t>
            </a:r>
            <a:endParaRPr lang="en-US" dirty="0"/>
          </a:p>
        </p:txBody>
      </p:sp>
      <p:sp>
        <p:nvSpPr>
          <p:cNvPr id="3" name="Content Placeholder 2"/>
          <p:cNvSpPr>
            <a:spLocks noGrp="1"/>
          </p:cNvSpPr>
          <p:nvPr>
            <p:ph idx="1"/>
          </p:nvPr>
        </p:nvSpPr>
        <p:spPr/>
        <p:txBody>
          <a:bodyPr>
            <a:normAutofit lnSpcReduction="10000"/>
          </a:bodyPr>
          <a:lstStyle/>
          <a:p>
            <a:r>
              <a:rPr lang="en-US" sz="2800" dirty="0"/>
              <a:t>p </a:t>
            </a:r>
            <a:r>
              <a:rPr lang="en-US" sz="2800" dirty="0">
                <a:sym typeface="Wingdings" pitchFamily="2" charset="2"/>
              </a:rPr>
              <a:t>q</a:t>
            </a:r>
          </a:p>
          <a:p>
            <a:pPr lvl="1"/>
            <a:r>
              <a:rPr lang="en-US" sz="2400" dirty="0"/>
              <a:t>first step is the assumption that </a:t>
            </a:r>
            <a:r>
              <a:rPr lang="en-US" sz="2400" i="1" dirty="0"/>
              <a:t>p is true</a:t>
            </a:r>
          </a:p>
          <a:p>
            <a:pPr lvl="1"/>
            <a:r>
              <a:rPr lang="en-US" sz="2400" dirty="0"/>
              <a:t>subsequent steps constructed using rules of inference.</a:t>
            </a:r>
          </a:p>
          <a:p>
            <a:pPr lvl="1"/>
            <a:r>
              <a:rPr lang="en-US" sz="2400" dirty="0"/>
              <a:t>final step showing that </a:t>
            </a:r>
            <a:r>
              <a:rPr lang="en-US" sz="2400" i="1" dirty="0"/>
              <a:t>q must also be true</a:t>
            </a:r>
          </a:p>
          <a:p>
            <a:endParaRPr lang="en-US" sz="2800" dirty="0"/>
          </a:p>
          <a:p>
            <a:pPr>
              <a:buNone/>
            </a:pPr>
            <a:r>
              <a:rPr lang="en-US" sz="2800" dirty="0"/>
              <a:t>showing that if </a:t>
            </a:r>
            <a:r>
              <a:rPr lang="en-US" sz="2800" i="1" dirty="0"/>
              <a:t>p is true, </a:t>
            </a:r>
          </a:p>
          <a:p>
            <a:pPr>
              <a:buNone/>
            </a:pPr>
            <a:r>
              <a:rPr lang="en-US" sz="2800" i="1" dirty="0"/>
              <a:t>then q must also be true, </a:t>
            </a:r>
          </a:p>
          <a:p>
            <a:pPr>
              <a:buNone/>
            </a:pPr>
            <a:r>
              <a:rPr lang="en-US" sz="2800" i="1" dirty="0"/>
              <a:t>so that the combination </a:t>
            </a:r>
          </a:p>
          <a:p>
            <a:pPr>
              <a:buNone/>
            </a:pPr>
            <a:r>
              <a:rPr lang="en-US" sz="2800" i="1" dirty="0"/>
              <a:t>p true and q false never occurs</a:t>
            </a:r>
            <a:endParaRPr lang="en-US" sz="2800" dirty="0"/>
          </a:p>
        </p:txBody>
      </p:sp>
      <p:pic>
        <p:nvPicPr>
          <p:cNvPr id="2050" name="Picture 2"/>
          <p:cNvPicPr>
            <a:picLocks noChangeAspect="1" noChangeArrowheads="1"/>
          </p:cNvPicPr>
          <p:nvPr/>
        </p:nvPicPr>
        <p:blipFill>
          <a:blip r:embed="rId2"/>
          <a:srcRect/>
          <a:stretch>
            <a:fillRect/>
          </a:stretch>
        </p:blipFill>
        <p:spPr bwMode="auto">
          <a:xfrm>
            <a:off x="4998334" y="3810000"/>
            <a:ext cx="3993266" cy="2286000"/>
          </a:xfrm>
          <a:prstGeom prst="rect">
            <a:avLst/>
          </a:prstGeom>
          <a:noFill/>
          <a:ln w="9525">
            <a:solidFill>
              <a:schemeClr val="accent1"/>
            </a:solidFill>
            <a:miter lim="800000"/>
            <a:headEnd/>
            <a:tailEnd/>
          </a:ln>
          <a:effectLst/>
        </p:spPr>
      </p:pic>
    </p:spTree>
    <p:extLst>
      <p:ext uri="{BB962C8B-B14F-4D97-AF65-F5344CB8AC3E}">
        <p14:creationId xmlns:p14="http://schemas.microsoft.com/office/powerpoint/2010/main" val="149872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066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609600" y="4359275"/>
            <a:ext cx="7620000" cy="160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eaLnBrk="1" hangingPunct="1">
              <a:lnSpc>
                <a:spcPct val="50000"/>
              </a:lnSpc>
              <a:spcBef>
                <a:spcPct val="50000"/>
              </a:spcBef>
              <a:defRPr/>
            </a:pPr>
            <a:endParaRPr lang="en-US" sz="3200" b="1" dirty="0">
              <a:latin typeface="+mj-lt"/>
            </a:endParaRPr>
          </a:p>
          <a:p>
            <a:pPr algn="just" eaLnBrk="1" hangingPunct="1">
              <a:lnSpc>
                <a:spcPct val="50000"/>
              </a:lnSpc>
              <a:spcBef>
                <a:spcPct val="50000"/>
              </a:spcBef>
              <a:defRPr/>
            </a:pPr>
            <a:r>
              <a:rPr lang="en-US" sz="2400" b="1" dirty="0"/>
              <a:t>Prove that the sum of two odd integers is even.</a:t>
            </a:r>
            <a:endParaRPr lang="en-US" sz="2000" b="1" dirty="0">
              <a:latin typeface="Courier New" pitchFamily="49" charset="0"/>
            </a:endParaRPr>
          </a:p>
        </p:txBody>
      </p:sp>
    </p:spTree>
    <p:extLst>
      <p:ext uri="{BB962C8B-B14F-4D97-AF65-F5344CB8AC3E}">
        <p14:creationId xmlns:p14="http://schemas.microsoft.com/office/powerpoint/2010/main" val="154599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Autofit/>
          </a:bodyPr>
          <a:lstStyle/>
          <a:p>
            <a:r>
              <a:rPr lang="en-US" sz="3200" dirty="0"/>
              <a:t>Prove that the sum of two odd integers is even.</a:t>
            </a:r>
          </a:p>
        </p:txBody>
      </p:sp>
      <p:pic>
        <p:nvPicPr>
          <p:cNvPr id="4" name="Content Placeholder 3">
            <a:extLst>
              <a:ext uri="{FF2B5EF4-FFF2-40B4-BE49-F238E27FC236}">
                <a16:creationId xmlns:a16="http://schemas.microsoft.com/office/drawing/2014/main" id="{69A26D14-2EE4-4ACA-9F92-FBBECBBDE119}"/>
              </a:ext>
            </a:extLst>
          </p:cNvPr>
          <p:cNvPicPr>
            <a:picLocks noGrp="1" noChangeAspect="1"/>
          </p:cNvPicPr>
          <p:nvPr>
            <p:ph idx="1"/>
          </p:nvPr>
        </p:nvPicPr>
        <p:blipFill>
          <a:blip r:embed="rId2"/>
          <a:stretch>
            <a:fillRect/>
          </a:stretch>
        </p:blipFill>
        <p:spPr>
          <a:xfrm>
            <a:off x="652462" y="1752600"/>
            <a:ext cx="7839075" cy="4191000"/>
          </a:xfrm>
          <a:prstGeom prst="rect">
            <a:avLst/>
          </a:prstGeom>
        </p:spPr>
      </p:pic>
    </p:spTree>
    <p:extLst>
      <p:ext uri="{BB962C8B-B14F-4D97-AF65-F5344CB8AC3E}">
        <p14:creationId xmlns:p14="http://schemas.microsoft.com/office/powerpoint/2010/main" val="29163751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56E54-9480-465F-850C-09D8158FB7C8}"/>
              </a:ext>
            </a:extLst>
          </p:cNvPr>
          <p:cNvPicPr>
            <a:picLocks noChangeAspect="1"/>
          </p:cNvPicPr>
          <p:nvPr/>
        </p:nvPicPr>
        <p:blipFill>
          <a:blip r:embed="rId2"/>
          <a:stretch>
            <a:fillRect/>
          </a:stretch>
        </p:blipFill>
        <p:spPr>
          <a:xfrm>
            <a:off x="685800" y="914400"/>
            <a:ext cx="7840540" cy="1128563"/>
          </a:xfrm>
          <a:prstGeom prst="rect">
            <a:avLst/>
          </a:prstGeom>
        </p:spPr>
      </p:pic>
      <p:pic>
        <p:nvPicPr>
          <p:cNvPr id="5" name="Picture 4">
            <a:extLst>
              <a:ext uri="{FF2B5EF4-FFF2-40B4-BE49-F238E27FC236}">
                <a16:creationId xmlns:a16="http://schemas.microsoft.com/office/drawing/2014/main" id="{0DE16894-6CA6-49FE-996B-DAD62B65CF21}"/>
              </a:ext>
            </a:extLst>
          </p:cNvPr>
          <p:cNvPicPr>
            <a:picLocks noChangeAspect="1"/>
          </p:cNvPicPr>
          <p:nvPr/>
        </p:nvPicPr>
        <p:blipFill>
          <a:blip r:embed="rId3"/>
          <a:stretch>
            <a:fillRect/>
          </a:stretch>
        </p:blipFill>
        <p:spPr>
          <a:xfrm>
            <a:off x="668215" y="2133600"/>
            <a:ext cx="7858125" cy="3343275"/>
          </a:xfrm>
          <a:prstGeom prst="rect">
            <a:avLst/>
          </a:prstGeom>
        </p:spPr>
      </p:pic>
    </p:spTree>
    <p:extLst>
      <p:ext uri="{BB962C8B-B14F-4D97-AF65-F5344CB8AC3E}">
        <p14:creationId xmlns:p14="http://schemas.microsoft.com/office/powerpoint/2010/main" val="103901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E19E57-3AC8-4F18-AF06-521223AAF7D3}"/>
              </a:ext>
            </a:extLst>
          </p:cNvPr>
          <p:cNvPicPr>
            <a:picLocks noChangeAspect="1"/>
          </p:cNvPicPr>
          <p:nvPr/>
        </p:nvPicPr>
        <p:blipFill>
          <a:blip r:embed="rId2"/>
          <a:stretch>
            <a:fillRect/>
          </a:stretch>
        </p:blipFill>
        <p:spPr>
          <a:xfrm>
            <a:off x="457200" y="990600"/>
            <a:ext cx="7839075" cy="838200"/>
          </a:xfrm>
          <a:prstGeom prst="rect">
            <a:avLst/>
          </a:prstGeom>
        </p:spPr>
      </p:pic>
      <p:pic>
        <p:nvPicPr>
          <p:cNvPr id="5" name="Picture 4">
            <a:extLst>
              <a:ext uri="{FF2B5EF4-FFF2-40B4-BE49-F238E27FC236}">
                <a16:creationId xmlns:a16="http://schemas.microsoft.com/office/drawing/2014/main" id="{705EC23C-BB82-4B58-A963-11A22F95D6A0}"/>
              </a:ext>
            </a:extLst>
          </p:cNvPr>
          <p:cNvPicPr>
            <a:picLocks noChangeAspect="1"/>
          </p:cNvPicPr>
          <p:nvPr/>
        </p:nvPicPr>
        <p:blipFill>
          <a:blip r:embed="rId3"/>
          <a:stretch>
            <a:fillRect/>
          </a:stretch>
        </p:blipFill>
        <p:spPr>
          <a:xfrm>
            <a:off x="457200" y="2019300"/>
            <a:ext cx="7839074" cy="4435554"/>
          </a:xfrm>
          <a:prstGeom prst="rect">
            <a:avLst/>
          </a:prstGeom>
        </p:spPr>
      </p:pic>
    </p:spTree>
    <p:extLst>
      <p:ext uri="{BB962C8B-B14F-4D97-AF65-F5344CB8AC3E}">
        <p14:creationId xmlns:p14="http://schemas.microsoft.com/office/powerpoint/2010/main" val="343455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64D7F9-E384-4AB2-854D-B2F6BF474D6F}"/>
              </a:ext>
            </a:extLst>
          </p:cNvPr>
          <p:cNvPicPr>
            <a:picLocks noChangeAspect="1"/>
          </p:cNvPicPr>
          <p:nvPr/>
        </p:nvPicPr>
        <p:blipFill>
          <a:blip r:embed="rId2"/>
          <a:stretch>
            <a:fillRect/>
          </a:stretch>
        </p:blipFill>
        <p:spPr>
          <a:xfrm>
            <a:off x="457199" y="990599"/>
            <a:ext cx="7848600" cy="990601"/>
          </a:xfrm>
          <a:prstGeom prst="rect">
            <a:avLst/>
          </a:prstGeom>
        </p:spPr>
      </p:pic>
      <p:pic>
        <p:nvPicPr>
          <p:cNvPr id="6" name="Picture 5">
            <a:extLst>
              <a:ext uri="{FF2B5EF4-FFF2-40B4-BE49-F238E27FC236}">
                <a16:creationId xmlns:a16="http://schemas.microsoft.com/office/drawing/2014/main" id="{A0012318-F2DC-4DAC-915D-09E5B1E98D08}"/>
              </a:ext>
            </a:extLst>
          </p:cNvPr>
          <p:cNvPicPr>
            <a:picLocks noChangeAspect="1"/>
          </p:cNvPicPr>
          <p:nvPr/>
        </p:nvPicPr>
        <p:blipFill>
          <a:blip r:embed="rId3"/>
          <a:stretch>
            <a:fillRect/>
          </a:stretch>
        </p:blipFill>
        <p:spPr>
          <a:xfrm>
            <a:off x="457200" y="2209800"/>
            <a:ext cx="7848600" cy="3524250"/>
          </a:xfrm>
          <a:prstGeom prst="rect">
            <a:avLst/>
          </a:prstGeom>
        </p:spPr>
      </p:pic>
    </p:spTree>
    <p:extLst>
      <p:ext uri="{BB962C8B-B14F-4D97-AF65-F5344CB8AC3E}">
        <p14:creationId xmlns:p14="http://schemas.microsoft.com/office/powerpoint/2010/main" val="302489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proved that if </a:t>
            </a:r>
            <a:r>
              <a:rPr lang="en-US" i="1" dirty="0"/>
              <a:t>n is an odd integer, then n</a:t>
            </a:r>
            <a:r>
              <a:rPr lang="en-US" i="1" baseline="30000" dirty="0"/>
              <a:t>2</a:t>
            </a:r>
            <a:r>
              <a:rPr lang="en-US" i="1" dirty="0"/>
              <a:t> is an odd integer</a:t>
            </a:r>
            <a:endParaRPr lang="en-US" dirty="0"/>
          </a:p>
        </p:txBody>
      </p:sp>
      <p:sp>
        <p:nvSpPr>
          <p:cNvPr id="3" name="Content Placeholder 2"/>
          <p:cNvSpPr>
            <a:spLocks noGrp="1"/>
          </p:cNvSpPr>
          <p:nvPr>
            <p:ph idx="1"/>
          </p:nvPr>
        </p:nvSpPr>
        <p:spPr/>
        <p:txBody>
          <a:bodyPr>
            <a:normAutofit/>
          </a:bodyPr>
          <a:lstStyle/>
          <a:p>
            <a:r>
              <a:rPr lang="en-US" dirty="0"/>
              <a:t>We assume that the hypothesis of this conditional statement is true, namely, we assume that </a:t>
            </a:r>
            <a:r>
              <a:rPr lang="en-US" i="1" dirty="0"/>
              <a:t>n is odd.</a:t>
            </a:r>
          </a:p>
          <a:p>
            <a:r>
              <a:rPr lang="en-US" dirty="0"/>
              <a:t>By the definition of an odd integer, it follows that </a:t>
            </a:r>
            <a:r>
              <a:rPr lang="en-US" i="1" dirty="0"/>
              <a:t>n = 2k + 1, where k is some integer.</a:t>
            </a:r>
          </a:p>
          <a:p>
            <a:r>
              <a:rPr lang="en-US" i="1" dirty="0"/>
              <a:t>Square both sides n</a:t>
            </a:r>
            <a:r>
              <a:rPr lang="en-US" i="1" baseline="30000" dirty="0"/>
              <a:t>2</a:t>
            </a:r>
            <a:r>
              <a:rPr lang="en-US" i="1" dirty="0"/>
              <a:t> = (2k + 1)</a:t>
            </a:r>
            <a:r>
              <a:rPr lang="en-US" i="1" baseline="30000" dirty="0"/>
              <a:t>2</a:t>
            </a:r>
          </a:p>
          <a:p>
            <a:pPr lvl="1"/>
            <a:r>
              <a:rPr lang="nn-NO" dirty="0"/>
              <a:t>4</a:t>
            </a:r>
            <a:r>
              <a:rPr lang="nn-NO" i="1" dirty="0"/>
              <a:t>k</a:t>
            </a:r>
            <a:r>
              <a:rPr lang="nn-NO" i="1" baseline="30000" dirty="0"/>
              <a:t>2</a:t>
            </a:r>
            <a:r>
              <a:rPr lang="nn-NO" i="1" dirty="0"/>
              <a:t> + 4k + 1 = 2(2k</a:t>
            </a:r>
            <a:r>
              <a:rPr lang="nn-NO" i="1" baseline="30000" dirty="0"/>
              <a:t>2</a:t>
            </a:r>
            <a:r>
              <a:rPr lang="nn-NO" i="1" dirty="0"/>
              <a:t> + 2k) + 1.</a:t>
            </a:r>
          </a:p>
          <a:p>
            <a:r>
              <a:rPr lang="en-US" dirty="0"/>
              <a:t>Consequently, we have proved that if </a:t>
            </a:r>
            <a:r>
              <a:rPr lang="en-US" i="1" dirty="0"/>
              <a:t>n is an odd integer, then n</a:t>
            </a:r>
            <a:r>
              <a:rPr lang="en-US" i="1" baseline="30000" dirty="0"/>
              <a:t>2</a:t>
            </a:r>
            <a:r>
              <a:rPr lang="en-US" i="1" dirty="0"/>
              <a:t> is an odd integer</a:t>
            </a:r>
            <a:endParaRPr lang="en-US" dirty="0"/>
          </a:p>
        </p:txBody>
      </p:sp>
    </p:spTree>
    <p:extLst>
      <p:ext uri="{BB962C8B-B14F-4D97-AF65-F5344CB8AC3E}">
        <p14:creationId xmlns:p14="http://schemas.microsoft.com/office/powerpoint/2010/main" val="18313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9E8A5B-12D4-4716-9BE5-5A938267B1D3}"/>
              </a:ext>
            </a:extLst>
          </p:cNvPr>
          <p:cNvSpPr>
            <a:spLocks noGrp="1"/>
          </p:cNvSpPr>
          <p:nvPr>
            <p:ph idx="1"/>
          </p:nvPr>
        </p:nvSpPr>
        <p:spPr>
          <a:xfrm>
            <a:off x="457200" y="1600200"/>
            <a:ext cx="8382000" cy="4724400"/>
          </a:xfrm>
        </p:spPr>
        <p:txBody>
          <a:bodyPr/>
          <a:lstStyle/>
          <a:p>
            <a:pPr marL="0" indent="0" algn="l">
              <a:buNone/>
            </a:pPr>
            <a:r>
              <a:rPr lang="en-US" sz="2800" b="0" i="0" u="none" strike="noStrike" baseline="0" dirty="0">
                <a:latin typeface="TimesNewRomanPSMT"/>
              </a:rPr>
              <a:t>Thus, a</a:t>
            </a:r>
            <a:r>
              <a:rPr lang="en-US" sz="1400" b="1" i="0" u="none" strike="noStrike" baseline="0" dirty="0">
                <a:latin typeface="TimesNewRomanPSMT"/>
              </a:rPr>
              <a:t>n</a:t>
            </a:r>
            <a:r>
              <a:rPr lang="en-US" sz="800" b="0" i="0" u="none" strike="noStrike" baseline="0" dirty="0">
                <a:latin typeface="TimesNewRomanPSMT"/>
              </a:rPr>
              <a:t> </a:t>
            </a:r>
            <a:r>
              <a:rPr lang="en-US" sz="2800" b="0" i="0" u="none" strike="noStrike" baseline="0" dirty="0">
                <a:latin typeface="TimesNewRomanPSMT"/>
              </a:rPr>
              <a:t>= a + (n - 1) d</a:t>
            </a:r>
          </a:p>
          <a:p>
            <a:pPr marL="0" indent="0" algn="l">
              <a:buNone/>
            </a:pPr>
            <a:r>
              <a:rPr lang="en-US" sz="2800" b="0" i="0" u="none" strike="noStrike" baseline="0" dirty="0">
                <a:latin typeface="TimesNewRomanPSMT"/>
              </a:rPr>
              <a:t>a</a:t>
            </a:r>
            <a:r>
              <a:rPr lang="en-US" sz="1400" b="1" i="0" u="none" strike="noStrike" baseline="0" dirty="0">
                <a:latin typeface="TimesNewRomanPSMT"/>
              </a:rPr>
              <a:t>n</a:t>
            </a:r>
            <a:r>
              <a:rPr lang="en-US" sz="800" b="0" i="0" u="none" strike="noStrike" baseline="0" dirty="0">
                <a:latin typeface="TimesNewRomanPSMT"/>
              </a:rPr>
              <a:t> </a:t>
            </a:r>
            <a:r>
              <a:rPr lang="en-US" sz="2800" b="0" i="0" u="none" strike="noStrike" baseline="0" dirty="0">
                <a:latin typeface="TimesNewRomanPSMT"/>
              </a:rPr>
              <a:t>= 3 + (n - 1) 2 (using values of a and d)</a:t>
            </a:r>
          </a:p>
          <a:p>
            <a:pPr marL="0" indent="0" algn="l">
              <a:buNone/>
            </a:pPr>
            <a:r>
              <a:rPr lang="en-US" sz="2800" b="0" i="0" u="none" strike="noStrike" baseline="0" dirty="0">
                <a:latin typeface="TimesNewRomanPSMT"/>
              </a:rPr>
              <a:t>Hence the value of 36th term is</a:t>
            </a:r>
          </a:p>
          <a:p>
            <a:pPr marL="0" indent="0" algn="l">
              <a:buNone/>
            </a:pPr>
            <a:r>
              <a:rPr lang="pt-BR" sz="2800" b="0" i="0" u="none" strike="noStrike" baseline="0" dirty="0">
                <a:latin typeface="TimesNewRomanPSMT"/>
              </a:rPr>
              <a:t>	a</a:t>
            </a:r>
            <a:r>
              <a:rPr lang="pt-BR" sz="1400" b="1" i="0" u="none" strike="noStrike" baseline="0" dirty="0">
                <a:latin typeface="TimesNewRomanPSMT"/>
              </a:rPr>
              <a:t>36 	</a:t>
            </a:r>
            <a:r>
              <a:rPr lang="pt-BR" sz="2800" b="0" i="0" u="none" strike="noStrike" baseline="0" dirty="0">
                <a:latin typeface="TimesNewRomanPSMT"/>
              </a:rPr>
              <a:t>= 3 + (36 - 1) 2</a:t>
            </a:r>
          </a:p>
          <a:p>
            <a:pPr marL="0" indent="0" algn="l">
              <a:buNone/>
            </a:pPr>
            <a:r>
              <a:rPr lang="en-US" sz="2800" b="0" i="0" u="none" strike="noStrike" baseline="0" dirty="0">
                <a:latin typeface="TimesNewRomanPSMT"/>
              </a:rPr>
              <a:t>		</a:t>
            </a:r>
            <a:r>
              <a:rPr lang="en-PK" sz="2800" b="0" i="0" u="none" strike="noStrike" baseline="0" dirty="0">
                <a:latin typeface="TimesNewRomanPSMT"/>
              </a:rPr>
              <a:t>= 3 + 70</a:t>
            </a:r>
          </a:p>
          <a:p>
            <a:pPr marL="0" indent="0" algn="l">
              <a:buNone/>
            </a:pPr>
            <a:r>
              <a:rPr lang="en-US" sz="2800" b="0" i="0" u="none" strike="noStrike" baseline="0" dirty="0">
                <a:latin typeface="TimesNewRomanPSMT"/>
              </a:rPr>
              <a:t>	</a:t>
            </a:r>
            <a:r>
              <a:rPr kumimoji="0" lang="pt-BR" sz="2800" b="0" i="0" u="none" strike="noStrike" kern="1200" cap="none" spc="0" normalizeH="0" baseline="0" noProof="0" dirty="0">
                <a:ln>
                  <a:noFill/>
                </a:ln>
                <a:solidFill>
                  <a:prstClr val="black"/>
                </a:solidFill>
                <a:effectLst/>
                <a:uLnTx/>
                <a:uFillTx/>
                <a:latin typeface="TimesNewRomanPSMT"/>
                <a:ea typeface="+mn-ea"/>
                <a:cs typeface="+mn-cs"/>
              </a:rPr>
              <a:t> a</a:t>
            </a:r>
            <a:r>
              <a:rPr kumimoji="0" lang="pt-BR" sz="1400" b="1" i="0" u="none" strike="noStrike" kern="1200" cap="none" spc="0" normalizeH="0" baseline="0" noProof="0" dirty="0">
                <a:ln>
                  <a:noFill/>
                </a:ln>
                <a:solidFill>
                  <a:prstClr val="black"/>
                </a:solidFill>
                <a:effectLst/>
                <a:uLnTx/>
                <a:uFillTx/>
                <a:latin typeface="TimesNewRomanPSMT"/>
                <a:ea typeface="+mn-ea"/>
                <a:cs typeface="+mn-cs"/>
              </a:rPr>
              <a:t>36 </a:t>
            </a:r>
            <a:r>
              <a:rPr lang="en-US" sz="2800" b="0" i="0" u="none" strike="noStrike" baseline="0" dirty="0">
                <a:latin typeface="TimesNewRomanPSMT"/>
              </a:rPr>
              <a:t>	</a:t>
            </a:r>
            <a:r>
              <a:rPr lang="en-PK" sz="2800" b="0" i="0" u="none" strike="noStrike" baseline="0" dirty="0">
                <a:latin typeface="TimesNewRomanPSMT"/>
              </a:rPr>
              <a:t>= 73</a:t>
            </a:r>
            <a:endParaRPr lang="en-PK" dirty="0"/>
          </a:p>
        </p:txBody>
      </p:sp>
      <p:sp>
        <p:nvSpPr>
          <p:cNvPr id="4" name="Title 1">
            <a:extLst>
              <a:ext uri="{FF2B5EF4-FFF2-40B4-BE49-F238E27FC236}">
                <a16:creationId xmlns:a16="http://schemas.microsoft.com/office/drawing/2014/main" id="{39662A5F-082F-4355-BFFE-6382AEFC76E9}"/>
              </a:ext>
            </a:extLst>
          </p:cNvPr>
          <p:cNvSpPr txBox="1">
            <a:spLocks/>
          </p:cNvSpPr>
          <p:nvPr/>
        </p:nvSpPr>
        <p:spPr>
          <a:xfrm>
            <a:off x="457200" y="704088"/>
            <a:ext cx="8229600" cy="692277"/>
          </a:xfrm>
          <a:prstGeom prst="rect">
            <a:avLst/>
          </a:prstGeom>
        </p:spPr>
        <p:txBody>
          <a:bodyPr vert="horz" lIns="0" rIns="0" bIns="0" anchor="b">
            <a:normAutofit fontScale="90000" lnSpcReduction="1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dirty="0">
                <a:ln>
                  <a:noFill/>
                </a:ln>
                <a:solidFill>
                  <a:srgbClr val="04617B"/>
                </a:solidFill>
                <a:effectLst/>
                <a:uLnTx/>
                <a:uFillTx/>
                <a:latin typeface="Calibri"/>
                <a:ea typeface="+mj-ea"/>
                <a:cs typeface="+mj-cs"/>
              </a:rPr>
              <a:t>Arithmetic Sequences </a:t>
            </a:r>
          </a:p>
        </p:txBody>
      </p:sp>
    </p:spTree>
    <p:extLst>
      <p:ext uri="{BB962C8B-B14F-4D97-AF65-F5344CB8AC3E}">
        <p14:creationId xmlns:p14="http://schemas.microsoft.com/office/powerpoint/2010/main" val="9089606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9C6108-A494-4FD6-8234-B13FC6CC8EF4}"/>
              </a:ext>
            </a:extLst>
          </p:cNvPr>
          <p:cNvPicPr>
            <a:picLocks noChangeAspect="1"/>
          </p:cNvPicPr>
          <p:nvPr/>
        </p:nvPicPr>
        <p:blipFill>
          <a:blip r:embed="rId2"/>
          <a:stretch>
            <a:fillRect/>
          </a:stretch>
        </p:blipFill>
        <p:spPr>
          <a:xfrm>
            <a:off x="457200" y="914400"/>
            <a:ext cx="7458075" cy="800100"/>
          </a:xfrm>
          <a:prstGeom prst="rect">
            <a:avLst/>
          </a:prstGeom>
        </p:spPr>
      </p:pic>
      <p:pic>
        <p:nvPicPr>
          <p:cNvPr id="5" name="Picture 4">
            <a:extLst>
              <a:ext uri="{FF2B5EF4-FFF2-40B4-BE49-F238E27FC236}">
                <a16:creationId xmlns:a16="http://schemas.microsoft.com/office/drawing/2014/main" id="{88B98764-E7A5-40EC-BE4C-E447C3C9F47D}"/>
              </a:ext>
            </a:extLst>
          </p:cNvPr>
          <p:cNvPicPr>
            <a:picLocks noChangeAspect="1"/>
          </p:cNvPicPr>
          <p:nvPr/>
        </p:nvPicPr>
        <p:blipFill>
          <a:blip r:embed="rId3"/>
          <a:stretch>
            <a:fillRect/>
          </a:stretch>
        </p:blipFill>
        <p:spPr>
          <a:xfrm>
            <a:off x="457200" y="1981200"/>
            <a:ext cx="7458075" cy="4114800"/>
          </a:xfrm>
          <a:prstGeom prst="rect">
            <a:avLst/>
          </a:prstGeom>
        </p:spPr>
      </p:pic>
    </p:spTree>
    <p:extLst>
      <p:ext uri="{BB962C8B-B14F-4D97-AF65-F5344CB8AC3E}">
        <p14:creationId xmlns:p14="http://schemas.microsoft.com/office/powerpoint/2010/main" val="350688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F13E79-1994-4279-BF3C-93AD9F35C3CC}"/>
              </a:ext>
            </a:extLst>
          </p:cNvPr>
          <p:cNvPicPr>
            <a:picLocks noChangeAspect="1"/>
          </p:cNvPicPr>
          <p:nvPr/>
        </p:nvPicPr>
        <p:blipFill>
          <a:blip r:embed="rId2"/>
          <a:stretch>
            <a:fillRect/>
          </a:stretch>
        </p:blipFill>
        <p:spPr>
          <a:xfrm>
            <a:off x="615552" y="990600"/>
            <a:ext cx="7912893" cy="762000"/>
          </a:xfrm>
          <a:prstGeom prst="rect">
            <a:avLst/>
          </a:prstGeom>
        </p:spPr>
      </p:pic>
      <p:pic>
        <p:nvPicPr>
          <p:cNvPr id="5" name="Picture 4">
            <a:extLst>
              <a:ext uri="{FF2B5EF4-FFF2-40B4-BE49-F238E27FC236}">
                <a16:creationId xmlns:a16="http://schemas.microsoft.com/office/drawing/2014/main" id="{03919F3A-D108-43F6-AC1D-35EE376A56C5}"/>
              </a:ext>
            </a:extLst>
          </p:cNvPr>
          <p:cNvPicPr>
            <a:picLocks noChangeAspect="1"/>
          </p:cNvPicPr>
          <p:nvPr/>
        </p:nvPicPr>
        <p:blipFill>
          <a:blip r:embed="rId3"/>
          <a:stretch>
            <a:fillRect/>
          </a:stretch>
        </p:blipFill>
        <p:spPr>
          <a:xfrm>
            <a:off x="469106" y="2362200"/>
            <a:ext cx="8205787" cy="2933700"/>
          </a:xfrm>
          <a:prstGeom prst="rect">
            <a:avLst/>
          </a:prstGeom>
        </p:spPr>
      </p:pic>
    </p:spTree>
    <p:extLst>
      <p:ext uri="{BB962C8B-B14F-4D97-AF65-F5344CB8AC3E}">
        <p14:creationId xmlns:p14="http://schemas.microsoft.com/office/powerpoint/2010/main" val="290851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5F3908-6652-4829-8813-380D3B9E4248}"/>
              </a:ext>
            </a:extLst>
          </p:cNvPr>
          <p:cNvPicPr>
            <a:picLocks noChangeAspect="1"/>
          </p:cNvPicPr>
          <p:nvPr/>
        </p:nvPicPr>
        <p:blipFill>
          <a:blip r:embed="rId2"/>
          <a:stretch>
            <a:fillRect/>
          </a:stretch>
        </p:blipFill>
        <p:spPr>
          <a:xfrm>
            <a:off x="533400" y="838200"/>
            <a:ext cx="7781925" cy="1076325"/>
          </a:xfrm>
          <a:prstGeom prst="rect">
            <a:avLst/>
          </a:prstGeom>
        </p:spPr>
      </p:pic>
      <p:pic>
        <p:nvPicPr>
          <p:cNvPr id="6" name="Picture 5">
            <a:extLst>
              <a:ext uri="{FF2B5EF4-FFF2-40B4-BE49-F238E27FC236}">
                <a16:creationId xmlns:a16="http://schemas.microsoft.com/office/drawing/2014/main" id="{8CD8364D-6ADF-4CC0-B0BF-047D76566A24}"/>
              </a:ext>
            </a:extLst>
          </p:cNvPr>
          <p:cNvPicPr>
            <a:picLocks noChangeAspect="1"/>
          </p:cNvPicPr>
          <p:nvPr/>
        </p:nvPicPr>
        <p:blipFill>
          <a:blip r:embed="rId3"/>
          <a:stretch>
            <a:fillRect/>
          </a:stretch>
        </p:blipFill>
        <p:spPr>
          <a:xfrm>
            <a:off x="533400" y="2286000"/>
            <a:ext cx="7781925" cy="3448050"/>
          </a:xfrm>
          <a:prstGeom prst="rect">
            <a:avLst/>
          </a:prstGeom>
        </p:spPr>
      </p:pic>
    </p:spTree>
    <p:extLst>
      <p:ext uri="{BB962C8B-B14F-4D97-AF65-F5344CB8AC3E}">
        <p14:creationId xmlns:p14="http://schemas.microsoft.com/office/powerpoint/2010/main" val="150053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453BF1-BEF9-4C03-81E9-655B3F7DFC74}"/>
              </a:ext>
            </a:extLst>
          </p:cNvPr>
          <p:cNvPicPr>
            <a:picLocks noChangeAspect="1"/>
          </p:cNvPicPr>
          <p:nvPr/>
        </p:nvPicPr>
        <p:blipFill>
          <a:blip r:embed="rId2"/>
          <a:stretch>
            <a:fillRect/>
          </a:stretch>
        </p:blipFill>
        <p:spPr>
          <a:xfrm>
            <a:off x="685800" y="914400"/>
            <a:ext cx="8001000" cy="590550"/>
          </a:xfrm>
          <a:prstGeom prst="rect">
            <a:avLst/>
          </a:prstGeom>
        </p:spPr>
      </p:pic>
      <p:pic>
        <p:nvPicPr>
          <p:cNvPr id="8" name="Picture 7">
            <a:extLst>
              <a:ext uri="{FF2B5EF4-FFF2-40B4-BE49-F238E27FC236}">
                <a16:creationId xmlns:a16="http://schemas.microsoft.com/office/drawing/2014/main" id="{F36EB1B3-B911-4E58-9540-EDE3E26AD372}"/>
              </a:ext>
            </a:extLst>
          </p:cNvPr>
          <p:cNvPicPr>
            <a:picLocks noChangeAspect="1"/>
          </p:cNvPicPr>
          <p:nvPr/>
        </p:nvPicPr>
        <p:blipFill>
          <a:blip r:embed="rId3"/>
          <a:stretch>
            <a:fillRect/>
          </a:stretch>
        </p:blipFill>
        <p:spPr>
          <a:xfrm>
            <a:off x="692834" y="1676400"/>
            <a:ext cx="7993966" cy="4886325"/>
          </a:xfrm>
          <a:prstGeom prst="rect">
            <a:avLst/>
          </a:prstGeom>
        </p:spPr>
      </p:pic>
    </p:spTree>
    <p:extLst>
      <p:ext uri="{BB962C8B-B14F-4D97-AF65-F5344CB8AC3E}">
        <p14:creationId xmlns:p14="http://schemas.microsoft.com/office/powerpoint/2010/main" val="421784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73267D-BA44-4A77-84F9-719687DFDD4D}"/>
              </a:ext>
            </a:extLst>
          </p:cNvPr>
          <p:cNvPicPr>
            <a:picLocks noChangeAspect="1"/>
          </p:cNvPicPr>
          <p:nvPr/>
        </p:nvPicPr>
        <p:blipFill>
          <a:blip r:embed="rId2"/>
          <a:stretch>
            <a:fillRect/>
          </a:stretch>
        </p:blipFill>
        <p:spPr>
          <a:xfrm>
            <a:off x="533400" y="838200"/>
            <a:ext cx="7848600" cy="847725"/>
          </a:xfrm>
          <a:prstGeom prst="rect">
            <a:avLst/>
          </a:prstGeom>
        </p:spPr>
      </p:pic>
      <p:pic>
        <p:nvPicPr>
          <p:cNvPr id="7" name="Picture 6">
            <a:extLst>
              <a:ext uri="{FF2B5EF4-FFF2-40B4-BE49-F238E27FC236}">
                <a16:creationId xmlns:a16="http://schemas.microsoft.com/office/drawing/2014/main" id="{75EEA4CD-9DD6-4A08-A464-9AFEA91277AA}"/>
              </a:ext>
            </a:extLst>
          </p:cNvPr>
          <p:cNvPicPr>
            <a:picLocks noChangeAspect="1"/>
          </p:cNvPicPr>
          <p:nvPr/>
        </p:nvPicPr>
        <p:blipFill>
          <a:blip r:embed="rId3"/>
          <a:stretch>
            <a:fillRect/>
          </a:stretch>
        </p:blipFill>
        <p:spPr>
          <a:xfrm>
            <a:off x="533400" y="2157412"/>
            <a:ext cx="7848600" cy="3633788"/>
          </a:xfrm>
          <a:prstGeom prst="rect">
            <a:avLst/>
          </a:prstGeom>
        </p:spPr>
      </p:pic>
    </p:spTree>
    <p:extLst>
      <p:ext uri="{BB962C8B-B14F-4D97-AF65-F5344CB8AC3E}">
        <p14:creationId xmlns:p14="http://schemas.microsoft.com/office/powerpoint/2010/main" val="421808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90E43C-807E-4BC7-A34B-F7E2F8CC4910}"/>
              </a:ext>
            </a:extLst>
          </p:cNvPr>
          <p:cNvPicPr>
            <a:picLocks noChangeAspect="1"/>
          </p:cNvPicPr>
          <p:nvPr/>
        </p:nvPicPr>
        <p:blipFill>
          <a:blip r:embed="rId2"/>
          <a:stretch>
            <a:fillRect/>
          </a:stretch>
        </p:blipFill>
        <p:spPr>
          <a:xfrm>
            <a:off x="604837" y="1066800"/>
            <a:ext cx="7934325" cy="4419600"/>
          </a:xfrm>
          <a:prstGeom prst="rect">
            <a:avLst/>
          </a:prstGeom>
        </p:spPr>
      </p:pic>
    </p:spTree>
    <p:extLst>
      <p:ext uri="{BB962C8B-B14F-4D97-AF65-F5344CB8AC3E}">
        <p14:creationId xmlns:p14="http://schemas.microsoft.com/office/powerpoint/2010/main" val="197529166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14EECE-4D81-4B2C-A85F-0576E7658C7A}"/>
              </a:ext>
            </a:extLst>
          </p:cNvPr>
          <p:cNvPicPr>
            <a:picLocks noChangeAspect="1"/>
          </p:cNvPicPr>
          <p:nvPr/>
        </p:nvPicPr>
        <p:blipFill>
          <a:blip r:embed="rId2"/>
          <a:stretch>
            <a:fillRect/>
          </a:stretch>
        </p:blipFill>
        <p:spPr>
          <a:xfrm>
            <a:off x="685800" y="914400"/>
            <a:ext cx="7972425" cy="923925"/>
          </a:xfrm>
          <a:prstGeom prst="rect">
            <a:avLst/>
          </a:prstGeom>
        </p:spPr>
      </p:pic>
      <p:pic>
        <p:nvPicPr>
          <p:cNvPr id="6" name="Picture 5">
            <a:extLst>
              <a:ext uri="{FF2B5EF4-FFF2-40B4-BE49-F238E27FC236}">
                <a16:creationId xmlns:a16="http://schemas.microsoft.com/office/drawing/2014/main" id="{03C829B0-8019-4454-AD4D-8197A100E87C}"/>
              </a:ext>
            </a:extLst>
          </p:cNvPr>
          <p:cNvPicPr>
            <a:picLocks noChangeAspect="1"/>
          </p:cNvPicPr>
          <p:nvPr/>
        </p:nvPicPr>
        <p:blipFill>
          <a:blip r:embed="rId3"/>
          <a:stretch>
            <a:fillRect/>
          </a:stretch>
        </p:blipFill>
        <p:spPr>
          <a:xfrm>
            <a:off x="665871" y="2057400"/>
            <a:ext cx="7972425" cy="3333750"/>
          </a:xfrm>
          <a:prstGeom prst="rect">
            <a:avLst/>
          </a:prstGeom>
        </p:spPr>
      </p:pic>
    </p:spTree>
    <p:extLst>
      <p:ext uri="{BB962C8B-B14F-4D97-AF65-F5344CB8AC3E}">
        <p14:creationId xmlns:p14="http://schemas.microsoft.com/office/powerpoint/2010/main" val="87101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066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533400" y="4953000"/>
            <a:ext cx="82296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eaLnBrk="1" hangingPunct="1">
              <a:spcBef>
                <a:spcPct val="50000"/>
              </a:spcBef>
              <a:defRPr/>
            </a:pPr>
            <a:r>
              <a:rPr lang="en-US" sz="2800" dirty="0"/>
              <a:t>Give a direct proof that if </a:t>
            </a:r>
            <a:r>
              <a:rPr lang="en-US" sz="2800" i="1" dirty="0"/>
              <a:t>m and n are both perfect squares, then nm is also a perfect square.</a:t>
            </a:r>
            <a:endParaRPr lang="en-US" sz="1600" b="1" dirty="0">
              <a:latin typeface="Courier New" pitchFamily="49" charset="0"/>
            </a:endParaRPr>
          </a:p>
        </p:txBody>
      </p:sp>
    </p:spTree>
    <p:extLst>
      <p:ext uri="{BB962C8B-B14F-4D97-AF65-F5344CB8AC3E}">
        <p14:creationId xmlns:p14="http://schemas.microsoft.com/office/powerpoint/2010/main" val="7405638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Proof</a:t>
            </a:r>
          </a:p>
        </p:txBody>
      </p:sp>
      <p:sp>
        <p:nvSpPr>
          <p:cNvPr id="3" name="Content Placeholder 2"/>
          <p:cNvSpPr>
            <a:spLocks noGrp="1"/>
          </p:cNvSpPr>
          <p:nvPr>
            <p:ph idx="1"/>
          </p:nvPr>
        </p:nvSpPr>
        <p:spPr>
          <a:xfrm>
            <a:off x="457200" y="1447800"/>
            <a:ext cx="8229600" cy="5181600"/>
          </a:xfrm>
        </p:spPr>
        <p:txBody>
          <a:bodyPr>
            <a:normAutofit fontScale="77500" lnSpcReduction="20000"/>
          </a:bodyPr>
          <a:lstStyle/>
          <a:p>
            <a:pPr algn="just"/>
            <a:r>
              <a:rPr lang="en-US" sz="3400" dirty="0"/>
              <a:t>We assume that the hypothesis of this conditional statement is true, namely, we assume that m and n are both perfect squares.</a:t>
            </a:r>
          </a:p>
          <a:p>
            <a:pPr algn="just"/>
            <a:r>
              <a:rPr lang="en-US" sz="3400" dirty="0"/>
              <a:t>By the definition of a perfect square, It follows that there are integers s and t such that m = s</a:t>
            </a:r>
            <a:r>
              <a:rPr lang="en-US" sz="3400" baseline="30000" dirty="0"/>
              <a:t>2</a:t>
            </a:r>
            <a:r>
              <a:rPr lang="en-US" sz="3400" dirty="0"/>
              <a:t> and n = t</a:t>
            </a:r>
            <a:r>
              <a:rPr lang="en-US" sz="3400" baseline="30000" dirty="0"/>
              <a:t>2</a:t>
            </a:r>
            <a:r>
              <a:rPr lang="en-US" sz="3400" dirty="0"/>
              <a:t>.</a:t>
            </a:r>
          </a:p>
          <a:p>
            <a:pPr algn="just"/>
            <a:r>
              <a:rPr lang="en-US" sz="3400" dirty="0"/>
              <a:t>Multiplying both m and n to get s</a:t>
            </a:r>
            <a:r>
              <a:rPr lang="en-US" sz="3400" baseline="30000" dirty="0"/>
              <a:t>2</a:t>
            </a:r>
            <a:r>
              <a:rPr lang="en-US" sz="3400" dirty="0"/>
              <a:t>t</a:t>
            </a:r>
            <a:r>
              <a:rPr lang="en-US" sz="3400" baseline="30000" dirty="0"/>
              <a:t>2</a:t>
            </a:r>
            <a:r>
              <a:rPr lang="en-US" sz="3400" dirty="0"/>
              <a:t>.</a:t>
            </a:r>
          </a:p>
          <a:p>
            <a:pPr algn="just"/>
            <a:r>
              <a:rPr lang="en-US" sz="3400" dirty="0"/>
              <a:t>Hence, </a:t>
            </a:r>
            <a:r>
              <a:rPr lang="en-US" sz="3400" dirty="0" err="1"/>
              <a:t>mn</a:t>
            </a:r>
            <a:r>
              <a:rPr lang="en-US" sz="3400" dirty="0"/>
              <a:t> = s</a:t>
            </a:r>
            <a:r>
              <a:rPr lang="en-US" sz="3400" baseline="30000" dirty="0"/>
              <a:t>2</a:t>
            </a:r>
            <a:r>
              <a:rPr lang="en-US" sz="3400" dirty="0"/>
              <a:t>t</a:t>
            </a:r>
            <a:r>
              <a:rPr lang="en-US" sz="3400" baseline="30000" dirty="0"/>
              <a:t>2</a:t>
            </a:r>
            <a:r>
              <a:rPr lang="en-US" sz="3400" dirty="0"/>
              <a:t> = (ss)(</a:t>
            </a:r>
            <a:r>
              <a:rPr lang="en-US" sz="3400" dirty="0" err="1"/>
              <a:t>tt</a:t>
            </a:r>
            <a:r>
              <a:rPr lang="en-US" sz="3400" dirty="0"/>
              <a:t>) = (</a:t>
            </a:r>
            <a:r>
              <a:rPr lang="en-US" sz="3400" dirty="0" err="1"/>
              <a:t>st</a:t>
            </a:r>
            <a:r>
              <a:rPr lang="en-US" sz="3400" dirty="0"/>
              <a:t>)(</a:t>
            </a:r>
            <a:r>
              <a:rPr lang="en-US" sz="3400" dirty="0" err="1"/>
              <a:t>st</a:t>
            </a:r>
            <a:r>
              <a:rPr lang="en-US" sz="3400" dirty="0"/>
              <a:t>) = (</a:t>
            </a:r>
            <a:r>
              <a:rPr lang="en-US" sz="3400" dirty="0" err="1"/>
              <a:t>st</a:t>
            </a:r>
            <a:r>
              <a:rPr lang="en-US" sz="3400" dirty="0"/>
              <a:t>)</a:t>
            </a:r>
            <a:r>
              <a:rPr lang="en-US" sz="3400" baseline="30000" dirty="0"/>
              <a:t>2</a:t>
            </a:r>
            <a:r>
              <a:rPr lang="en-US" sz="3400" dirty="0"/>
              <a:t>, using commutativity and associativity of multiplication.</a:t>
            </a:r>
          </a:p>
          <a:p>
            <a:pPr algn="just"/>
            <a:r>
              <a:rPr lang="en-US" sz="3400" dirty="0"/>
              <a:t>By the definition of perfect square, it follows that </a:t>
            </a:r>
            <a:r>
              <a:rPr lang="en-US" sz="3400" dirty="0" err="1"/>
              <a:t>mn</a:t>
            </a:r>
            <a:r>
              <a:rPr lang="en-US" sz="3400" dirty="0"/>
              <a:t> is also a perfect square, because it is the square of </a:t>
            </a:r>
            <a:r>
              <a:rPr lang="en-US" sz="3400" dirty="0" err="1"/>
              <a:t>st</a:t>
            </a:r>
            <a:r>
              <a:rPr lang="en-US" sz="3400" dirty="0"/>
              <a:t>, which is an integer.</a:t>
            </a:r>
          </a:p>
          <a:p>
            <a:pPr algn="just"/>
            <a:r>
              <a:rPr lang="en-US" sz="3400" dirty="0"/>
              <a:t>We have proved that if m and n are both perfect squares, then </a:t>
            </a:r>
            <a:r>
              <a:rPr lang="en-US" sz="3400" dirty="0" err="1"/>
              <a:t>mn</a:t>
            </a:r>
            <a:r>
              <a:rPr lang="en-US" sz="3400" dirty="0"/>
              <a:t> is also a perfect square.</a:t>
            </a:r>
          </a:p>
          <a:p>
            <a:endParaRPr lang="en-US" baseline="30000" dirty="0"/>
          </a:p>
          <a:p>
            <a:pPr marL="0" indent="0">
              <a:buNone/>
            </a:pPr>
            <a:endParaRPr lang="en-US" baseline="30000" dirty="0"/>
          </a:p>
        </p:txBody>
      </p:sp>
    </p:spTree>
    <p:extLst>
      <p:ext uri="{BB962C8B-B14F-4D97-AF65-F5344CB8AC3E}">
        <p14:creationId xmlns:p14="http://schemas.microsoft.com/office/powerpoint/2010/main" val="156887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066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533400" y="4953000"/>
            <a:ext cx="82296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eaLnBrk="1" hangingPunct="1">
              <a:spcBef>
                <a:spcPct val="50000"/>
              </a:spcBef>
              <a:defRPr/>
            </a:pPr>
            <a:r>
              <a:rPr lang="en-US" sz="2800" dirty="0"/>
              <a:t>Give a direct proof that if </a:t>
            </a:r>
            <a:r>
              <a:rPr lang="en-US" sz="2800" i="1" dirty="0"/>
              <a:t>n is an </a:t>
            </a:r>
            <a:r>
              <a:rPr lang="en-US" sz="2800" i="1"/>
              <a:t>integer and n is odd, </a:t>
            </a:r>
            <a:r>
              <a:rPr lang="en-US" sz="2800" i="1" dirty="0"/>
              <a:t>then 3n + 2 </a:t>
            </a:r>
            <a:r>
              <a:rPr lang="en-US" sz="2800" i="1"/>
              <a:t>is odd.</a:t>
            </a:r>
            <a:endParaRPr lang="en-US" sz="1600" b="1" dirty="0">
              <a:latin typeface="Courier New" pitchFamily="49" charset="0"/>
            </a:endParaRPr>
          </a:p>
        </p:txBody>
      </p:sp>
    </p:spTree>
    <p:extLst>
      <p:ext uri="{BB962C8B-B14F-4D97-AF65-F5344CB8AC3E}">
        <p14:creationId xmlns:p14="http://schemas.microsoft.com/office/powerpoint/2010/main" val="5189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2AD76-B754-4696-84BB-4ECBDB459BC8}"/>
              </a:ext>
            </a:extLst>
          </p:cNvPr>
          <p:cNvSpPr>
            <a:spLocks noGrp="1"/>
          </p:cNvSpPr>
          <p:nvPr>
            <p:ph type="title"/>
          </p:nvPr>
        </p:nvSpPr>
        <p:spPr>
          <a:xfrm>
            <a:off x="145366" y="685800"/>
            <a:ext cx="8991600" cy="591312"/>
          </a:xfrm>
        </p:spPr>
        <p:txBody>
          <a:bodyPr>
            <a:normAutofit fontScale="90000"/>
          </a:bodyPr>
          <a:lstStyle/>
          <a:p>
            <a:r>
              <a:rPr lang="en-US" dirty="0"/>
              <a:t>Geometric Progression OR Sequence</a:t>
            </a:r>
            <a:endParaRPr lang="en-PK" dirty="0"/>
          </a:p>
        </p:txBody>
      </p:sp>
      <p:sp>
        <p:nvSpPr>
          <p:cNvPr id="3" name="Content Placeholder 2">
            <a:extLst>
              <a:ext uri="{FF2B5EF4-FFF2-40B4-BE49-F238E27FC236}">
                <a16:creationId xmlns:a16="http://schemas.microsoft.com/office/drawing/2014/main" id="{7B6E760D-706B-460B-8D1F-DEC5B1FCD15E}"/>
              </a:ext>
            </a:extLst>
          </p:cNvPr>
          <p:cNvSpPr>
            <a:spLocks noGrp="1"/>
          </p:cNvSpPr>
          <p:nvPr>
            <p:ph idx="1"/>
          </p:nvPr>
        </p:nvSpPr>
        <p:spPr>
          <a:xfrm>
            <a:off x="304800" y="1429512"/>
            <a:ext cx="8763000" cy="5199888"/>
          </a:xfrm>
        </p:spPr>
        <p:txBody>
          <a:bodyPr>
            <a:normAutofit lnSpcReduction="10000"/>
          </a:bodyPr>
          <a:lstStyle/>
          <a:p>
            <a:pPr algn="just"/>
            <a:r>
              <a:rPr lang="en-US" sz="2800" b="0" i="0" u="none" strike="noStrike" baseline="0" dirty="0">
                <a:latin typeface="TimesNewRomanPSMT"/>
              </a:rPr>
              <a:t>A sequence in which every term after the first is obtained from the preceding term by multiplying it with a constant number is called a geometric sequence or geometric progression (G.P.)</a:t>
            </a:r>
          </a:p>
          <a:p>
            <a:pPr algn="l"/>
            <a:r>
              <a:rPr lang="en-US" sz="2800" b="0" i="0" u="none" strike="noStrike" baseline="0" dirty="0">
                <a:latin typeface="TimesNewRomanPSMT"/>
              </a:rPr>
              <a:t>The constant number, being the ratio of any two consecutive terms is called the common ratio of the G.P. commonly denoted by “r”.</a:t>
            </a:r>
            <a:r>
              <a:rPr lang="en-US" sz="2800" b="1" i="0" u="none" strike="noStrike" baseline="0" dirty="0">
                <a:latin typeface="Times New Roman" panose="02020603050405020304" pitchFamily="18" charset="0"/>
              </a:rPr>
              <a:t> </a:t>
            </a:r>
          </a:p>
          <a:p>
            <a:pPr algn="l"/>
            <a:r>
              <a:rPr lang="en-US" sz="2800" b="1" i="0" u="none" strike="noStrike" baseline="0" dirty="0">
                <a:latin typeface="Times New Roman" panose="02020603050405020304" pitchFamily="18" charset="0"/>
              </a:rPr>
              <a:t>EXAMPLE:</a:t>
            </a:r>
          </a:p>
          <a:p>
            <a:pPr marL="0" indent="0" algn="l">
              <a:buNone/>
            </a:pPr>
            <a:r>
              <a:rPr lang="en-US" sz="2800" b="0" i="0" u="none" strike="noStrike" baseline="0" dirty="0">
                <a:latin typeface="TimesNewRomanPSMT"/>
              </a:rPr>
              <a:t>1. 1, 2, 4, 8, 16, … (common ratio = 2)</a:t>
            </a:r>
          </a:p>
          <a:p>
            <a:pPr marL="0" indent="0" algn="l">
              <a:buNone/>
            </a:pPr>
            <a:r>
              <a:rPr lang="en-US" sz="2800" b="0" i="0" u="none" strike="noStrike" baseline="0" dirty="0">
                <a:latin typeface="TimesNewRomanPSMT"/>
              </a:rPr>
              <a:t>2. 3, - 3/2, 3/4, - 3/8, … (common ratio = - 1/2)</a:t>
            </a:r>
          </a:p>
          <a:p>
            <a:pPr marL="0" indent="0" algn="l">
              <a:buNone/>
            </a:pPr>
            <a:r>
              <a:rPr lang="en-US" sz="2800" b="0" i="0" u="none" strike="noStrike" baseline="0" dirty="0">
                <a:latin typeface="TimesNewRomanPSMT"/>
              </a:rPr>
              <a:t>3. 0</a:t>
            </a:r>
            <a:r>
              <a:rPr lang="en-US" sz="2800" b="1" i="0" u="none" strike="noStrike" baseline="0" dirty="0">
                <a:latin typeface="Times New Roman" panose="02020603050405020304" pitchFamily="18" charset="0"/>
              </a:rPr>
              <a:t>.</a:t>
            </a:r>
            <a:r>
              <a:rPr lang="en-US" sz="2800" b="0" i="0" u="none" strike="noStrike" baseline="0" dirty="0">
                <a:latin typeface="TimesNewRomanPSMT"/>
              </a:rPr>
              <a:t>1, 0</a:t>
            </a:r>
            <a:r>
              <a:rPr lang="en-US" sz="2800" b="1" i="0" u="none" strike="noStrike" baseline="0" dirty="0">
                <a:latin typeface="Times New Roman" panose="02020603050405020304" pitchFamily="18" charset="0"/>
              </a:rPr>
              <a:t>.</a:t>
            </a:r>
            <a:r>
              <a:rPr lang="en-US" sz="2800" b="0" i="0" u="none" strike="noStrike" baseline="0" dirty="0">
                <a:latin typeface="TimesNewRomanPSMT"/>
              </a:rPr>
              <a:t>01, 0</a:t>
            </a:r>
            <a:r>
              <a:rPr lang="en-US" sz="2800" b="1" i="0" u="none" strike="noStrike" baseline="0" dirty="0">
                <a:latin typeface="Times New Roman" panose="02020603050405020304" pitchFamily="18" charset="0"/>
              </a:rPr>
              <a:t>.</a:t>
            </a:r>
            <a:r>
              <a:rPr lang="en-US" sz="2800" b="0" i="0" u="none" strike="noStrike" baseline="0" dirty="0">
                <a:latin typeface="TimesNewRomanPSMT"/>
              </a:rPr>
              <a:t>001, 0</a:t>
            </a:r>
            <a:r>
              <a:rPr lang="en-US" sz="2800" b="1" i="0" u="none" strike="noStrike" baseline="0" dirty="0">
                <a:latin typeface="Times New Roman" panose="02020603050405020304" pitchFamily="18" charset="0"/>
              </a:rPr>
              <a:t>.</a:t>
            </a:r>
            <a:r>
              <a:rPr lang="en-US" sz="2800" b="0" i="0" u="none" strike="noStrike" baseline="0" dirty="0">
                <a:latin typeface="TimesNewRomanPSMT"/>
              </a:rPr>
              <a:t>0001, … (common ratio = 0.1 = 1/10)</a:t>
            </a:r>
          </a:p>
          <a:p>
            <a:pPr algn="just"/>
            <a:endParaRPr lang="en-PK" dirty="0"/>
          </a:p>
        </p:txBody>
      </p:sp>
    </p:spTree>
    <p:extLst>
      <p:ext uri="{BB962C8B-B14F-4D97-AF65-F5344CB8AC3E}">
        <p14:creationId xmlns:p14="http://schemas.microsoft.com/office/powerpoint/2010/main" val="3988760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Indirect Proofs</a:t>
            </a:r>
            <a:endParaRPr lang="en-US" dirty="0"/>
          </a:p>
        </p:txBody>
      </p:sp>
      <p:sp>
        <p:nvSpPr>
          <p:cNvPr id="3" name="Content Placeholder 2"/>
          <p:cNvSpPr>
            <a:spLocks noGrp="1"/>
          </p:cNvSpPr>
          <p:nvPr>
            <p:ph idx="1"/>
          </p:nvPr>
        </p:nvSpPr>
        <p:spPr/>
        <p:txBody>
          <a:bodyPr>
            <a:normAutofit/>
          </a:bodyPr>
          <a:lstStyle/>
          <a:p>
            <a:r>
              <a:rPr lang="en-US" dirty="0"/>
              <a:t>Direct proof begin with the premises, continue with a sequence of deductions, and end with the conclusion.</a:t>
            </a:r>
          </a:p>
          <a:p>
            <a:r>
              <a:rPr lang="en-US" dirty="0"/>
              <a:t>Attempts at direct proofs often reach dead ends</a:t>
            </a:r>
          </a:p>
          <a:p>
            <a:r>
              <a:rPr lang="en-US" dirty="0"/>
              <a:t>Proofs that </a:t>
            </a:r>
            <a:r>
              <a:rPr lang="en-US" b="1" dirty="0"/>
              <a:t>do not</a:t>
            </a:r>
            <a:r>
              <a:rPr lang="en-US" dirty="0"/>
              <a:t> start with the premises and end with the conclusion, are called </a:t>
            </a:r>
            <a:r>
              <a:rPr lang="en-US" b="1" dirty="0"/>
              <a:t>indirect proofs</a:t>
            </a:r>
            <a:endParaRPr lang="en-US" b="1" dirty="0">
              <a:solidFill>
                <a:srgbClr val="FF0000"/>
              </a:solidFill>
            </a:endParaRPr>
          </a:p>
          <a:p>
            <a:endParaRPr lang="en-US" dirty="0"/>
          </a:p>
        </p:txBody>
      </p:sp>
    </p:spTree>
    <p:extLst>
      <p:ext uri="{BB962C8B-B14F-4D97-AF65-F5344CB8AC3E}">
        <p14:creationId xmlns:p14="http://schemas.microsoft.com/office/powerpoint/2010/main" val="250619661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4191000" y="4572000"/>
            <a:ext cx="4343400" cy="2133600"/>
          </a:xfrm>
          <a:prstGeom prst="rect">
            <a:avLst/>
          </a:prstGeom>
          <a:noFill/>
          <a:ln w="9525">
            <a:solidFill>
              <a:schemeClr val="accent1"/>
            </a:solidFill>
            <a:miter lim="800000"/>
            <a:headEnd/>
            <a:tailEnd/>
          </a:ln>
          <a:effectLst/>
        </p:spPr>
      </p:pic>
      <p:pic>
        <p:nvPicPr>
          <p:cNvPr id="3" name="Picture 2">
            <a:extLst>
              <a:ext uri="{FF2B5EF4-FFF2-40B4-BE49-F238E27FC236}">
                <a16:creationId xmlns:a16="http://schemas.microsoft.com/office/drawing/2014/main" id="{A6B60423-3611-4672-A69B-B63D3865C9EB}"/>
              </a:ext>
            </a:extLst>
          </p:cNvPr>
          <p:cNvPicPr>
            <a:picLocks noChangeAspect="1"/>
          </p:cNvPicPr>
          <p:nvPr/>
        </p:nvPicPr>
        <p:blipFill>
          <a:blip r:embed="rId3"/>
          <a:stretch>
            <a:fillRect/>
          </a:stretch>
        </p:blipFill>
        <p:spPr>
          <a:xfrm>
            <a:off x="390525" y="609600"/>
            <a:ext cx="8362950" cy="3600450"/>
          </a:xfrm>
          <a:prstGeom prst="rect">
            <a:avLst/>
          </a:prstGeom>
        </p:spPr>
      </p:pic>
    </p:spTree>
    <p:extLst>
      <p:ext uri="{BB962C8B-B14F-4D97-AF65-F5344CB8AC3E}">
        <p14:creationId xmlns:p14="http://schemas.microsoft.com/office/powerpoint/2010/main" val="266105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29" y="457200"/>
            <a:ext cx="8763000" cy="1200912"/>
          </a:xfrm>
        </p:spPr>
        <p:txBody>
          <a:bodyPr>
            <a:noAutofit/>
          </a:bodyPr>
          <a:lstStyle/>
          <a:p>
            <a:r>
              <a:rPr lang="en-US" sz="3200" dirty="0"/>
              <a:t>Prove that if </a:t>
            </a:r>
            <a:r>
              <a:rPr lang="en-US" sz="3200" i="1" dirty="0"/>
              <a:t>n is an integer and 3n + 2 is odd, then n is odd.</a:t>
            </a:r>
            <a:endParaRPr lang="en-US" sz="3200" dirty="0"/>
          </a:p>
        </p:txBody>
      </p:sp>
      <p:pic>
        <p:nvPicPr>
          <p:cNvPr id="5" name="Picture 4">
            <a:extLst>
              <a:ext uri="{FF2B5EF4-FFF2-40B4-BE49-F238E27FC236}">
                <a16:creationId xmlns:a16="http://schemas.microsoft.com/office/drawing/2014/main" id="{A4519FD1-BAB6-4961-B0B2-C68BB55DD2F4}"/>
              </a:ext>
            </a:extLst>
          </p:cNvPr>
          <p:cNvPicPr>
            <a:picLocks noChangeAspect="1"/>
          </p:cNvPicPr>
          <p:nvPr/>
        </p:nvPicPr>
        <p:blipFill>
          <a:blip r:embed="rId2"/>
          <a:stretch>
            <a:fillRect/>
          </a:stretch>
        </p:blipFill>
        <p:spPr>
          <a:xfrm>
            <a:off x="435429" y="1752600"/>
            <a:ext cx="7989433" cy="4419599"/>
          </a:xfrm>
          <a:prstGeom prst="rect">
            <a:avLst/>
          </a:prstGeom>
        </p:spPr>
      </p:pic>
    </p:spTree>
    <p:extLst>
      <p:ext uri="{BB962C8B-B14F-4D97-AF65-F5344CB8AC3E}">
        <p14:creationId xmlns:p14="http://schemas.microsoft.com/office/powerpoint/2010/main" val="404356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BADF50-0F33-4953-A91C-CDF3E44DAB52}"/>
              </a:ext>
            </a:extLst>
          </p:cNvPr>
          <p:cNvPicPr>
            <a:picLocks noChangeAspect="1"/>
          </p:cNvPicPr>
          <p:nvPr/>
        </p:nvPicPr>
        <p:blipFill>
          <a:blip r:embed="rId2"/>
          <a:stretch>
            <a:fillRect/>
          </a:stretch>
        </p:blipFill>
        <p:spPr>
          <a:xfrm>
            <a:off x="533400" y="914400"/>
            <a:ext cx="7829550" cy="838200"/>
          </a:xfrm>
          <a:prstGeom prst="rect">
            <a:avLst/>
          </a:prstGeom>
        </p:spPr>
      </p:pic>
      <p:pic>
        <p:nvPicPr>
          <p:cNvPr id="6" name="Picture 5">
            <a:extLst>
              <a:ext uri="{FF2B5EF4-FFF2-40B4-BE49-F238E27FC236}">
                <a16:creationId xmlns:a16="http://schemas.microsoft.com/office/drawing/2014/main" id="{759A840E-B653-4661-890C-EBBD9BF27007}"/>
              </a:ext>
            </a:extLst>
          </p:cNvPr>
          <p:cNvPicPr>
            <a:picLocks noChangeAspect="1"/>
          </p:cNvPicPr>
          <p:nvPr/>
        </p:nvPicPr>
        <p:blipFill>
          <a:blip r:embed="rId3"/>
          <a:stretch>
            <a:fillRect/>
          </a:stretch>
        </p:blipFill>
        <p:spPr>
          <a:xfrm>
            <a:off x="533400" y="2057400"/>
            <a:ext cx="7829550" cy="4057650"/>
          </a:xfrm>
          <a:prstGeom prst="rect">
            <a:avLst/>
          </a:prstGeom>
        </p:spPr>
      </p:pic>
    </p:spTree>
    <p:extLst>
      <p:ext uri="{BB962C8B-B14F-4D97-AF65-F5344CB8AC3E}">
        <p14:creationId xmlns:p14="http://schemas.microsoft.com/office/powerpoint/2010/main" val="101192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601277-0AAE-4217-948F-7BCAF8535D24}"/>
              </a:ext>
            </a:extLst>
          </p:cNvPr>
          <p:cNvPicPr>
            <a:picLocks noChangeAspect="1"/>
          </p:cNvPicPr>
          <p:nvPr/>
        </p:nvPicPr>
        <p:blipFill>
          <a:blip r:embed="rId2"/>
          <a:stretch>
            <a:fillRect/>
          </a:stretch>
        </p:blipFill>
        <p:spPr>
          <a:xfrm>
            <a:off x="685801" y="914400"/>
            <a:ext cx="7915274" cy="895350"/>
          </a:xfrm>
          <a:prstGeom prst="rect">
            <a:avLst/>
          </a:prstGeom>
        </p:spPr>
      </p:pic>
      <p:pic>
        <p:nvPicPr>
          <p:cNvPr id="6" name="Picture 5">
            <a:extLst>
              <a:ext uri="{FF2B5EF4-FFF2-40B4-BE49-F238E27FC236}">
                <a16:creationId xmlns:a16="http://schemas.microsoft.com/office/drawing/2014/main" id="{CB5FCDD3-09B9-4F42-99EB-88756146B3AA}"/>
              </a:ext>
            </a:extLst>
          </p:cNvPr>
          <p:cNvPicPr>
            <a:picLocks noChangeAspect="1"/>
          </p:cNvPicPr>
          <p:nvPr/>
        </p:nvPicPr>
        <p:blipFill>
          <a:blip r:embed="rId3"/>
          <a:stretch>
            <a:fillRect/>
          </a:stretch>
        </p:blipFill>
        <p:spPr>
          <a:xfrm>
            <a:off x="542925" y="2362200"/>
            <a:ext cx="8058150" cy="3429000"/>
          </a:xfrm>
          <a:prstGeom prst="rect">
            <a:avLst/>
          </a:prstGeom>
        </p:spPr>
      </p:pic>
    </p:spTree>
    <p:extLst>
      <p:ext uri="{BB962C8B-B14F-4D97-AF65-F5344CB8AC3E}">
        <p14:creationId xmlns:p14="http://schemas.microsoft.com/office/powerpoint/2010/main" val="193848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C74F39-195B-4C02-BB57-E6084D77CA9F}"/>
              </a:ext>
            </a:extLst>
          </p:cNvPr>
          <p:cNvPicPr>
            <a:picLocks noChangeAspect="1"/>
          </p:cNvPicPr>
          <p:nvPr/>
        </p:nvPicPr>
        <p:blipFill>
          <a:blip r:embed="rId2"/>
          <a:stretch>
            <a:fillRect/>
          </a:stretch>
        </p:blipFill>
        <p:spPr>
          <a:xfrm>
            <a:off x="685800" y="914400"/>
            <a:ext cx="7467600" cy="762000"/>
          </a:xfrm>
          <a:prstGeom prst="rect">
            <a:avLst/>
          </a:prstGeom>
        </p:spPr>
      </p:pic>
      <p:pic>
        <p:nvPicPr>
          <p:cNvPr id="7" name="Picture 6">
            <a:extLst>
              <a:ext uri="{FF2B5EF4-FFF2-40B4-BE49-F238E27FC236}">
                <a16:creationId xmlns:a16="http://schemas.microsoft.com/office/drawing/2014/main" id="{6F435F97-5729-4DAF-B0F8-115D2B2648E4}"/>
              </a:ext>
            </a:extLst>
          </p:cNvPr>
          <p:cNvPicPr>
            <a:picLocks noChangeAspect="1"/>
          </p:cNvPicPr>
          <p:nvPr/>
        </p:nvPicPr>
        <p:blipFill>
          <a:blip r:embed="rId3"/>
          <a:stretch>
            <a:fillRect/>
          </a:stretch>
        </p:blipFill>
        <p:spPr>
          <a:xfrm>
            <a:off x="685800" y="2352674"/>
            <a:ext cx="7467600" cy="2828925"/>
          </a:xfrm>
          <a:prstGeom prst="rect">
            <a:avLst/>
          </a:prstGeom>
        </p:spPr>
      </p:pic>
    </p:spTree>
    <p:extLst>
      <p:ext uri="{BB962C8B-B14F-4D97-AF65-F5344CB8AC3E}">
        <p14:creationId xmlns:p14="http://schemas.microsoft.com/office/powerpoint/2010/main" val="312469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62000"/>
          </a:xfrm>
        </p:spPr>
        <p:txBody>
          <a:bodyPr>
            <a:normAutofit fontScale="90000"/>
          </a:bodyPr>
          <a:lstStyle/>
          <a:p>
            <a:r>
              <a:rPr lang="en-US" b="1" dirty="0"/>
              <a:t>Proofs by Contradiction</a:t>
            </a:r>
            <a:endParaRPr lang="en-US" dirty="0"/>
          </a:p>
        </p:txBody>
      </p:sp>
      <p:sp>
        <p:nvSpPr>
          <p:cNvPr id="3" name="Content Placeholder 2"/>
          <p:cNvSpPr>
            <a:spLocks noGrp="1"/>
          </p:cNvSpPr>
          <p:nvPr>
            <p:ph idx="1"/>
          </p:nvPr>
        </p:nvSpPr>
        <p:spPr>
          <a:xfrm>
            <a:off x="304800" y="1143000"/>
            <a:ext cx="8686800" cy="5334000"/>
          </a:xfrm>
        </p:spPr>
        <p:txBody>
          <a:bodyPr>
            <a:noAutofit/>
          </a:bodyPr>
          <a:lstStyle/>
          <a:p>
            <a:pPr marL="0" indent="0" algn="just">
              <a:buNone/>
            </a:pPr>
            <a:r>
              <a:rPr lang="en-US" sz="2400" i="1" dirty="0"/>
              <a:t>A proof by contradiction is based on the fact that either a statement is true or it is false but not both. Hence the supposition, that the statement to be proved is false, leads logically to a contradiction, impossibility or absurdity, then the supposition must be false. Accordingly, the given statement must be true.</a:t>
            </a:r>
          </a:p>
          <a:p>
            <a:pPr marL="0" indent="0" algn="just">
              <a:buNone/>
            </a:pPr>
            <a:r>
              <a:rPr lang="en-US" sz="2400" i="1" dirty="0"/>
              <a:t>The method of proof by contradiction may be summarized as follows:</a:t>
            </a:r>
          </a:p>
          <a:p>
            <a:pPr marL="0" indent="0" algn="just">
              <a:buNone/>
            </a:pPr>
            <a:r>
              <a:rPr lang="en-US" sz="2400" i="1" dirty="0"/>
              <a:t>1. Suppose the statement to be proved is false.</a:t>
            </a:r>
          </a:p>
          <a:p>
            <a:pPr marL="0" indent="0" algn="just">
              <a:buNone/>
            </a:pPr>
            <a:r>
              <a:rPr lang="en-US" sz="2400" i="1" dirty="0"/>
              <a:t>2. Show that this supposition leads logically to a contradiction.</a:t>
            </a:r>
          </a:p>
          <a:p>
            <a:pPr marL="0" indent="0" algn="just">
              <a:buNone/>
            </a:pPr>
            <a:r>
              <a:rPr lang="en-US" sz="2400" i="1" dirty="0"/>
              <a:t>3. Conclude that the statement to be proved is true.</a:t>
            </a:r>
          </a:p>
        </p:txBody>
      </p:sp>
    </p:spTree>
    <p:extLst>
      <p:ext uri="{BB962C8B-B14F-4D97-AF65-F5344CB8AC3E}">
        <p14:creationId xmlns:p14="http://schemas.microsoft.com/office/powerpoint/2010/main" val="351699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Idea</a:t>
            </a:r>
          </a:p>
        </p:txBody>
      </p:sp>
      <p:sp>
        <p:nvSpPr>
          <p:cNvPr id="3" name="Content Placeholder 2"/>
          <p:cNvSpPr>
            <a:spLocks noGrp="1"/>
          </p:cNvSpPr>
          <p:nvPr>
            <p:ph idx="1"/>
          </p:nvPr>
        </p:nvSpPr>
        <p:spPr/>
        <p:txBody>
          <a:bodyPr>
            <a:normAutofit/>
          </a:bodyPr>
          <a:lstStyle/>
          <a:p>
            <a:r>
              <a:rPr lang="en-US" dirty="0"/>
              <a:t>Assume that the statement we want to prove is </a:t>
            </a:r>
            <a:r>
              <a:rPr lang="en-US" i="1" dirty="0"/>
              <a:t>false, and then show </a:t>
            </a:r>
            <a:r>
              <a:rPr lang="en-US" dirty="0"/>
              <a:t>that this assumption leads to nonsense!</a:t>
            </a:r>
          </a:p>
          <a:p>
            <a:endParaRPr lang="en-US" dirty="0"/>
          </a:p>
          <a:p>
            <a:pPr>
              <a:buNone/>
            </a:pPr>
            <a:r>
              <a:rPr lang="en-US" dirty="0"/>
              <a:t>We are then led to </a:t>
            </a:r>
          </a:p>
          <a:p>
            <a:pPr>
              <a:buNone/>
            </a:pPr>
            <a:r>
              <a:rPr lang="en-US" dirty="0"/>
              <a:t>conclude that we were </a:t>
            </a:r>
          </a:p>
          <a:p>
            <a:pPr>
              <a:buNone/>
            </a:pPr>
            <a:r>
              <a:rPr lang="en-US" dirty="0"/>
              <a:t>wrong to assume the </a:t>
            </a:r>
          </a:p>
          <a:p>
            <a:pPr>
              <a:buNone/>
            </a:pPr>
            <a:r>
              <a:rPr lang="en-US" dirty="0"/>
              <a:t>statement was false, </a:t>
            </a:r>
          </a:p>
          <a:p>
            <a:pPr>
              <a:buNone/>
            </a:pPr>
            <a:r>
              <a:rPr lang="en-US" dirty="0"/>
              <a:t>so the statement must be true.</a:t>
            </a:r>
          </a:p>
        </p:txBody>
      </p:sp>
      <p:pic>
        <p:nvPicPr>
          <p:cNvPr id="4" name="Picture 2"/>
          <p:cNvPicPr>
            <a:picLocks noChangeAspect="1" noChangeArrowheads="1"/>
          </p:cNvPicPr>
          <p:nvPr/>
        </p:nvPicPr>
        <p:blipFill>
          <a:blip r:embed="rId2"/>
          <a:srcRect/>
          <a:stretch>
            <a:fillRect/>
          </a:stretch>
        </p:blipFill>
        <p:spPr bwMode="auto">
          <a:xfrm>
            <a:off x="4267200" y="2819400"/>
            <a:ext cx="4686300" cy="2247900"/>
          </a:xfrm>
          <a:prstGeom prst="rect">
            <a:avLst/>
          </a:prstGeom>
          <a:noFill/>
          <a:ln w="9525">
            <a:solidFill>
              <a:schemeClr val="accent1"/>
            </a:solidFill>
            <a:miter lim="800000"/>
            <a:headEnd/>
            <a:tailEnd/>
          </a:ln>
          <a:effectLst/>
        </p:spPr>
      </p:pic>
    </p:spTree>
    <p:extLst>
      <p:ext uri="{BB962C8B-B14F-4D97-AF65-F5344CB8AC3E}">
        <p14:creationId xmlns:p14="http://schemas.microsoft.com/office/powerpoint/2010/main" val="359906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69199B-23CF-4CD2-9E20-E88CC234A65B}"/>
              </a:ext>
            </a:extLst>
          </p:cNvPr>
          <p:cNvPicPr>
            <a:picLocks noChangeAspect="1"/>
          </p:cNvPicPr>
          <p:nvPr/>
        </p:nvPicPr>
        <p:blipFill>
          <a:blip r:embed="rId2"/>
          <a:stretch>
            <a:fillRect/>
          </a:stretch>
        </p:blipFill>
        <p:spPr>
          <a:xfrm>
            <a:off x="581025" y="838200"/>
            <a:ext cx="7981950" cy="809625"/>
          </a:xfrm>
          <a:prstGeom prst="rect">
            <a:avLst/>
          </a:prstGeom>
        </p:spPr>
      </p:pic>
      <p:pic>
        <p:nvPicPr>
          <p:cNvPr id="6" name="Picture 5">
            <a:extLst>
              <a:ext uri="{FF2B5EF4-FFF2-40B4-BE49-F238E27FC236}">
                <a16:creationId xmlns:a16="http://schemas.microsoft.com/office/drawing/2014/main" id="{BD94D18F-42FB-4BBC-8C21-3D562B97B175}"/>
              </a:ext>
            </a:extLst>
          </p:cNvPr>
          <p:cNvPicPr>
            <a:picLocks noChangeAspect="1"/>
          </p:cNvPicPr>
          <p:nvPr/>
        </p:nvPicPr>
        <p:blipFill>
          <a:blip r:embed="rId3"/>
          <a:stretch>
            <a:fillRect/>
          </a:stretch>
        </p:blipFill>
        <p:spPr>
          <a:xfrm>
            <a:off x="581025" y="1905000"/>
            <a:ext cx="8010525" cy="4400550"/>
          </a:xfrm>
          <a:prstGeom prst="rect">
            <a:avLst/>
          </a:prstGeom>
        </p:spPr>
      </p:pic>
    </p:spTree>
    <p:extLst>
      <p:ext uri="{BB962C8B-B14F-4D97-AF65-F5344CB8AC3E}">
        <p14:creationId xmlns:p14="http://schemas.microsoft.com/office/powerpoint/2010/main" val="242459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85FB03-59A7-4D54-B79C-694F0A732F50}"/>
              </a:ext>
            </a:extLst>
          </p:cNvPr>
          <p:cNvPicPr>
            <a:picLocks noChangeAspect="1"/>
          </p:cNvPicPr>
          <p:nvPr/>
        </p:nvPicPr>
        <p:blipFill>
          <a:blip r:embed="rId2"/>
          <a:stretch>
            <a:fillRect/>
          </a:stretch>
        </p:blipFill>
        <p:spPr>
          <a:xfrm>
            <a:off x="428625" y="990600"/>
            <a:ext cx="8105775" cy="1238250"/>
          </a:xfrm>
          <a:prstGeom prst="rect">
            <a:avLst/>
          </a:prstGeom>
        </p:spPr>
      </p:pic>
      <p:pic>
        <p:nvPicPr>
          <p:cNvPr id="6" name="Picture 5">
            <a:extLst>
              <a:ext uri="{FF2B5EF4-FFF2-40B4-BE49-F238E27FC236}">
                <a16:creationId xmlns:a16="http://schemas.microsoft.com/office/drawing/2014/main" id="{0F43327C-C621-45DB-9F8C-ABA857F24EB4}"/>
              </a:ext>
            </a:extLst>
          </p:cNvPr>
          <p:cNvPicPr>
            <a:picLocks noChangeAspect="1"/>
          </p:cNvPicPr>
          <p:nvPr/>
        </p:nvPicPr>
        <p:blipFill>
          <a:blip r:embed="rId3"/>
          <a:stretch>
            <a:fillRect/>
          </a:stretch>
        </p:blipFill>
        <p:spPr>
          <a:xfrm>
            <a:off x="428625" y="2241745"/>
            <a:ext cx="8286750" cy="3724275"/>
          </a:xfrm>
          <a:prstGeom prst="rect">
            <a:avLst/>
          </a:prstGeom>
        </p:spPr>
      </p:pic>
    </p:spTree>
    <p:extLst>
      <p:ext uri="{BB962C8B-B14F-4D97-AF65-F5344CB8AC3E}">
        <p14:creationId xmlns:p14="http://schemas.microsoft.com/office/powerpoint/2010/main" val="22330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96041-D610-45CC-8467-F5CEE00F4365}"/>
              </a:ext>
            </a:extLst>
          </p:cNvPr>
          <p:cNvSpPr>
            <a:spLocks noGrp="1"/>
          </p:cNvSpPr>
          <p:nvPr>
            <p:ph type="title"/>
          </p:nvPr>
        </p:nvSpPr>
        <p:spPr>
          <a:xfrm>
            <a:off x="228600" y="704088"/>
            <a:ext cx="8686800" cy="743712"/>
          </a:xfrm>
        </p:spPr>
        <p:txBody>
          <a:bodyPr>
            <a:noAutofit/>
          </a:bodyPr>
          <a:lstStyle/>
          <a:p>
            <a:r>
              <a:rPr lang="en-US" sz="3600" dirty="0"/>
              <a:t>GENERAL TERM OF A GEOMETRIC SEQUENCE:</a:t>
            </a:r>
            <a:endParaRPr lang="en-PK" sz="3600" dirty="0"/>
          </a:p>
        </p:txBody>
      </p:sp>
      <p:pic>
        <p:nvPicPr>
          <p:cNvPr id="5" name="Content Placeholder 4">
            <a:extLst>
              <a:ext uri="{FF2B5EF4-FFF2-40B4-BE49-F238E27FC236}">
                <a16:creationId xmlns:a16="http://schemas.microsoft.com/office/drawing/2014/main" id="{3AA8C0AB-0056-4BBF-B364-E20F7BE5B578}"/>
              </a:ext>
            </a:extLst>
          </p:cNvPr>
          <p:cNvPicPr>
            <a:picLocks noGrp="1" noChangeAspect="1"/>
          </p:cNvPicPr>
          <p:nvPr>
            <p:ph idx="1"/>
          </p:nvPr>
        </p:nvPicPr>
        <p:blipFill>
          <a:blip r:embed="rId2"/>
          <a:stretch>
            <a:fillRect/>
          </a:stretch>
        </p:blipFill>
        <p:spPr>
          <a:xfrm>
            <a:off x="235634" y="1638300"/>
            <a:ext cx="8612945" cy="3581400"/>
          </a:xfrm>
        </p:spPr>
      </p:pic>
    </p:spTree>
    <p:extLst>
      <p:ext uri="{BB962C8B-B14F-4D97-AF65-F5344CB8AC3E}">
        <p14:creationId xmlns:p14="http://schemas.microsoft.com/office/powerpoint/2010/main" val="1211242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31041D-E4A0-412A-AE9C-2A789B5CE123}"/>
              </a:ext>
            </a:extLst>
          </p:cNvPr>
          <p:cNvPicPr>
            <a:picLocks noChangeAspect="1"/>
          </p:cNvPicPr>
          <p:nvPr/>
        </p:nvPicPr>
        <p:blipFill>
          <a:blip r:embed="rId2"/>
          <a:stretch>
            <a:fillRect/>
          </a:stretch>
        </p:blipFill>
        <p:spPr>
          <a:xfrm>
            <a:off x="609600" y="838200"/>
            <a:ext cx="7848600" cy="1314450"/>
          </a:xfrm>
          <a:prstGeom prst="rect">
            <a:avLst/>
          </a:prstGeom>
        </p:spPr>
      </p:pic>
      <p:pic>
        <p:nvPicPr>
          <p:cNvPr id="5" name="Picture 4">
            <a:extLst>
              <a:ext uri="{FF2B5EF4-FFF2-40B4-BE49-F238E27FC236}">
                <a16:creationId xmlns:a16="http://schemas.microsoft.com/office/drawing/2014/main" id="{DDA5D623-6641-461C-8BDC-83128ADEBCC2}"/>
              </a:ext>
            </a:extLst>
          </p:cNvPr>
          <p:cNvPicPr>
            <a:picLocks noChangeAspect="1"/>
          </p:cNvPicPr>
          <p:nvPr/>
        </p:nvPicPr>
        <p:blipFill>
          <a:blip r:embed="rId3"/>
          <a:stretch>
            <a:fillRect/>
          </a:stretch>
        </p:blipFill>
        <p:spPr>
          <a:xfrm>
            <a:off x="666750" y="2438400"/>
            <a:ext cx="7734300" cy="3124200"/>
          </a:xfrm>
          <a:prstGeom prst="rect">
            <a:avLst/>
          </a:prstGeom>
        </p:spPr>
      </p:pic>
    </p:spTree>
    <p:extLst>
      <p:ext uri="{BB962C8B-B14F-4D97-AF65-F5344CB8AC3E}">
        <p14:creationId xmlns:p14="http://schemas.microsoft.com/office/powerpoint/2010/main" val="111433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BFCD16-3328-44B3-8F77-DE902D036E88}"/>
              </a:ext>
            </a:extLst>
          </p:cNvPr>
          <p:cNvPicPr>
            <a:picLocks noChangeAspect="1"/>
          </p:cNvPicPr>
          <p:nvPr/>
        </p:nvPicPr>
        <p:blipFill>
          <a:blip r:embed="rId2"/>
          <a:stretch>
            <a:fillRect/>
          </a:stretch>
        </p:blipFill>
        <p:spPr>
          <a:xfrm>
            <a:off x="609600" y="685800"/>
            <a:ext cx="6934200" cy="838200"/>
          </a:xfrm>
          <a:prstGeom prst="rect">
            <a:avLst/>
          </a:prstGeom>
        </p:spPr>
      </p:pic>
      <p:pic>
        <p:nvPicPr>
          <p:cNvPr id="13" name="Picture 12">
            <a:extLst>
              <a:ext uri="{FF2B5EF4-FFF2-40B4-BE49-F238E27FC236}">
                <a16:creationId xmlns:a16="http://schemas.microsoft.com/office/drawing/2014/main" id="{B8E44E7C-108E-45E4-9B68-5928575B8B44}"/>
              </a:ext>
            </a:extLst>
          </p:cNvPr>
          <p:cNvPicPr>
            <a:picLocks noChangeAspect="1"/>
          </p:cNvPicPr>
          <p:nvPr/>
        </p:nvPicPr>
        <p:blipFill>
          <a:blip r:embed="rId3"/>
          <a:stretch>
            <a:fillRect/>
          </a:stretch>
        </p:blipFill>
        <p:spPr>
          <a:xfrm>
            <a:off x="609600" y="1828800"/>
            <a:ext cx="8229600" cy="4343400"/>
          </a:xfrm>
          <a:prstGeom prst="rect">
            <a:avLst/>
          </a:prstGeom>
        </p:spPr>
      </p:pic>
    </p:spTree>
    <p:extLst>
      <p:ext uri="{BB962C8B-B14F-4D97-AF65-F5344CB8AC3E}">
        <p14:creationId xmlns:p14="http://schemas.microsoft.com/office/powerpoint/2010/main" val="15987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0060B9-B3F3-4FBC-9CFD-28F019EA4D91}"/>
              </a:ext>
            </a:extLst>
          </p:cNvPr>
          <p:cNvPicPr>
            <a:picLocks noChangeAspect="1"/>
          </p:cNvPicPr>
          <p:nvPr/>
        </p:nvPicPr>
        <p:blipFill>
          <a:blip r:embed="rId2"/>
          <a:stretch>
            <a:fillRect/>
          </a:stretch>
        </p:blipFill>
        <p:spPr>
          <a:xfrm>
            <a:off x="435145" y="533400"/>
            <a:ext cx="6019800" cy="609600"/>
          </a:xfrm>
          <a:prstGeom prst="rect">
            <a:avLst/>
          </a:prstGeom>
        </p:spPr>
      </p:pic>
      <p:pic>
        <p:nvPicPr>
          <p:cNvPr id="8" name="Picture 7">
            <a:extLst>
              <a:ext uri="{FF2B5EF4-FFF2-40B4-BE49-F238E27FC236}">
                <a16:creationId xmlns:a16="http://schemas.microsoft.com/office/drawing/2014/main" id="{A1E7E2E8-C5E2-4981-A6ED-4D753507ACAB}"/>
              </a:ext>
            </a:extLst>
          </p:cNvPr>
          <p:cNvPicPr>
            <a:picLocks noChangeAspect="1"/>
          </p:cNvPicPr>
          <p:nvPr/>
        </p:nvPicPr>
        <p:blipFill>
          <a:blip r:embed="rId3"/>
          <a:stretch>
            <a:fillRect/>
          </a:stretch>
        </p:blipFill>
        <p:spPr>
          <a:xfrm>
            <a:off x="435145" y="1143000"/>
            <a:ext cx="8201025" cy="5591175"/>
          </a:xfrm>
          <a:prstGeom prst="rect">
            <a:avLst/>
          </a:prstGeom>
        </p:spPr>
      </p:pic>
    </p:spTree>
    <p:extLst>
      <p:ext uri="{BB962C8B-B14F-4D97-AF65-F5344CB8AC3E}">
        <p14:creationId xmlns:p14="http://schemas.microsoft.com/office/powerpoint/2010/main" val="173221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8CA2F-4BF7-4ED0-8431-99377204173B}"/>
              </a:ext>
            </a:extLst>
          </p:cNvPr>
          <p:cNvSpPr>
            <a:spLocks noGrp="1"/>
          </p:cNvSpPr>
          <p:nvPr>
            <p:ph type="title"/>
          </p:nvPr>
        </p:nvSpPr>
        <p:spPr>
          <a:xfrm>
            <a:off x="457200" y="704088"/>
            <a:ext cx="8229600" cy="819912"/>
          </a:xfrm>
        </p:spPr>
        <p:txBody>
          <a:bodyPr/>
          <a:lstStyle/>
          <a:p>
            <a:r>
              <a:rPr lang="en-US" dirty="0"/>
              <a:t>PROOF BY COUNTER EXAMPLE</a:t>
            </a:r>
            <a:endParaRPr lang="x-none" dirty="0"/>
          </a:p>
        </p:txBody>
      </p:sp>
      <p:pic>
        <p:nvPicPr>
          <p:cNvPr id="7" name="Picture 6">
            <a:extLst>
              <a:ext uri="{FF2B5EF4-FFF2-40B4-BE49-F238E27FC236}">
                <a16:creationId xmlns:a16="http://schemas.microsoft.com/office/drawing/2014/main" id="{A4F38DB0-BA55-4C59-BDAA-3BB18163D55E}"/>
              </a:ext>
            </a:extLst>
          </p:cNvPr>
          <p:cNvPicPr>
            <a:picLocks noChangeAspect="1"/>
          </p:cNvPicPr>
          <p:nvPr/>
        </p:nvPicPr>
        <p:blipFill>
          <a:blip r:embed="rId2"/>
          <a:stretch>
            <a:fillRect/>
          </a:stretch>
        </p:blipFill>
        <p:spPr>
          <a:xfrm>
            <a:off x="457200" y="1676400"/>
            <a:ext cx="7953375" cy="914400"/>
          </a:xfrm>
          <a:prstGeom prst="rect">
            <a:avLst/>
          </a:prstGeom>
        </p:spPr>
      </p:pic>
      <p:pic>
        <p:nvPicPr>
          <p:cNvPr id="9" name="Picture 8">
            <a:extLst>
              <a:ext uri="{FF2B5EF4-FFF2-40B4-BE49-F238E27FC236}">
                <a16:creationId xmlns:a16="http://schemas.microsoft.com/office/drawing/2014/main" id="{116C3C1E-999F-40C0-9052-53934AE809C2}"/>
              </a:ext>
            </a:extLst>
          </p:cNvPr>
          <p:cNvPicPr>
            <a:picLocks noChangeAspect="1"/>
          </p:cNvPicPr>
          <p:nvPr/>
        </p:nvPicPr>
        <p:blipFill>
          <a:blip r:embed="rId3"/>
          <a:stretch>
            <a:fillRect/>
          </a:stretch>
        </p:blipFill>
        <p:spPr>
          <a:xfrm>
            <a:off x="457200" y="2971800"/>
            <a:ext cx="7953375" cy="2924175"/>
          </a:xfrm>
          <a:prstGeom prst="rect">
            <a:avLst/>
          </a:prstGeom>
        </p:spPr>
      </p:pic>
    </p:spTree>
    <p:extLst>
      <p:ext uri="{BB962C8B-B14F-4D97-AF65-F5344CB8AC3E}">
        <p14:creationId xmlns:p14="http://schemas.microsoft.com/office/powerpoint/2010/main" val="226362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4DAE76-B7AB-41E1-9273-A8D598134D28}"/>
              </a:ext>
            </a:extLst>
          </p:cNvPr>
          <p:cNvPicPr>
            <a:picLocks noChangeAspect="1"/>
          </p:cNvPicPr>
          <p:nvPr/>
        </p:nvPicPr>
        <p:blipFill>
          <a:blip r:embed="rId2"/>
          <a:stretch>
            <a:fillRect/>
          </a:stretch>
        </p:blipFill>
        <p:spPr>
          <a:xfrm>
            <a:off x="533400" y="762000"/>
            <a:ext cx="7781925" cy="1209675"/>
          </a:xfrm>
          <a:prstGeom prst="rect">
            <a:avLst/>
          </a:prstGeom>
        </p:spPr>
      </p:pic>
      <p:pic>
        <p:nvPicPr>
          <p:cNvPr id="6" name="Picture 5">
            <a:extLst>
              <a:ext uri="{FF2B5EF4-FFF2-40B4-BE49-F238E27FC236}">
                <a16:creationId xmlns:a16="http://schemas.microsoft.com/office/drawing/2014/main" id="{8B511904-3ACE-4CB3-B47C-796562C09657}"/>
              </a:ext>
            </a:extLst>
          </p:cNvPr>
          <p:cNvPicPr>
            <a:picLocks noChangeAspect="1"/>
          </p:cNvPicPr>
          <p:nvPr/>
        </p:nvPicPr>
        <p:blipFill>
          <a:blip r:embed="rId3"/>
          <a:stretch>
            <a:fillRect/>
          </a:stretch>
        </p:blipFill>
        <p:spPr>
          <a:xfrm>
            <a:off x="533400" y="2667000"/>
            <a:ext cx="7781925" cy="3152775"/>
          </a:xfrm>
          <a:prstGeom prst="rect">
            <a:avLst/>
          </a:prstGeom>
        </p:spPr>
      </p:pic>
    </p:spTree>
    <p:extLst>
      <p:ext uri="{BB962C8B-B14F-4D97-AF65-F5344CB8AC3E}">
        <p14:creationId xmlns:p14="http://schemas.microsoft.com/office/powerpoint/2010/main" val="14963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Mathematical Induction</a:t>
            </a:r>
            <a:br>
              <a:rPr lang="en-US" dirty="0"/>
            </a:br>
            <a:endParaRPr lang="en-US" dirty="0"/>
          </a:p>
        </p:txBody>
      </p:sp>
      <p:sp>
        <p:nvSpPr>
          <p:cNvPr id="3" name="Subtitle 2"/>
          <p:cNvSpPr>
            <a:spLocks noGrp="1"/>
          </p:cNvSpPr>
          <p:nvPr>
            <p:ph type="subTitle" idx="1"/>
          </p:nvPr>
        </p:nvSpPr>
        <p:spPr/>
        <p:txBody>
          <a:bodyPr/>
          <a:lstStyle/>
          <a:p>
            <a:r>
              <a:rPr lang="en-US" dirty="0" err="1"/>
              <a:t>Shoaib</a:t>
            </a:r>
            <a:r>
              <a:rPr lang="en-US" dirty="0"/>
              <a:t> Raza</a:t>
            </a:r>
          </a:p>
        </p:txBody>
      </p:sp>
    </p:spTree>
    <p:extLst>
      <p:ext uri="{BB962C8B-B14F-4D97-AF65-F5344CB8AC3E}">
        <p14:creationId xmlns:p14="http://schemas.microsoft.com/office/powerpoint/2010/main" val="133212104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Conjecture: </a:t>
            </a:r>
            <a:r>
              <a:rPr lang="en-US" dirty="0"/>
              <a:t>The sum of the first n odd natural numbers equals n</a:t>
            </a:r>
            <a:r>
              <a:rPr lang="en-US" baseline="30000" dirty="0"/>
              <a:t>2</a:t>
            </a:r>
            <a:r>
              <a:rPr lang="en-US" dirty="0"/>
              <a:t>.</a:t>
            </a:r>
          </a:p>
        </p:txBody>
      </p:sp>
      <p:pic>
        <p:nvPicPr>
          <p:cNvPr id="15362" name="Picture 2"/>
          <p:cNvPicPr>
            <a:picLocks noChangeAspect="1" noChangeArrowheads="1"/>
          </p:cNvPicPr>
          <p:nvPr/>
        </p:nvPicPr>
        <p:blipFill>
          <a:blip r:embed="rId2"/>
          <a:srcRect/>
          <a:stretch>
            <a:fillRect/>
          </a:stretch>
        </p:blipFill>
        <p:spPr bwMode="auto">
          <a:xfrm>
            <a:off x="762000" y="1905000"/>
            <a:ext cx="7524750" cy="4371975"/>
          </a:xfrm>
          <a:prstGeom prst="rect">
            <a:avLst/>
          </a:prstGeom>
          <a:noFill/>
          <a:ln w="9525">
            <a:noFill/>
            <a:miter lim="800000"/>
            <a:headEnd/>
            <a:tailEnd/>
          </a:ln>
          <a:effectLst/>
        </p:spPr>
      </p:pic>
    </p:spTree>
    <p:extLst>
      <p:ext uri="{BB962C8B-B14F-4D97-AF65-F5344CB8AC3E}">
        <p14:creationId xmlns:p14="http://schemas.microsoft.com/office/powerpoint/2010/main" val="278730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1000"/>
                                        <p:tgtEl>
                                          <p:spTgt spid="15362"/>
                                        </p:tgtEl>
                                      </p:cBhvr>
                                    </p:animEffect>
                                    <p:anim calcmode="lin" valueType="num">
                                      <p:cBhvr>
                                        <p:cTn id="8" dur="1000" fill="hold"/>
                                        <p:tgtEl>
                                          <p:spTgt spid="15362"/>
                                        </p:tgtEl>
                                        <p:attrNameLst>
                                          <p:attrName>ppt_x</p:attrName>
                                        </p:attrNameLst>
                                      </p:cBhvr>
                                      <p:tavLst>
                                        <p:tav tm="0">
                                          <p:val>
                                            <p:strVal val="#ppt_x"/>
                                          </p:val>
                                        </p:tav>
                                        <p:tav tm="100000">
                                          <p:val>
                                            <p:strVal val="#ppt_x"/>
                                          </p:val>
                                        </p:tav>
                                      </p:tavLst>
                                    </p:anim>
                                    <p:anim calcmode="lin" valueType="num">
                                      <p:cBhvr>
                                        <p:cTn id="9" dur="1000" fill="hold"/>
                                        <p:tgtEl>
                                          <p:spTgt spid="153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infinite ladder</a:t>
            </a:r>
          </a:p>
        </p:txBody>
      </p:sp>
      <p:sp>
        <p:nvSpPr>
          <p:cNvPr id="3" name="Content Placeholder 2"/>
          <p:cNvSpPr>
            <a:spLocks noGrp="1"/>
          </p:cNvSpPr>
          <p:nvPr>
            <p:ph idx="1"/>
          </p:nvPr>
        </p:nvSpPr>
        <p:spPr/>
        <p:txBody>
          <a:bodyPr/>
          <a:lstStyle/>
          <a:p>
            <a:r>
              <a:rPr lang="en-US" dirty="0"/>
              <a:t>Suppose that we have an infinite ladder, and we want to know whether we can reach every step on this ladder.</a:t>
            </a:r>
          </a:p>
          <a:p>
            <a:endParaRPr lang="en-US" dirty="0"/>
          </a:p>
          <a:p>
            <a:r>
              <a:rPr lang="en-US" dirty="0"/>
              <a:t>We know two things:</a:t>
            </a:r>
          </a:p>
          <a:p>
            <a:pPr lvl="1">
              <a:buNone/>
            </a:pPr>
            <a:r>
              <a:rPr lang="en-US" dirty="0"/>
              <a:t>1. We can reach the first rung of the ladder.</a:t>
            </a:r>
          </a:p>
          <a:p>
            <a:pPr lvl="1">
              <a:buNone/>
            </a:pPr>
            <a:r>
              <a:rPr lang="en-US" dirty="0"/>
              <a:t>2. If we can reach a particular rung of the ladder, then we can reach the next rung.</a:t>
            </a:r>
          </a:p>
        </p:txBody>
      </p:sp>
    </p:spTree>
    <p:extLst>
      <p:ext uri="{BB962C8B-B14F-4D97-AF65-F5344CB8AC3E}">
        <p14:creationId xmlns:p14="http://schemas.microsoft.com/office/powerpoint/2010/main" val="227475294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685800" y="914399"/>
            <a:ext cx="8001000" cy="5943601"/>
          </a:xfrm>
          <a:prstGeom prst="rect">
            <a:avLst/>
          </a:prstGeom>
          <a:noFill/>
          <a:ln w="9525">
            <a:noFill/>
            <a:miter lim="800000"/>
            <a:headEnd/>
            <a:tailEnd/>
          </a:ln>
          <a:effectLst/>
        </p:spPr>
      </p:pic>
    </p:spTree>
    <p:extLst>
      <p:ext uri="{BB962C8B-B14F-4D97-AF65-F5344CB8AC3E}">
        <p14:creationId xmlns:p14="http://schemas.microsoft.com/office/powerpoint/2010/main" val="127512472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943" y="228600"/>
            <a:ext cx="8229600" cy="1143000"/>
          </a:xfrm>
        </p:spPr>
        <p:txBody>
          <a:bodyPr/>
          <a:lstStyle/>
          <a:p>
            <a:r>
              <a:rPr lang="en-US" dirty="0"/>
              <a:t>Mathematical Induction</a:t>
            </a:r>
          </a:p>
        </p:txBody>
      </p:sp>
      <p:sp>
        <p:nvSpPr>
          <p:cNvPr id="3" name="Content Placeholder 2"/>
          <p:cNvSpPr>
            <a:spLocks noGrp="1"/>
          </p:cNvSpPr>
          <p:nvPr>
            <p:ph idx="1"/>
          </p:nvPr>
        </p:nvSpPr>
        <p:spPr>
          <a:xfrm>
            <a:off x="428172" y="1371600"/>
            <a:ext cx="8229600" cy="4389120"/>
          </a:xfrm>
        </p:spPr>
        <p:txBody>
          <a:bodyPr>
            <a:noAutofit/>
          </a:bodyPr>
          <a:lstStyle/>
          <a:p>
            <a:r>
              <a:rPr lang="en-US" sz="2400" dirty="0"/>
              <a:t>Mathematical statements assert that a property is true for all positive integers.</a:t>
            </a:r>
          </a:p>
          <a:p>
            <a:endParaRPr lang="en-US" sz="2400" dirty="0"/>
          </a:p>
          <a:p>
            <a:r>
              <a:rPr lang="en-US" sz="2400" dirty="0"/>
              <a:t>Proofs using mathematical induction have two parts. </a:t>
            </a:r>
          </a:p>
          <a:p>
            <a:pPr lvl="1"/>
            <a:r>
              <a:rPr lang="en-US" sz="2000" dirty="0"/>
              <a:t>First, they show that the statement holds for the positive integer 1 (base case). </a:t>
            </a:r>
          </a:p>
          <a:p>
            <a:pPr lvl="1"/>
            <a:r>
              <a:rPr lang="en-US" sz="2000" dirty="0"/>
              <a:t>Second, they show that if the statement holds for a positive integer then it must also hold for the next larger integer. (inductive case)</a:t>
            </a:r>
          </a:p>
          <a:p>
            <a:pPr lvl="1"/>
            <a:endParaRPr lang="en-US" sz="2000" dirty="0"/>
          </a:p>
          <a:p>
            <a:r>
              <a:rPr lang="en-US" sz="2400" dirty="0"/>
              <a:t>The method can be extended to prove statements about more general </a:t>
            </a:r>
            <a:r>
              <a:rPr lang="en-US" sz="2400" dirty="0">
                <a:hlinkClick r:id="rId2" tooltip="Well-founded"/>
              </a:rPr>
              <a:t>well-founded</a:t>
            </a:r>
            <a:r>
              <a:rPr lang="en-US" sz="2400" dirty="0"/>
              <a:t> structures, such as </a:t>
            </a:r>
            <a:r>
              <a:rPr lang="en-US" sz="2400" dirty="0">
                <a:hlinkClick r:id="rId3" tooltip="Tree (set theory)"/>
              </a:rPr>
              <a:t>trees</a:t>
            </a:r>
            <a:r>
              <a:rPr lang="en-US" sz="2400" dirty="0"/>
              <a:t>; this generalization, known as </a:t>
            </a:r>
            <a:r>
              <a:rPr lang="en-US" sz="2400" dirty="0">
                <a:hlinkClick r:id="rId4" tooltip="Structural induction"/>
              </a:rPr>
              <a:t>structural induction</a:t>
            </a:r>
            <a:r>
              <a:rPr lang="en-US" sz="2400" dirty="0"/>
              <a:t>, is used in </a:t>
            </a:r>
            <a:r>
              <a:rPr lang="en-US" sz="2400" dirty="0">
                <a:hlinkClick r:id="rId5" tooltip="Mathematical logic"/>
              </a:rPr>
              <a:t>mathematical logic</a:t>
            </a:r>
            <a:r>
              <a:rPr lang="en-US" sz="2400" dirty="0"/>
              <a:t> and </a:t>
            </a:r>
            <a:r>
              <a:rPr lang="en-US" sz="2400" dirty="0">
                <a:hlinkClick r:id="rId6" tooltip="Computer science"/>
              </a:rPr>
              <a:t>computer science</a:t>
            </a:r>
            <a:r>
              <a:rPr lang="en-US" sz="2400" dirty="0"/>
              <a:t>.</a:t>
            </a:r>
          </a:p>
        </p:txBody>
      </p:sp>
    </p:spTree>
    <p:extLst>
      <p:ext uri="{BB962C8B-B14F-4D97-AF65-F5344CB8AC3E}">
        <p14:creationId xmlns:p14="http://schemas.microsoft.com/office/powerpoint/2010/main" val="13502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0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20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20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Sequences.</a:t>
            </a:r>
          </a:p>
          <a:p>
            <a:pPr lvl="1"/>
            <a:r>
              <a:rPr lang="en-US" dirty="0"/>
              <a:t>Examples: Geometric Progression, Arithmetic Progression</a:t>
            </a:r>
          </a:p>
          <a:p>
            <a:r>
              <a:rPr lang="en-US" dirty="0"/>
              <a:t>Recurrence Relations</a:t>
            </a:r>
          </a:p>
          <a:p>
            <a:pPr lvl="1"/>
            <a:r>
              <a:rPr lang="en-US" dirty="0"/>
              <a:t>Example: Fibonacci Sequence</a:t>
            </a:r>
          </a:p>
          <a:p>
            <a:r>
              <a:rPr lang="en-US" dirty="0"/>
              <a:t>Summations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95147"/>
          </a:xfrm>
        </p:spPr>
        <p:txBody>
          <a:bodyPr>
            <a:normAutofit fontScale="90000"/>
          </a:bodyPr>
          <a:lstStyle/>
          <a:p>
            <a:r>
              <a:rPr lang="en-US" dirty="0"/>
              <a:t>Geometric Progression</a:t>
            </a:r>
          </a:p>
        </p:txBody>
      </p:sp>
      <p:sp>
        <p:nvSpPr>
          <p:cNvPr id="3" name="Content Placeholder 2"/>
          <p:cNvSpPr>
            <a:spLocks noGrp="1"/>
          </p:cNvSpPr>
          <p:nvPr>
            <p:ph idx="1"/>
          </p:nvPr>
        </p:nvSpPr>
        <p:spPr/>
        <p:txBody>
          <a:bodyPr>
            <a:normAutofit/>
          </a:bodyPr>
          <a:lstStyle/>
          <a:p>
            <a:pPr>
              <a:buNone/>
            </a:pPr>
            <a:r>
              <a:rPr lang="en-US" sz="2800" b="1" dirty="0"/>
              <a:t>Examples</a:t>
            </a:r>
            <a:r>
              <a:rPr lang="en-US" sz="2800" dirty="0"/>
              <a:t>:</a:t>
            </a:r>
          </a:p>
          <a:p>
            <a:pPr marL="880110" lvl="1" indent="-514350">
              <a:buFont typeface="+mj-lt"/>
              <a:buAutoNum type="arabicPeriod"/>
            </a:pPr>
            <a:r>
              <a:rPr lang="en-US" dirty="0"/>
              <a:t>Let </a:t>
            </a:r>
            <a:r>
              <a:rPr lang="en-US" i="1" dirty="0"/>
              <a:t>a = </a:t>
            </a:r>
            <a:r>
              <a:rPr lang="en-US" dirty="0">
                <a:latin typeface="Cambria Math" pitchFamily="18" charset="0"/>
                <a:ea typeface="Cambria Math" pitchFamily="18" charset="0"/>
              </a:rPr>
              <a:t>1</a:t>
            </a:r>
            <a:r>
              <a:rPr lang="en-US" i="1" dirty="0"/>
              <a:t> </a:t>
            </a:r>
            <a:r>
              <a:rPr lang="en-US" dirty="0"/>
              <a:t>and </a:t>
            </a:r>
            <a:r>
              <a:rPr lang="en-US" i="1" dirty="0"/>
              <a:t>r = </a:t>
            </a:r>
            <a:r>
              <a:rPr lang="en-US" dirty="0">
                <a:latin typeface="Cambria Math" pitchFamily="18" charset="0"/>
                <a:ea typeface="Cambria Math" pitchFamily="18" charset="0"/>
              </a:rPr>
              <a:t>−1</a:t>
            </a:r>
            <a:r>
              <a:rPr lang="en-US" dirty="0"/>
              <a:t>. Then:</a:t>
            </a:r>
          </a:p>
          <a:p>
            <a:pPr marL="880110" lvl="1" indent="-514350">
              <a:buFont typeface="+mj-lt"/>
              <a:buAutoNum type="arabicPeriod"/>
            </a:pPr>
            <a:endParaRPr lang="en-US" dirty="0"/>
          </a:p>
          <a:p>
            <a:pPr marL="880110" lvl="1" indent="-514350">
              <a:buFont typeface="+mj-lt"/>
              <a:buAutoNum type="arabicPeriod"/>
            </a:pPr>
            <a:endParaRPr lang="en-US" dirty="0"/>
          </a:p>
          <a:p>
            <a:pPr marL="880110" lvl="1" indent="-514350">
              <a:buFont typeface="+mj-lt"/>
              <a:buAutoNum type="arabicPeriod"/>
            </a:pPr>
            <a:r>
              <a:rPr lang="en-US" dirty="0"/>
              <a:t>Let  </a:t>
            </a:r>
            <a:r>
              <a:rPr lang="en-US" i="1" dirty="0"/>
              <a:t>a = </a:t>
            </a:r>
            <a:r>
              <a:rPr lang="en-US" dirty="0">
                <a:latin typeface="Cambria Math" pitchFamily="18" charset="0"/>
                <a:ea typeface="Cambria Math" pitchFamily="18" charset="0"/>
              </a:rPr>
              <a:t>2</a:t>
            </a:r>
            <a:r>
              <a:rPr lang="en-US" i="1" dirty="0"/>
              <a:t> </a:t>
            </a:r>
            <a:r>
              <a:rPr lang="en-US" dirty="0"/>
              <a:t>and </a:t>
            </a:r>
            <a:r>
              <a:rPr lang="en-US" i="1" dirty="0"/>
              <a:t>r = </a:t>
            </a:r>
            <a:r>
              <a:rPr lang="en-US" dirty="0">
                <a:latin typeface="Cambria Math" pitchFamily="18" charset="0"/>
                <a:ea typeface="Cambria Math" pitchFamily="18" charset="0"/>
              </a:rPr>
              <a:t>5</a:t>
            </a:r>
            <a:r>
              <a:rPr lang="en-US" dirty="0"/>
              <a:t>. Then:</a:t>
            </a:r>
          </a:p>
          <a:p>
            <a:pPr marL="880110" lvl="1" indent="-514350">
              <a:buFont typeface="+mj-lt"/>
              <a:buAutoNum type="arabicPeriod"/>
            </a:pPr>
            <a:endParaRPr lang="en-US" dirty="0"/>
          </a:p>
          <a:p>
            <a:pPr marL="880110" lvl="1" indent="-514350">
              <a:buFont typeface="+mj-lt"/>
              <a:buAutoNum type="arabicPeriod"/>
            </a:pPr>
            <a:endParaRPr lang="en-US" dirty="0"/>
          </a:p>
          <a:p>
            <a:pPr marL="880110" lvl="1" indent="-514350">
              <a:buFont typeface="+mj-lt"/>
              <a:buAutoNum type="arabicPeriod"/>
            </a:pPr>
            <a:r>
              <a:rPr lang="en-US" dirty="0"/>
              <a:t>Let </a:t>
            </a:r>
            <a:r>
              <a:rPr lang="en-US" i="1" dirty="0"/>
              <a:t>a = </a:t>
            </a:r>
            <a:r>
              <a:rPr lang="en-US" dirty="0"/>
              <a:t>6</a:t>
            </a:r>
            <a:r>
              <a:rPr lang="en-US" i="1" dirty="0"/>
              <a:t> </a:t>
            </a:r>
            <a:r>
              <a:rPr lang="en-US" dirty="0"/>
              <a:t>and </a:t>
            </a:r>
            <a:r>
              <a:rPr lang="en-US" i="1" dirty="0"/>
              <a:t>r = </a:t>
            </a:r>
            <a:r>
              <a:rPr lang="en-US" dirty="0">
                <a:latin typeface="Cambria Math" pitchFamily="18" charset="0"/>
                <a:ea typeface="Cambria Math" pitchFamily="18" charset="0"/>
              </a:rPr>
              <a:t>1/3</a:t>
            </a:r>
            <a:r>
              <a:rPr lang="en-US" dirty="0"/>
              <a:t>. Then:</a:t>
            </a:r>
          </a:p>
          <a:p>
            <a:endParaRPr lang="en-US" dirty="0"/>
          </a:p>
          <a:p>
            <a:pPr>
              <a:buNone/>
            </a:pPr>
            <a:endParaRPr lang="en-US" dirty="0"/>
          </a:p>
        </p:txBody>
      </p:sp>
      <p:pic>
        <p:nvPicPr>
          <p:cNvPr id="13" name="Picture 12" descr="addin_tmp.png"/>
          <p:cNvPicPr>
            <a:picLocks noChangeAspect="1"/>
          </p:cNvPicPr>
          <p:nvPr>
            <p:custDataLst>
              <p:tags r:id="rId1"/>
            </p:custDataLst>
          </p:nvPr>
        </p:nvPicPr>
        <p:blipFill>
          <a:blip r:embed="rId5" cstate="print"/>
          <a:stretch>
            <a:fillRect/>
          </a:stretch>
        </p:blipFill>
        <p:spPr>
          <a:xfrm>
            <a:off x="1410652" y="3086613"/>
            <a:ext cx="5821680" cy="433827"/>
          </a:xfrm>
          <a:prstGeom prst="rect">
            <a:avLst/>
          </a:prstGeom>
        </p:spPr>
      </p:pic>
      <p:pic>
        <p:nvPicPr>
          <p:cNvPr id="11" name="Picture 10" descr="addin_tmp.png"/>
          <p:cNvPicPr>
            <a:picLocks noChangeAspect="1"/>
          </p:cNvPicPr>
          <p:nvPr>
            <p:custDataLst>
              <p:tags r:id="rId2"/>
            </p:custDataLst>
          </p:nvPr>
        </p:nvPicPr>
        <p:blipFill>
          <a:blip r:embed="rId6" cstate="print"/>
          <a:stretch>
            <a:fillRect/>
          </a:stretch>
        </p:blipFill>
        <p:spPr>
          <a:xfrm>
            <a:off x="1506415" y="4366701"/>
            <a:ext cx="6038850" cy="433826"/>
          </a:xfrm>
          <a:prstGeom prst="rect">
            <a:avLst/>
          </a:prstGeom>
        </p:spPr>
      </p:pic>
      <p:pic>
        <p:nvPicPr>
          <p:cNvPr id="10" name="Picture 9" descr="addin_tmp.png"/>
          <p:cNvPicPr>
            <a:picLocks noChangeAspect="1"/>
          </p:cNvPicPr>
          <p:nvPr>
            <p:custDataLst>
              <p:tags r:id="rId3"/>
            </p:custDataLst>
          </p:nvPr>
        </p:nvPicPr>
        <p:blipFill>
          <a:blip r:embed="rId7" cstate="print"/>
          <a:stretch>
            <a:fillRect/>
          </a:stretch>
        </p:blipFill>
        <p:spPr>
          <a:xfrm>
            <a:off x="1523999" y="5690676"/>
            <a:ext cx="5867401" cy="521970"/>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a:t>
            </a:r>
          </a:p>
        </p:txBody>
      </p:sp>
      <p:sp>
        <p:nvSpPr>
          <p:cNvPr id="3" name="Content Placeholder 2"/>
          <p:cNvSpPr>
            <a:spLocks noGrp="1"/>
          </p:cNvSpPr>
          <p:nvPr>
            <p:ph idx="1"/>
          </p:nvPr>
        </p:nvSpPr>
        <p:spPr/>
        <p:txBody>
          <a:bodyPr>
            <a:normAutofit fontScale="92500" lnSpcReduction="20000"/>
          </a:bodyPr>
          <a:lstStyle/>
          <a:p>
            <a:r>
              <a:rPr lang="en-US" dirty="0"/>
              <a:t>It is extremely important to note that mathematical induction can be used only to prove results obtained in some other way. </a:t>
            </a:r>
          </a:p>
          <a:p>
            <a:endParaRPr lang="en-US" dirty="0"/>
          </a:p>
          <a:p>
            <a:r>
              <a:rPr lang="en-US" dirty="0"/>
              <a:t>It is </a:t>
            </a:r>
            <a:r>
              <a:rPr lang="en-US" i="1" dirty="0"/>
              <a:t>not a tool for discovering formulae or </a:t>
            </a:r>
            <a:r>
              <a:rPr lang="en-US" dirty="0"/>
              <a:t>theorems.</a:t>
            </a:r>
          </a:p>
          <a:p>
            <a:endParaRPr lang="en-US" dirty="0"/>
          </a:p>
          <a:p>
            <a:r>
              <a:rPr lang="en-US" dirty="0"/>
              <a:t>Mathematicians sometimes find proofs by mathematical induction unsatisfying because they do not provide insights as to why theorems are true.</a:t>
            </a:r>
          </a:p>
          <a:p>
            <a:pPr>
              <a:buNone/>
            </a:pPr>
            <a:r>
              <a:rPr lang="en-US" dirty="0"/>
              <a:t> </a:t>
            </a:r>
          </a:p>
          <a:p>
            <a:r>
              <a:rPr lang="en-US" dirty="0"/>
              <a:t>You can prove a theorem by mathematical induction even if you do not have the slightest idea why it is true!</a:t>
            </a:r>
          </a:p>
        </p:txBody>
      </p:sp>
    </p:spTree>
    <p:extLst>
      <p:ext uri="{BB962C8B-B14F-4D97-AF65-F5344CB8AC3E}">
        <p14:creationId xmlns:p14="http://schemas.microsoft.com/office/powerpoint/2010/main" val="296207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down)">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76200" y="552450"/>
            <a:ext cx="8991600" cy="5753100"/>
          </a:xfrm>
          <a:prstGeom prst="rect">
            <a:avLst/>
          </a:prstGeom>
          <a:noFill/>
          <a:ln w="9525">
            <a:noFill/>
            <a:miter lim="800000"/>
            <a:headEnd/>
            <a:tailEnd/>
          </a:ln>
          <a:effectLst/>
        </p:spPr>
      </p:pic>
    </p:spTree>
    <p:extLst>
      <p:ext uri="{BB962C8B-B14F-4D97-AF65-F5344CB8AC3E}">
        <p14:creationId xmlns:p14="http://schemas.microsoft.com/office/powerpoint/2010/main" val="28819207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838200" y="304800"/>
            <a:ext cx="7058025" cy="6295490"/>
          </a:xfrm>
          <a:prstGeom prst="rect">
            <a:avLst/>
          </a:prstGeom>
          <a:noFill/>
          <a:ln w="9525">
            <a:noFill/>
            <a:miter lim="800000"/>
            <a:headEnd/>
            <a:tailEnd/>
          </a:ln>
          <a:effectLst/>
        </p:spPr>
      </p:pic>
    </p:spTree>
    <p:extLst>
      <p:ext uri="{BB962C8B-B14F-4D97-AF65-F5344CB8AC3E}">
        <p14:creationId xmlns:p14="http://schemas.microsoft.com/office/powerpoint/2010/main" val="128268301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6FB933-29D4-4C67-93B3-9B42D49A7CF8}"/>
              </a:ext>
            </a:extLst>
          </p:cNvPr>
          <p:cNvPicPr>
            <a:picLocks noChangeAspect="1"/>
          </p:cNvPicPr>
          <p:nvPr/>
        </p:nvPicPr>
        <p:blipFill>
          <a:blip r:embed="rId2"/>
          <a:stretch>
            <a:fillRect/>
          </a:stretch>
        </p:blipFill>
        <p:spPr>
          <a:xfrm>
            <a:off x="381000" y="990600"/>
            <a:ext cx="7848600" cy="4876800"/>
          </a:xfrm>
          <a:prstGeom prst="rect">
            <a:avLst/>
          </a:prstGeom>
        </p:spPr>
      </p:pic>
    </p:spTree>
    <p:extLst>
      <p:ext uri="{BB962C8B-B14F-4D97-AF65-F5344CB8AC3E}">
        <p14:creationId xmlns:p14="http://schemas.microsoft.com/office/powerpoint/2010/main" val="330631716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C215E7-F36A-4BD1-B12F-F39D34D780ED}"/>
              </a:ext>
            </a:extLst>
          </p:cNvPr>
          <p:cNvPicPr>
            <a:picLocks noChangeAspect="1"/>
          </p:cNvPicPr>
          <p:nvPr/>
        </p:nvPicPr>
        <p:blipFill>
          <a:blip r:embed="rId2"/>
          <a:stretch>
            <a:fillRect/>
          </a:stretch>
        </p:blipFill>
        <p:spPr>
          <a:xfrm>
            <a:off x="383381" y="533400"/>
            <a:ext cx="8377237" cy="6096000"/>
          </a:xfrm>
          <a:prstGeom prst="rect">
            <a:avLst/>
          </a:prstGeom>
        </p:spPr>
      </p:pic>
    </p:spTree>
    <p:extLst>
      <p:ext uri="{BB962C8B-B14F-4D97-AF65-F5344CB8AC3E}">
        <p14:creationId xmlns:p14="http://schemas.microsoft.com/office/powerpoint/2010/main" val="269836899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DF5D74-44C9-42F6-ABD5-38BCADB843AD}"/>
              </a:ext>
            </a:extLst>
          </p:cNvPr>
          <p:cNvPicPr>
            <a:picLocks noChangeAspect="1"/>
          </p:cNvPicPr>
          <p:nvPr/>
        </p:nvPicPr>
        <p:blipFill>
          <a:blip r:embed="rId2"/>
          <a:stretch>
            <a:fillRect/>
          </a:stretch>
        </p:blipFill>
        <p:spPr>
          <a:xfrm>
            <a:off x="381000" y="795337"/>
            <a:ext cx="6477000" cy="2438400"/>
          </a:xfrm>
          <a:prstGeom prst="rect">
            <a:avLst/>
          </a:prstGeom>
        </p:spPr>
      </p:pic>
      <p:pic>
        <p:nvPicPr>
          <p:cNvPr id="5" name="Picture 4">
            <a:extLst>
              <a:ext uri="{FF2B5EF4-FFF2-40B4-BE49-F238E27FC236}">
                <a16:creationId xmlns:a16="http://schemas.microsoft.com/office/drawing/2014/main" id="{5C07A5E1-9082-45FF-966C-00EE4999AD89}"/>
              </a:ext>
            </a:extLst>
          </p:cNvPr>
          <p:cNvPicPr>
            <a:picLocks noChangeAspect="1"/>
          </p:cNvPicPr>
          <p:nvPr/>
        </p:nvPicPr>
        <p:blipFill>
          <a:blip r:embed="rId3"/>
          <a:stretch>
            <a:fillRect/>
          </a:stretch>
        </p:blipFill>
        <p:spPr>
          <a:xfrm>
            <a:off x="1219200" y="3233737"/>
            <a:ext cx="7336971" cy="2633663"/>
          </a:xfrm>
          <a:prstGeom prst="rect">
            <a:avLst/>
          </a:prstGeom>
        </p:spPr>
      </p:pic>
    </p:spTree>
    <p:extLst>
      <p:ext uri="{BB962C8B-B14F-4D97-AF65-F5344CB8AC3E}">
        <p14:creationId xmlns:p14="http://schemas.microsoft.com/office/powerpoint/2010/main" val="29690117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CF0A7-B0BB-4CCB-BE08-0798505460DE}"/>
              </a:ext>
            </a:extLst>
          </p:cNvPr>
          <p:cNvPicPr>
            <a:picLocks noChangeAspect="1"/>
          </p:cNvPicPr>
          <p:nvPr/>
        </p:nvPicPr>
        <p:blipFill>
          <a:blip r:embed="rId2"/>
          <a:stretch>
            <a:fillRect/>
          </a:stretch>
        </p:blipFill>
        <p:spPr>
          <a:xfrm>
            <a:off x="304800" y="204787"/>
            <a:ext cx="8281987" cy="6448425"/>
          </a:xfrm>
          <a:prstGeom prst="rect">
            <a:avLst/>
          </a:prstGeom>
        </p:spPr>
      </p:pic>
    </p:spTree>
    <p:extLst>
      <p:ext uri="{BB962C8B-B14F-4D97-AF65-F5344CB8AC3E}">
        <p14:creationId xmlns:p14="http://schemas.microsoft.com/office/powerpoint/2010/main" val="23333804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A1FAA4-7DC7-4DAE-B283-C13B3EEC6E8D}"/>
              </a:ext>
            </a:extLst>
          </p:cNvPr>
          <p:cNvPicPr>
            <a:picLocks noChangeAspect="1"/>
          </p:cNvPicPr>
          <p:nvPr/>
        </p:nvPicPr>
        <p:blipFill>
          <a:blip r:embed="rId2"/>
          <a:stretch>
            <a:fillRect/>
          </a:stretch>
        </p:blipFill>
        <p:spPr>
          <a:xfrm>
            <a:off x="304800" y="533401"/>
            <a:ext cx="8534400" cy="5943600"/>
          </a:xfrm>
          <a:prstGeom prst="rect">
            <a:avLst/>
          </a:prstGeom>
        </p:spPr>
      </p:pic>
    </p:spTree>
    <p:extLst>
      <p:ext uri="{BB962C8B-B14F-4D97-AF65-F5344CB8AC3E}">
        <p14:creationId xmlns:p14="http://schemas.microsoft.com/office/powerpoint/2010/main" val="4227671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53361-EE5F-4EF7-BA54-5BD918264D9A}"/>
              </a:ext>
            </a:extLst>
          </p:cNvPr>
          <p:cNvSpPr>
            <a:spLocks noGrp="1"/>
          </p:cNvSpPr>
          <p:nvPr>
            <p:ph type="title"/>
          </p:nvPr>
        </p:nvSpPr>
        <p:spPr>
          <a:xfrm>
            <a:off x="457200" y="704088"/>
            <a:ext cx="8229600" cy="743712"/>
          </a:xfrm>
        </p:spPr>
        <p:txBody>
          <a:bodyPr>
            <a:normAutofit/>
          </a:bodyPr>
          <a:lstStyle/>
          <a:p>
            <a:r>
              <a:rPr kumimoji="0" lang="en-US" sz="4500" b="0" i="0" u="none" strike="noStrike" kern="1200" cap="none" spc="0" normalizeH="0" baseline="0" noProof="0" dirty="0">
                <a:ln>
                  <a:noFill/>
                </a:ln>
                <a:solidFill>
                  <a:srgbClr val="04617B"/>
                </a:solidFill>
                <a:effectLst/>
                <a:uLnTx/>
                <a:uFillTx/>
                <a:latin typeface="Calibri"/>
                <a:ea typeface="+mj-ea"/>
                <a:cs typeface="+mj-cs"/>
              </a:rPr>
              <a:t>Geometric Sequence</a:t>
            </a:r>
            <a:endParaRPr lang="en-PK" dirty="0"/>
          </a:p>
        </p:txBody>
      </p:sp>
      <p:pic>
        <p:nvPicPr>
          <p:cNvPr id="5" name="Content Placeholder 4">
            <a:extLst>
              <a:ext uri="{FF2B5EF4-FFF2-40B4-BE49-F238E27FC236}">
                <a16:creationId xmlns:a16="http://schemas.microsoft.com/office/drawing/2014/main" id="{9EEE7DFD-37F1-4FDA-A249-C161AF038858}"/>
              </a:ext>
            </a:extLst>
          </p:cNvPr>
          <p:cNvPicPr>
            <a:picLocks noGrp="1" noChangeAspect="1"/>
          </p:cNvPicPr>
          <p:nvPr>
            <p:ph idx="1"/>
          </p:nvPr>
        </p:nvPicPr>
        <p:blipFill>
          <a:blip r:embed="rId2"/>
          <a:stretch>
            <a:fillRect/>
          </a:stretch>
        </p:blipFill>
        <p:spPr>
          <a:xfrm>
            <a:off x="609600" y="1752600"/>
            <a:ext cx="7696200" cy="4114800"/>
          </a:xfrm>
        </p:spPr>
      </p:pic>
    </p:spTree>
    <p:extLst>
      <p:ext uri="{BB962C8B-B14F-4D97-AF65-F5344CB8AC3E}">
        <p14:creationId xmlns:p14="http://schemas.microsoft.com/office/powerpoint/2010/main" val="370979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3A662-C9FB-4665-B631-6643DA7F3636}"/>
              </a:ext>
            </a:extLst>
          </p:cNvPr>
          <p:cNvSpPr>
            <a:spLocks noGrp="1"/>
          </p:cNvSpPr>
          <p:nvPr>
            <p:ph type="title"/>
          </p:nvPr>
        </p:nvSpPr>
        <p:spPr>
          <a:xfrm>
            <a:off x="439615" y="457200"/>
            <a:ext cx="8229600" cy="515112"/>
          </a:xfrm>
        </p:spPr>
        <p:txBody>
          <a:bodyPr>
            <a:normAutofit fontScale="90000"/>
          </a:bodyPr>
          <a:lstStyle/>
          <a:p>
            <a:r>
              <a:rPr kumimoji="0" lang="en-US" sz="4500" b="0" i="0" u="none" strike="noStrike" kern="1200" cap="none" spc="0" normalizeH="0" baseline="0" noProof="0" dirty="0">
                <a:ln>
                  <a:noFill/>
                </a:ln>
                <a:solidFill>
                  <a:srgbClr val="04617B"/>
                </a:solidFill>
                <a:effectLst/>
                <a:uLnTx/>
                <a:uFillTx/>
                <a:latin typeface="Calibri"/>
                <a:ea typeface="+mj-ea"/>
                <a:cs typeface="+mj-cs"/>
              </a:rPr>
              <a:t>Geometric Sequence</a:t>
            </a:r>
            <a:endParaRPr lang="en-PK" dirty="0"/>
          </a:p>
        </p:txBody>
      </p:sp>
      <p:pic>
        <p:nvPicPr>
          <p:cNvPr id="7" name="Content Placeholder 6">
            <a:extLst>
              <a:ext uri="{FF2B5EF4-FFF2-40B4-BE49-F238E27FC236}">
                <a16:creationId xmlns:a16="http://schemas.microsoft.com/office/drawing/2014/main" id="{A6893037-4F4C-41A9-B9AA-92FA6B0C7939}"/>
              </a:ext>
            </a:extLst>
          </p:cNvPr>
          <p:cNvPicPr>
            <a:picLocks noGrp="1" noChangeAspect="1"/>
          </p:cNvPicPr>
          <p:nvPr>
            <p:ph idx="1"/>
          </p:nvPr>
        </p:nvPicPr>
        <p:blipFill>
          <a:blip r:embed="rId2"/>
          <a:stretch>
            <a:fillRect/>
          </a:stretch>
        </p:blipFill>
        <p:spPr>
          <a:xfrm>
            <a:off x="304800" y="972312"/>
            <a:ext cx="8610600" cy="5733288"/>
          </a:xfrm>
        </p:spPr>
      </p:pic>
    </p:spTree>
    <p:extLst>
      <p:ext uri="{BB962C8B-B14F-4D97-AF65-F5344CB8AC3E}">
        <p14:creationId xmlns:p14="http://schemas.microsoft.com/office/powerpoint/2010/main" val="2758209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Sequences</a:t>
            </a:r>
          </a:p>
        </p:txBody>
      </p:sp>
      <p:pic>
        <p:nvPicPr>
          <p:cNvPr id="4" name="Content Placeholder 3" descr="table27.jpg"/>
          <p:cNvPicPr>
            <a:picLocks noGrp="1" noChangeAspect="1"/>
          </p:cNvPicPr>
          <p:nvPr>
            <p:ph idx="1"/>
          </p:nvPr>
        </p:nvPicPr>
        <p:blipFill>
          <a:blip r:embed="rId2" cstate="print"/>
          <a:stretch>
            <a:fillRect/>
          </a:stretch>
        </p:blipFill>
        <p:spPr>
          <a:xfrm>
            <a:off x="990600" y="2286000"/>
            <a:ext cx="7505071" cy="3581400"/>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90734-D7EA-43FA-9D48-E9F996470C22}"/>
              </a:ext>
            </a:extLst>
          </p:cNvPr>
          <p:cNvSpPr>
            <a:spLocks noGrp="1"/>
          </p:cNvSpPr>
          <p:nvPr>
            <p:ph type="title"/>
          </p:nvPr>
        </p:nvSpPr>
        <p:spPr>
          <a:xfrm>
            <a:off x="457200" y="704088"/>
            <a:ext cx="8229600" cy="591312"/>
          </a:xfrm>
        </p:spPr>
        <p:txBody>
          <a:bodyPr>
            <a:normAutofit fontScale="90000"/>
          </a:bodyPr>
          <a:lstStyle/>
          <a:p>
            <a:r>
              <a:rPr lang="en-US" dirty="0"/>
              <a:t>SERIES</a:t>
            </a:r>
            <a:endParaRPr lang="en-PK" dirty="0"/>
          </a:p>
        </p:txBody>
      </p:sp>
      <p:pic>
        <p:nvPicPr>
          <p:cNvPr id="9" name="Content Placeholder 8">
            <a:extLst>
              <a:ext uri="{FF2B5EF4-FFF2-40B4-BE49-F238E27FC236}">
                <a16:creationId xmlns:a16="http://schemas.microsoft.com/office/drawing/2014/main" id="{75B6CB13-0B56-4945-A478-14A08D8CA9D7}"/>
              </a:ext>
            </a:extLst>
          </p:cNvPr>
          <p:cNvPicPr>
            <a:picLocks noGrp="1" noChangeAspect="1"/>
          </p:cNvPicPr>
          <p:nvPr>
            <p:ph idx="1"/>
          </p:nvPr>
        </p:nvPicPr>
        <p:blipFill>
          <a:blip r:embed="rId2"/>
          <a:stretch>
            <a:fillRect/>
          </a:stretch>
        </p:blipFill>
        <p:spPr>
          <a:xfrm>
            <a:off x="533400" y="1447800"/>
            <a:ext cx="7696200" cy="2209799"/>
          </a:xfrm>
        </p:spPr>
      </p:pic>
    </p:spTree>
    <p:extLst>
      <p:ext uri="{BB962C8B-B14F-4D97-AF65-F5344CB8AC3E}">
        <p14:creationId xmlns:p14="http://schemas.microsoft.com/office/powerpoint/2010/main" val="1130974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90734-D7EA-43FA-9D48-E9F996470C22}"/>
              </a:ext>
            </a:extLst>
          </p:cNvPr>
          <p:cNvSpPr>
            <a:spLocks noGrp="1"/>
          </p:cNvSpPr>
          <p:nvPr>
            <p:ph type="title"/>
          </p:nvPr>
        </p:nvSpPr>
        <p:spPr>
          <a:xfrm>
            <a:off x="457200" y="704088"/>
            <a:ext cx="8229600" cy="591312"/>
          </a:xfrm>
        </p:spPr>
        <p:txBody>
          <a:bodyPr>
            <a:normAutofit fontScale="90000"/>
          </a:bodyPr>
          <a:lstStyle/>
          <a:p>
            <a:r>
              <a:rPr lang="en-US" dirty="0"/>
              <a:t>SUMMATIONS</a:t>
            </a:r>
            <a:endParaRPr lang="en-PK" dirty="0"/>
          </a:p>
        </p:txBody>
      </p:sp>
      <p:pic>
        <p:nvPicPr>
          <p:cNvPr id="6" name="Content Placeholder 5">
            <a:extLst>
              <a:ext uri="{FF2B5EF4-FFF2-40B4-BE49-F238E27FC236}">
                <a16:creationId xmlns:a16="http://schemas.microsoft.com/office/drawing/2014/main" id="{2551CF26-6060-4C33-9890-C91D342CC83F}"/>
              </a:ext>
            </a:extLst>
          </p:cNvPr>
          <p:cNvPicPr>
            <a:picLocks noGrp="1" noChangeAspect="1"/>
          </p:cNvPicPr>
          <p:nvPr>
            <p:ph idx="1"/>
          </p:nvPr>
        </p:nvPicPr>
        <p:blipFill>
          <a:blip r:embed="rId2"/>
          <a:stretch>
            <a:fillRect/>
          </a:stretch>
        </p:blipFill>
        <p:spPr>
          <a:xfrm>
            <a:off x="457200" y="1295400"/>
            <a:ext cx="8382000" cy="4858512"/>
          </a:xfrm>
        </p:spPr>
      </p:pic>
    </p:spTree>
    <p:extLst>
      <p:ext uri="{BB962C8B-B14F-4D97-AF65-F5344CB8AC3E}">
        <p14:creationId xmlns:p14="http://schemas.microsoft.com/office/powerpoint/2010/main" val="1132333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90734-D7EA-43FA-9D48-E9F996470C22}"/>
              </a:ext>
            </a:extLst>
          </p:cNvPr>
          <p:cNvSpPr>
            <a:spLocks noGrp="1"/>
          </p:cNvSpPr>
          <p:nvPr>
            <p:ph type="title"/>
          </p:nvPr>
        </p:nvSpPr>
        <p:spPr>
          <a:xfrm>
            <a:off x="457200" y="704088"/>
            <a:ext cx="8229600" cy="591312"/>
          </a:xfrm>
        </p:spPr>
        <p:txBody>
          <a:bodyPr>
            <a:normAutofit fontScale="90000"/>
          </a:bodyPr>
          <a:lstStyle/>
          <a:p>
            <a:r>
              <a:rPr lang="en-US" dirty="0"/>
              <a:t>SUMMATIONS</a:t>
            </a:r>
            <a:endParaRPr lang="en-PK" dirty="0"/>
          </a:p>
        </p:txBody>
      </p:sp>
      <p:pic>
        <p:nvPicPr>
          <p:cNvPr id="6" name="Content Placeholder 5">
            <a:extLst>
              <a:ext uri="{FF2B5EF4-FFF2-40B4-BE49-F238E27FC236}">
                <a16:creationId xmlns:a16="http://schemas.microsoft.com/office/drawing/2014/main" id="{D2E1852A-02C8-46AB-ABA5-D3ACF606CD5F}"/>
              </a:ext>
            </a:extLst>
          </p:cNvPr>
          <p:cNvPicPr>
            <a:picLocks noGrp="1" noChangeAspect="1"/>
          </p:cNvPicPr>
          <p:nvPr>
            <p:ph idx="1"/>
          </p:nvPr>
        </p:nvPicPr>
        <p:blipFill>
          <a:blip r:embed="rId2"/>
          <a:stretch>
            <a:fillRect/>
          </a:stretch>
        </p:blipFill>
        <p:spPr>
          <a:xfrm>
            <a:off x="457200" y="1371600"/>
            <a:ext cx="8229600" cy="5257800"/>
          </a:xfrm>
        </p:spPr>
      </p:pic>
    </p:spTree>
    <p:extLst>
      <p:ext uri="{BB962C8B-B14F-4D97-AF65-F5344CB8AC3E}">
        <p14:creationId xmlns:p14="http://schemas.microsoft.com/office/powerpoint/2010/main" val="2479824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909C-A2FD-4A14-B6EE-6A8727A8BC5C}"/>
              </a:ext>
            </a:extLst>
          </p:cNvPr>
          <p:cNvSpPr>
            <a:spLocks noGrp="1"/>
          </p:cNvSpPr>
          <p:nvPr>
            <p:ph type="title"/>
          </p:nvPr>
        </p:nvSpPr>
        <p:spPr>
          <a:xfrm>
            <a:off x="457200" y="533400"/>
            <a:ext cx="8229600" cy="685800"/>
          </a:xfrm>
        </p:spPr>
        <p:txBody>
          <a:bodyPr>
            <a:normAutofit fontScale="90000"/>
          </a:bodyPr>
          <a:lstStyle/>
          <a:p>
            <a:r>
              <a:rPr lang="en-US" sz="5400" b="1" i="0" u="none" strike="noStrike" baseline="0" dirty="0">
                <a:latin typeface="Times New Roman" panose="02020603050405020304" pitchFamily="18" charset="0"/>
              </a:rPr>
              <a:t>ARITHMETIC SERIES:</a:t>
            </a:r>
            <a:endParaRPr lang="en-PK" dirty="0"/>
          </a:p>
        </p:txBody>
      </p:sp>
      <p:pic>
        <p:nvPicPr>
          <p:cNvPr id="9" name="Picture 8">
            <a:extLst>
              <a:ext uri="{FF2B5EF4-FFF2-40B4-BE49-F238E27FC236}">
                <a16:creationId xmlns:a16="http://schemas.microsoft.com/office/drawing/2014/main" id="{7E9D67F3-D8F6-41BB-B4F3-3F05B590236C}"/>
              </a:ext>
            </a:extLst>
          </p:cNvPr>
          <p:cNvPicPr>
            <a:picLocks noChangeAspect="1"/>
          </p:cNvPicPr>
          <p:nvPr/>
        </p:nvPicPr>
        <p:blipFill>
          <a:blip r:embed="rId2"/>
          <a:stretch>
            <a:fillRect/>
          </a:stretch>
        </p:blipFill>
        <p:spPr>
          <a:xfrm>
            <a:off x="533400" y="1752600"/>
            <a:ext cx="8153400" cy="2895600"/>
          </a:xfrm>
          <a:prstGeom prst="rect">
            <a:avLst/>
          </a:prstGeom>
        </p:spPr>
      </p:pic>
    </p:spTree>
    <p:extLst>
      <p:ext uri="{BB962C8B-B14F-4D97-AF65-F5344CB8AC3E}">
        <p14:creationId xmlns:p14="http://schemas.microsoft.com/office/powerpoint/2010/main" val="885011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467096-2568-493E-AA3B-C233AAAF0319}"/>
              </a:ext>
            </a:extLst>
          </p:cNvPr>
          <p:cNvPicPr>
            <a:picLocks noChangeAspect="1"/>
          </p:cNvPicPr>
          <p:nvPr/>
        </p:nvPicPr>
        <p:blipFill>
          <a:blip r:embed="rId2"/>
          <a:stretch>
            <a:fillRect/>
          </a:stretch>
        </p:blipFill>
        <p:spPr>
          <a:xfrm>
            <a:off x="152400" y="609600"/>
            <a:ext cx="8686800" cy="3428999"/>
          </a:xfrm>
          <a:prstGeom prst="rect">
            <a:avLst/>
          </a:prstGeom>
        </p:spPr>
      </p:pic>
      <p:pic>
        <p:nvPicPr>
          <p:cNvPr id="8" name="Picture 7">
            <a:extLst>
              <a:ext uri="{FF2B5EF4-FFF2-40B4-BE49-F238E27FC236}">
                <a16:creationId xmlns:a16="http://schemas.microsoft.com/office/drawing/2014/main" id="{9C147534-429F-4FE4-8701-56AD42ED655C}"/>
              </a:ext>
            </a:extLst>
          </p:cNvPr>
          <p:cNvPicPr>
            <a:picLocks noChangeAspect="1"/>
          </p:cNvPicPr>
          <p:nvPr/>
        </p:nvPicPr>
        <p:blipFill>
          <a:blip r:embed="rId3"/>
          <a:stretch>
            <a:fillRect/>
          </a:stretch>
        </p:blipFill>
        <p:spPr>
          <a:xfrm>
            <a:off x="152400" y="3962400"/>
            <a:ext cx="8686800" cy="2743200"/>
          </a:xfrm>
          <a:prstGeom prst="rect">
            <a:avLst/>
          </a:prstGeom>
        </p:spPr>
      </p:pic>
    </p:spTree>
    <p:extLst>
      <p:ext uri="{BB962C8B-B14F-4D97-AF65-F5344CB8AC3E}">
        <p14:creationId xmlns:p14="http://schemas.microsoft.com/office/powerpoint/2010/main" val="3462453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909C-A2FD-4A14-B6EE-6A8727A8BC5C}"/>
              </a:ext>
            </a:extLst>
          </p:cNvPr>
          <p:cNvSpPr>
            <a:spLocks noGrp="1"/>
          </p:cNvSpPr>
          <p:nvPr>
            <p:ph type="title"/>
          </p:nvPr>
        </p:nvSpPr>
        <p:spPr>
          <a:xfrm>
            <a:off x="457200" y="533400"/>
            <a:ext cx="8229600" cy="685800"/>
          </a:xfrm>
        </p:spPr>
        <p:txBody>
          <a:bodyPr>
            <a:normAutofit fontScale="90000"/>
          </a:bodyPr>
          <a:lstStyle/>
          <a:p>
            <a:r>
              <a:rPr lang="en-US" sz="5400" b="1" i="0" u="none" strike="noStrike" baseline="0" dirty="0">
                <a:latin typeface="Times New Roman" panose="02020603050405020304" pitchFamily="18" charset="0"/>
              </a:rPr>
              <a:t>ARITHMETIC SERIES:</a:t>
            </a:r>
            <a:endParaRPr lang="en-PK" dirty="0"/>
          </a:p>
        </p:txBody>
      </p:sp>
      <p:pic>
        <p:nvPicPr>
          <p:cNvPr id="4" name="Picture 3">
            <a:extLst>
              <a:ext uri="{FF2B5EF4-FFF2-40B4-BE49-F238E27FC236}">
                <a16:creationId xmlns:a16="http://schemas.microsoft.com/office/drawing/2014/main" id="{C6090505-35AB-49A1-86CA-E59F191A4299}"/>
              </a:ext>
            </a:extLst>
          </p:cNvPr>
          <p:cNvPicPr>
            <a:picLocks noChangeAspect="1"/>
          </p:cNvPicPr>
          <p:nvPr/>
        </p:nvPicPr>
        <p:blipFill>
          <a:blip r:embed="rId2"/>
          <a:stretch>
            <a:fillRect/>
          </a:stretch>
        </p:blipFill>
        <p:spPr>
          <a:xfrm>
            <a:off x="457200" y="1450817"/>
            <a:ext cx="8229600" cy="4949983"/>
          </a:xfrm>
          <a:prstGeom prst="rect">
            <a:avLst/>
          </a:prstGeom>
        </p:spPr>
      </p:pic>
    </p:spTree>
    <p:extLst>
      <p:ext uri="{BB962C8B-B14F-4D97-AF65-F5344CB8AC3E}">
        <p14:creationId xmlns:p14="http://schemas.microsoft.com/office/powerpoint/2010/main" val="2427068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685800"/>
          </a:xfrm>
        </p:spPr>
        <p:txBody>
          <a:bodyPr>
            <a:normAutofit fontScale="90000"/>
          </a:bodyPr>
          <a:lstStyle/>
          <a:p>
            <a:r>
              <a:rPr lang="en-US" dirty="0"/>
              <a:t>Introduction</a:t>
            </a:r>
          </a:p>
        </p:txBody>
      </p:sp>
      <p:sp>
        <p:nvSpPr>
          <p:cNvPr id="3" name="Content Placeholder 2"/>
          <p:cNvSpPr>
            <a:spLocks noGrp="1"/>
          </p:cNvSpPr>
          <p:nvPr>
            <p:ph idx="1"/>
          </p:nvPr>
        </p:nvSpPr>
        <p:spPr>
          <a:xfrm>
            <a:off x="152400" y="990600"/>
            <a:ext cx="8839200" cy="5562600"/>
          </a:xfrm>
        </p:spPr>
        <p:txBody>
          <a:bodyPr>
            <a:normAutofit fontScale="92500" lnSpcReduction="10000"/>
          </a:bodyPr>
          <a:lstStyle/>
          <a:p>
            <a:r>
              <a:rPr lang="en-US" dirty="0"/>
              <a:t>Sequences are ordered lists of elements. </a:t>
            </a:r>
          </a:p>
          <a:p>
            <a:r>
              <a:rPr lang="en-US" dirty="0"/>
              <a:t>EXAMPLES:</a:t>
            </a:r>
          </a:p>
          <a:p>
            <a:pPr lvl="1"/>
            <a:r>
              <a:rPr lang="en-US" dirty="0"/>
              <a:t> 1, 2, 3, 5, 8</a:t>
            </a:r>
          </a:p>
          <a:p>
            <a:pPr lvl="1"/>
            <a:r>
              <a:rPr lang="en-US" dirty="0"/>
              <a:t> 1, 3,  9, 27, 81, …….</a:t>
            </a:r>
          </a:p>
          <a:p>
            <a:pPr lvl="1"/>
            <a:r>
              <a:rPr lang="en-US" dirty="0"/>
              <a:t> 1, 2, 3, 4, 5, …</a:t>
            </a:r>
          </a:p>
          <a:p>
            <a:pPr lvl="1"/>
            <a:r>
              <a:rPr lang="en-US" dirty="0"/>
              <a:t> 4, 8, 12, 16, 20,…</a:t>
            </a:r>
          </a:p>
          <a:p>
            <a:pPr lvl="1"/>
            <a:r>
              <a:rPr lang="en-US" dirty="0"/>
              <a:t> 2, 4, 8, 16, 32, …</a:t>
            </a:r>
          </a:p>
          <a:p>
            <a:pPr lvl="1"/>
            <a:r>
              <a:rPr lang="en-US" dirty="0"/>
              <a:t> 1, 1/2, 1/3, 1/4, 1/5, …</a:t>
            </a:r>
          </a:p>
          <a:p>
            <a:pPr lvl="1"/>
            <a:r>
              <a:rPr lang="en-US" dirty="0"/>
              <a:t> 1, 4, 9, 16, 25, …</a:t>
            </a:r>
          </a:p>
          <a:p>
            <a:pPr lvl="1"/>
            <a:r>
              <a:rPr lang="en-US" dirty="0"/>
              <a:t> 1, -1, 1, -1, 1, -1, …</a:t>
            </a:r>
          </a:p>
          <a:p>
            <a:r>
              <a:rPr lang="en-US" dirty="0"/>
              <a:t>Sequences arise throughout mathematics, computer science, and in many other disciplines, ranging from botany to music.</a:t>
            </a:r>
          </a:p>
          <a:p>
            <a:r>
              <a:rPr lang="en-US" dirty="0"/>
              <a:t>We will introduce the  terminology to represent sequences and sums of the terms in the sequences.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909C-A2FD-4A14-B6EE-6A8727A8BC5C}"/>
              </a:ext>
            </a:extLst>
          </p:cNvPr>
          <p:cNvSpPr>
            <a:spLocks noGrp="1"/>
          </p:cNvSpPr>
          <p:nvPr>
            <p:ph type="title"/>
          </p:nvPr>
        </p:nvSpPr>
        <p:spPr>
          <a:xfrm>
            <a:off x="381000" y="838200"/>
            <a:ext cx="8229600" cy="685800"/>
          </a:xfrm>
        </p:spPr>
        <p:txBody>
          <a:bodyPr>
            <a:normAutofit fontScale="90000"/>
          </a:bodyPr>
          <a:lstStyle/>
          <a:p>
            <a:r>
              <a:rPr lang="en-US" sz="5400" b="1" dirty="0">
                <a:latin typeface="Times New Roman" panose="02020603050405020304" pitchFamily="18" charset="0"/>
              </a:rPr>
              <a:t>GEO</a:t>
            </a:r>
            <a:r>
              <a:rPr lang="en-US" sz="5400" b="1" i="0" u="none" strike="noStrike" baseline="0" dirty="0">
                <a:latin typeface="Times New Roman" panose="02020603050405020304" pitchFamily="18" charset="0"/>
              </a:rPr>
              <a:t>METRIC SERIES:</a:t>
            </a:r>
            <a:endParaRPr lang="en-PK" dirty="0"/>
          </a:p>
        </p:txBody>
      </p:sp>
      <p:pic>
        <p:nvPicPr>
          <p:cNvPr id="6" name="Picture 5">
            <a:extLst>
              <a:ext uri="{FF2B5EF4-FFF2-40B4-BE49-F238E27FC236}">
                <a16:creationId xmlns:a16="http://schemas.microsoft.com/office/drawing/2014/main" id="{D6A7E125-9857-4246-8FAA-15BBE6169642}"/>
              </a:ext>
            </a:extLst>
          </p:cNvPr>
          <p:cNvPicPr>
            <a:picLocks noChangeAspect="1"/>
          </p:cNvPicPr>
          <p:nvPr/>
        </p:nvPicPr>
        <p:blipFill>
          <a:blip r:embed="rId2"/>
          <a:stretch>
            <a:fillRect/>
          </a:stretch>
        </p:blipFill>
        <p:spPr>
          <a:xfrm>
            <a:off x="381000" y="1905000"/>
            <a:ext cx="8229600" cy="2895600"/>
          </a:xfrm>
          <a:prstGeom prst="rect">
            <a:avLst/>
          </a:prstGeom>
        </p:spPr>
      </p:pic>
    </p:spTree>
    <p:extLst>
      <p:ext uri="{BB962C8B-B14F-4D97-AF65-F5344CB8AC3E}">
        <p14:creationId xmlns:p14="http://schemas.microsoft.com/office/powerpoint/2010/main" val="2303954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Strings</a:t>
            </a:r>
          </a:p>
        </p:txBody>
      </p:sp>
      <p:sp>
        <p:nvSpPr>
          <p:cNvPr id="3" name="Content Placeholder 2"/>
          <p:cNvSpPr>
            <a:spLocks noGrp="1"/>
          </p:cNvSpPr>
          <p:nvPr>
            <p:ph idx="1"/>
          </p:nvPr>
        </p:nvSpPr>
        <p:spPr/>
        <p:txBody>
          <a:bodyPr/>
          <a:lstStyle/>
          <a:p>
            <a:pPr>
              <a:buNone/>
            </a:pPr>
            <a:r>
              <a:rPr lang="en-US" dirty="0"/>
              <a:t>   </a:t>
            </a:r>
            <a:r>
              <a:rPr lang="en-US" b="1" dirty="0"/>
              <a:t>Definition</a:t>
            </a:r>
            <a:r>
              <a:rPr lang="en-US" dirty="0"/>
              <a:t>: A </a:t>
            </a:r>
            <a:r>
              <a:rPr lang="en-US" i="1" dirty="0"/>
              <a:t>string</a:t>
            </a:r>
            <a:r>
              <a:rPr lang="en-US" dirty="0"/>
              <a:t> is a finite sequence of characters from a finite set (an alphabet).</a:t>
            </a:r>
          </a:p>
          <a:p>
            <a:r>
              <a:rPr lang="en-US" dirty="0"/>
              <a:t>Sequences of characters or bits  are important in computer science.</a:t>
            </a:r>
          </a:p>
          <a:p>
            <a:r>
              <a:rPr lang="en-US" dirty="0"/>
              <a:t>The </a:t>
            </a:r>
            <a:r>
              <a:rPr lang="en-US" i="1" dirty="0"/>
              <a:t>empty string </a:t>
            </a:r>
            <a:r>
              <a:rPr lang="en-US" dirty="0"/>
              <a:t>is represented by </a:t>
            </a:r>
            <a:r>
              <a:rPr lang="el-GR" i="1" dirty="0"/>
              <a:t>λ</a:t>
            </a:r>
            <a:r>
              <a:rPr lang="en-US" dirty="0"/>
              <a:t>.</a:t>
            </a:r>
          </a:p>
          <a:p>
            <a:r>
              <a:rPr lang="en-US" dirty="0"/>
              <a:t>The string  </a:t>
            </a:r>
            <a:r>
              <a:rPr lang="en-US" i="1" dirty="0" err="1"/>
              <a:t>abcde</a:t>
            </a:r>
            <a:r>
              <a:rPr lang="en-US" i="1" dirty="0"/>
              <a:t> </a:t>
            </a:r>
            <a:r>
              <a:rPr lang="en-US" dirty="0"/>
              <a:t>has </a:t>
            </a:r>
            <a:r>
              <a:rPr lang="en-US" i="1" dirty="0"/>
              <a:t>length</a:t>
            </a:r>
            <a:r>
              <a:rPr lang="en-US" dirty="0"/>
              <a:t> </a:t>
            </a:r>
            <a:r>
              <a:rPr lang="en-US" dirty="0">
                <a:latin typeface="Cambria Math" pitchFamily="18" charset="0"/>
                <a:ea typeface="Cambria Math" pitchFamily="18" charset="0"/>
              </a:rPr>
              <a:t>5</a:t>
            </a:r>
            <a:r>
              <a:rPr lang="en-US" dirty="0"/>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Recurrence Relations</a:t>
            </a:r>
          </a:p>
        </p:txBody>
      </p:sp>
      <p:sp>
        <p:nvSpPr>
          <p:cNvPr id="3" name="Content Placeholder 2"/>
          <p:cNvSpPr>
            <a:spLocks noGrp="1"/>
          </p:cNvSpPr>
          <p:nvPr>
            <p:ph idx="1"/>
          </p:nvPr>
        </p:nvSpPr>
        <p:spPr/>
        <p:txBody>
          <a:bodyPr>
            <a:normAutofit/>
          </a:bodyPr>
          <a:lstStyle/>
          <a:p>
            <a:pPr>
              <a:buNone/>
            </a:pPr>
            <a:r>
              <a:rPr lang="en-US" b="1" dirty="0"/>
              <a:t>Definition: </a:t>
            </a:r>
            <a:r>
              <a:rPr lang="en-US" dirty="0"/>
              <a:t>A </a:t>
            </a:r>
            <a:r>
              <a:rPr lang="en-US" i="1" dirty="0"/>
              <a:t>recurrence relation </a:t>
            </a:r>
            <a:r>
              <a:rPr lang="en-US" dirty="0"/>
              <a:t>for the sequence {</a:t>
            </a:r>
            <a:r>
              <a:rPr lang="en-US" i="1" dirty="0"/>
              <a:t>a</a:t>
            </a:r>
            <a:r>
              <a:rPr lang="en-US" i="1" baseline="-25000" dirty="0"/>
              <a:t>n</a:t>
            </a:r>
            <a:r>
              <a:rPr lang="en-US" dirty="0"/>
              <a:t>}</a:t>
            </a:r>
            <a:r>
              <a:rPr lang="en-US" i="1" dirty="0"/>
              <a:t> </a:t>
            </a:r>
            <a:r>
              <a:rPr lang="en-US" dirty="0"/>
              <a:t>is an equation that expresses </a:t>
            </a:r>
            <a:r>
              <a:rPr lang="en-US" i="1" dirty="0"/>
              <a:t>a</a:t>
            </a:r>
            <a:r>
              <a:rPr lang="en-US" i="1" baseline="-25000" dirty="0"/>
              <a:t>n</a:t>
            </a:r>
            <a:r>
              <a:rPr lang="en-US" dirty="0"/>
              <a:t> in terms of one or more of the previous terms of the sequence, namely, </a:t>
            </a:r>
            <a:r>
              <a:rPr lang="en-US" i="1" dirty="0"/>
              <a:t>a</a:t>
            </a:r>
            <a:r>
              <a:rPr lang="en-US" i="1" baseline="-25000" dirty="0"/>
              <a:t>0</a:t>
            </a:r>
            <a:r>
              <a:rPr lang="en-US" i="1" dirty="0"/>
              <a:t>, a</a:t>
            </a:r>
            <a:r>
              <a:rPr lang="en-US" i="1" baseline="-25000" dirty="0"/>
              <a:t>1</a:t>
            </a:r>
            <a:r>
              <a:rPr lang="en-US" i="1" dirty="0"/>
              <a:t>, …, a</a:t>
            </a:r>
            <a:r>
              <a:rPr lang="en-US" i="1" baseline="-25000" dirty="0"/>
              <a:t>n-1</a:t>
            </a:r>
            <a:r>
              <a:rPr lang="en-US" dirty="0"/>
              <a:t>, for all integers </a:t>
            </a:r>
            <a:r>
              <a:rPr lang="en-US" i="1" dirty="0"/>
              <a:t>n</a:t>
            </a:r>
            <a:r>
              <a:rPr lang="en-US" dirty="0"/>
              <a:t> with </a:t>
            </a:r>
            <a:r>
              <a:rPr lang="en-US" i="1" dirty="0"/>
              <a:t>n ≥ n</a:t>
            </a:r>
            <a:r>
              <a:rPr lang="en-US" i="1" baseline="-25000" dirty="0"/>
              <a:t>0</a:t>
            </a:r>
            <a:r>
              <a:rPr lang="en-US" dirty="0"/>
              <a:t>, where </a:t>
            </a:r>
            <a:r>
              <a:rPr lang="en-US" i="1" dirty="0"/>
              <a:t>n</a:t>
            </a:r>
            <a:r>
              <a:rPr lang="en-US" i="1" baseline="-25000" dirty="0"/>
              <a:t>0</a:t>
            </a:r>
            <a:r>
              <a:rPr lang="en-US" dirty="0"/>
              <a:t> is a nonnegative integer. </a:t>
            </a:r>
          </a:p>
          <a:p>
            <a:r>
              <a:rPr lang="en-US" dirty="0"/>
              <a:t>A sequence is called a </a:t>
            </a:r>
            <a:r>
              <a:rPr lang="en-US" i="1" dirty="0"/>
              <a:t>solution</a:t>
            </a:r>
            <a:r>
              <a:rPr lang="en-US" dirty="0"/>
              <a:t> of a recurrence relation if its terms satisfy the recurrence relation.</a:t>
            </a:r>
          </a:p>
          <a:p>
            <a:r>
              <a:rPr lang="en-US" dirty="0"/>
              <a:t>The </a:t>
            </a:r>
            <a:r>
              <a:rPr lang="en-US" i="1" dirty="0"/>
              <a:t>initial conditions </a:t>
            </a:r>
            <a:r>
              <a:rPr lang="en-US" dirty="0"/>
              <a:t>for a sequence specify the terms that precede the first term where the recurrence relation takes effect.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Questions about Recurrence Relations</a:t>
            </a:r>
          </a:p>
        </p:txBody>
      </p:sp>
      <p:sp>
        <p:nvSpPr>
          <p:cNvPr id="3" name="Content Placeholder 2"/>
          <p:cNvSpPr>
            <a:spLocks noGrp="1"/>
          </p:cNvSpPr>
          <p:nvPr>
            <p:ph idx="1"/>
          </p:nvPr>
        </p:nvSpPr>
        <p:spPr/>
        <p:txBody>
          <a:bodyPr>
            <a:normAutofit fontScale="92500" lnSpcReduction="10000"/>
          </a:bodyPr>
          <a:lstStyle/>
          <a:p>
            <a:pPr>
              <a:buNone/>
            </a:pPr>
            <a:r>
              <a:rPr lang="en-US" b="1" dirty="0"/>
              <a:t>   Example </a:t>
            </a:r>
            <a:r>
              <a:rPr lang="en-US" dirty="0">
                <a:latin typeface="Cambria Math" pitchFamily="18" charset="0"/>
                <a:ea typeface="Cambria Math" pitchFamily="18" charset="0"/>
              </a:rPr>
              <a:t>1</a:t>
            </a:r>
            <a:r>
              <a:rPr lang="en-US" dirty="0"/>
              <a:t>: Let {</a:t>
            </a:r>
            <a:r>
              <a:rPr lang="en-US" i="1" dirty="0"/>
              <a:t>a</a:t>
            </a:r>
            <a:r>
              <a:rPr lang="en-US" i="1" baseline="-25000" dirty="0"/>
              <a:t>n</a:t>
            </a:r>
            <a:r>
              <a:rPr lang="en-US" dirty="0"/>
              <a:t>}</a:t>
            </a:r>
            <a:r>
              <a:rPr lang="en-US" i="1" dirty="0"/>
              <a:t> </a:t>
            </a:r>
            <a:r>
              <a:rPr lang="en-US" dirty="0"/>
              <a:t>be a sequence that satisfies the recurrence relation </a:t>
            </a:r>
            <a:r>
              <a:rPr lang="en-US" i="1" dirty="0"/>
              <a:t>a</a:t>
            </a:r>
            <a:r>
              <a:rPr lang="en-US" i="1" baseline="-25000" dirty="0"/>
              <a:t>n</a:t>
            </a:r>
            <a:r>
              <a:rPr lang="en-US" i="1" dirty="0"/>
              <a:t> = a</a:t>
            </a:r>
            <a:r>
              <a:rPr lang="en-US" i="1" baseline="-25000" dirty="0"/>
              <a:t>n-1</a:t>
            </a:r>
            <a:r>
              <a:rPr lang="en-US" i="1" dirty="0"/>
              <a:t> + </a:t>
            </a:r>
            <a:r>
              <a:rPr lang="en-US" dirty="0">
                <a:latin typeface="Cambria Math" pitchFamily="18" charset="0"/>
                <a:ea typeface="Cambria Math" pitchFamily="18" charset="0"/>
              </a:rPr>
              <a:t>3</a:t>
            </a:r>
            <a:r>
              <a:rPr lang="en-US" i="1" baseline="-25000" dirty="0"/>
              <a:t> </a:t>
            </a:r>
            <a:r>
              <a:rPr lang="en-US" baseline="-25000" dirty="0"/>
              <a:t> </a:t>
            </a:r>
            <a:r>
              <a:rPr lang="en-US" dirty="0"/>
              <a:t>for </a:t>
            </a:r>
            <a:r>
              <a:rPr lang="en-US" i="1" dirty="0"/>
              <a:t>n</a:t>
            </a:r>
            <a:r>
              <a:rPr lang="en-US" dirty="0"/>
              <a:t> = </a:t>
            </a:r>
            <a:r>
              <a:rPr lang="en-US" dirty="0">
                <a:latin typeface="Cambria Math" pitchFamily="18" charset="0"/>
                <a:ea typeface="Cambria Math" pitchFamily="18" charset="0"/>
              </a:rPr>
              <a:t>1,2,3,4,</a:t>
            </a:r>
            <a:r>
              <a:rPr lang="en-US" dirty="0"/>
              <a:t>….  and suppose that </a:t>
            </a:r>
            <a:r>
              <a:rPr lang="en-US" i="1" dirty="0"/>
              <a:t>a</a:t>
            </a:r>
            <a:r>
              <a:rPr lang="en-US" baseline="-25000" dirty="0">
                <a:latin typeface="Cambria Math" pitchFamily="18" charset="0"/>
                <a:ea typeface="Cambria Math" pitchFamily="18" charset="0"/>
              </a:rPr>
              <a:t>0</a:t>
            </a:r>
            <a:r>
              <a:rPr lang="en-US" i="1" dirty="0"/>
              <a:t> = </a:t>
            </a:r>
            <a:r>
              <a:rPr lang="en-US" dirty="0">
                <a:latin typeface="Cambria Math" pitchFamily="18" charset="0"/>
                <a:ea typeface="Cambria Math" pitchFamily="18" charset="0"/>
              </a:rPr>
              <a:t>2</a:t>
            </a:r>
            <a:r>
              <a:rPr lang="en-US" i="1" dirty="0"/>
              <a:t>. </a:t>
            </a:r>
            <a:r>
              <a:rPr lang="en-US" dirty="0"/>
              <a:t> What are </a:t>
            </a:r>
            <a:r>
              <a:rPr lang="en-US" i="1" dirty="0"/>
              <a:t>a</a:t>
            </a:r>
            <a:r>
              <a:rPr lang="en-US" i="1" baseline="-25000" dirty="0"/>
              <a:t>1</a:t>
            </a:r>
            <a:r>
              <a:rPr lang="en-US" baseline="-25000" dirty="0"/>
              <a:t> </a:t>
            </a:r>
            <a:r>
              <a:rPr lang="en-US" dirty="0"/>
              <a:t>,</a:t>
            </a:r>
            <a:r>
              <a:rPr lang="en-US" baseline="-25000" dirty="0"/>
              <a:t> </a:t>
            </a:r>
            <a:r>
              <a:rPr lang="en-US" dirty="0"/>
              <a:t> </a:t>
            </a:r>
            <a:r>
              <a:rPr lang="en-US" i="1" dirty="0"/>
              <a:t>a</a:t>
            </a:r>
            <a:r>
              <a:rPr lang="en-US" i="1" baseline="-25000" dirty="0"/>
              <a:t>2</a:t>
            </a:r>
            <a:r>
              <a:rPr lang="en-US" baseline="-25000" dirty="0"/>
              <a:t> </a:t>
            </a:r>
            <a:r>
              <a:rPr lang="en-US" dirty="0"/>
              <a:t> and </a:t>
            </a:r>
            <a:r>
              <a:rPr lang="en-US" i="1" dirty="0"/>
              <a:t>a</a:t>
            </a:r>
            <a:r>
              <a:rPr lang="en-US" i="1" baseline="-25000" dirty="0"/>
              <a:t>3</a:t>
            </a:r>
            <a:r>
              <a:rPr lang="en-US" dirty="0"/>
              <a:t>? </a:t>
            </a:r>
          </a:p>
          <a:p>
            <a:pPr>
              <a:buNone/>
            </a:pPr>
            <a:r>
              <a:rPr lang="en-US" dirty="0"/>
              <a:t>     [Here </a:t>
            </a:r>
            <a:r>
              <a:rPr lang="en-US" i="1" dirty="0"/>
              <a:t>a</a:t>
            </a:r>
            <a:r>
              <a:rPr lang="en-US" i="1" baseline="-25000" dirty="0"/>
              <a:t>0</a:t>
            </a:r>
            <a:r>
              <a:rPr lang="en-US" i="1" dirty="0"/>
              <a:t> = </a:t>
            </a:r>
            <a:r>
              <a:rPr lang="en-US" dirty="0">
                <a:latin typeface="Cambria Math" pitchFamily="18" charset="0"/>
                <a:ea typeface="Cambria Math" pitchFamily="18" charset="0"/>
              </a:rPr>
              <a:t>2</a:t>
            </a:r>
            <a:r>
              <a:rPr lang="en-US" i="1" dirty="0"/>
              <a:t> </a:t>
            </a:r>
            <a:r>
              <a:rPr lang="en-US" dirty="0"/>
              <a:t>is the initial condition</a:t>
            </a:r>
            <a:r>
              <a:rPr lang="en-US" i="1" dirty="0"/>
              <a:t>.</a:t>
            </a:r>
            <a:r>
              <a:rPr lang="en-US" dirty="0"/>
              <a:t>]</a:t>
            </a:r>
          </a:p>
          <a:p>
            <a:pPr>
              <a:buNone/>
            </a:pPr>
            <a:endParaRPr lang="en-US" dirty="0"/>
          </a:p>
          <a:p>
            <a:pPr lvl="1">
              <a:buNone/>
            </a:pPr>
            <a:r>
              <a:rPr lang="en-US" b="1" dirty="0"/>
              <a:t>Solution</a:t>
            </a:r>
            <a:r>
              <a:rPr lang="en-US" dirty="0"/>
              <a:t>: We see from the recurrence relation that</a:t>
            </a:r>
          </a:p>
          <a:p>
            <a:pPr lvl="1">
              <a:buNone/>
            </a:pPr>
            <a:r>
              <a:rPr lang="en-US" dirty="0"/>
              <a:t>      </a:t>
            </a:r>
            <a:r>
              <a:rPr lang="en-US" i="1" dirty="0"/>
              <a:t>a</a:t>
            </a:r>
            <a:r>
              <a:rPr lang="en-US" baseline="-25000" dirty="0">
                <a:latin typeface="Cambria Math" pitchFamily="18" charset="0"/>
                <a:ea typeface="Cambria Math" pitchFamily="18" charset="0"/>
              </a:rPr>
              <a:t>1</a:t>
            </a:r>
            <a:r>
              <a:rPr lang="en-US" i="1" baseline="-25000" dirty="0"/>
              <a:t> </a:t>
            </a:r>
            <a:r>
              <a:rPr lang="en-US" i="1" dirty="0"/>
              <a:t>  </a:t>
            </a:r>
            <a:r>
              <a:rPr lang="en-US" dirty="0">
                <a:latin typeface="Cambria Math" pitchFamily="18" charset="0"/>
                <a:ea typeface="Cambria Math" pitchFamily="18" charset="0"/>
              </a:rPr>
              <a:t>=</a:t>
            </a:r>
            <a:r>
              <a:rPr lang="en-US" i="1" dirty="0"/>
              <a:t>  a</a:t>
            </a:r>
            <a:r>
              <a:rPr lang="en-US" i="1" baseline="-25000" dirty="0"/>
              <a:t>0  </a:t>
            </a:r>
            <a:r>
              <a:rPr lang="en-US" dirty="0">
                <a:latin typeface="Cambria Math" pitchFamily="18" charset="0"/>
                <a:ea typeface="Cambria Math" pitchFamily="18" charset="0"/>
              </a:rPr>
              <a:t>+ 3 = 2 + 3 = 5</a:t>
            </a:r>
          </a:p>
          <a:p>
            <a:pPr lvl="1">
              <a:buNone/>
            </a:pPr>
            <a:r>
              <a:rPr lang="en-US" i="1" dirty="0"/>
              <a:t>      a</a:t>
            </a:r>
            <a:r>
              <a:rPr lang="en-US" baseline="-25000" dirty="0">
                <a:latin typeface="Cambria Math" pitchFamily="18" charset="0"/>
                <a:ea typeface="Cambria Math" pitchFamily="18" charset="0"/>
              </a:rPr>
              <a:t>2</a:t>
            </a:r>
            <a:r>
              <a:rPr lang="en-US" i="1" baseline="-25000" dirty="0"/>
              <a:t> </a:t>
            </a:r>
            <a:r>
              <a:rPr lang="en-US" i="1" dirty="0"/>
              <a:t>  </a:t>
            </a:r>
            <a:r>
              <a:rPr lang="en-US" dirty="0">
                <a:latin typeface="Cambria Math" pitchFamily="18" charset="0"/>
                <a:ea typeface="Cambria Math" pitchFamily="18" charset="0"/>
              </a:rPr>
              <a:t>=</a:t>
            </a:r>
            <a:r>
              <a:rPr lang="en-US" i="1" dirty="0"/>
              <a:t> </a:t>
            </a:r>
            <a:r>
              <a:rPr lang="en-US" dirty="0">
                <a:latin typeface="Cambria Math" pitchFamily="18" charset="0"/>
                <a:ea typeface="Cambria Math" pitchFamily="18" charset="0"/>
              </a:rPr>
              <a:t>5 + 3 = 8</a:t>
            </a:r>
          </a:p>
          <a:p>
            <a:pPr lvl="1">
              <a:buNone/>
            </a:pPr>
            <a:r>
              <a:rPr lang="en-US" dirty="0"/>
              <a:t>      </a:t>
            </a:r>
            <a:r>
              <a:rPr lang="en-US" i="1" dirty="0"/>
              <a:t>a</a:t>
            </a:r>
            <a:r>
              <a:rPr lang="en-US" baseline="-25000" dirty="0">
                <a:latin typeface="Cambria Math" pitchFamily="18" charset="0"/>
                <a:ea typeface="Cambria Math" pitchFamily="18" charset="0"/>
              </a:rPr>
              <a:t>3</a:t>
            </a:r>
            <a:r>
              <a:rPr lang="en-US" baseline="-25000" dirty="0"/>
              <a:t> </a:t>
            </a:r>
            <a:r>
              <a:rPr lang="en-US" i="1" dirty="0"/>
              <a:t>  </a:t>
            </a:r>
            <a:r>
              <a:rPr lang="en-US" dirty="0">
                <a:latin typeface="Cambria Math" pitchFamily="18" charset="0"/>
                <a:ea typeface="Cambria Math" pitchFamily="18" charset="0"/>
              </a:rPr>
              <a:t>= 8 + 3 = 11</a:t>
            </a:r>
          </a:p>
          <a:p>
            <a:pPr lvl="1">
              <a:buNone/>
            </a:pPr>
            <a:endParaRPr lang="en-US" i="1" dirty="0"/>
          </a:p>
          <a:p>
            <a:pPr lvl="1">
              <a:buNone/>
            </a:pP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Questions about Recurrence Relations</a:t>
            </a:r>
          </a:p>
        </p:txBody>
      </p:sp>
      <p:sp>
        <p:nvSpPr>
          <p:cNvPr id="3" name="Content Placeholder 2"/>
          <p:cNvSpPr>
            <a:spLocks noGrp="1"/>
          </p:cNvSpPr>
          <p:nvPr>
            <p:ph idx="1"/>
          </p:nvPr>
        </p:nvSpPr>
        <p:spPr/>
        <p:txBody>
          <a:bodyPr/>
          <a:lstStyle/>
          <a:p>
            <a:pPr>
              <a:buNone/>
            </a:pPr>
            <a:r>
              <a:rPr lang="en-US" b="1" dirty="0"/>
              <a:t>   Example </a:t>
            </a:r>
            <a:r>
              <a:rPr lang="en-US" dirty="0">
                <a:latin typeface="Cambria Math" pitchFamily="18" charset="0"/>
                <a:ea typeface="Cambria Math" pitchFamily="18" charset="0"/>
              </a:rPr>
              <a:t>2</a:t>
            </a:r>
            <a:r>
              <a:rPr lang="en-US" dirty="0"/>
              <a:t>: Let {</a:t>
            </a:r>
            <a:r>
              <a:rPr lang="en-US" i="1" dirty="0"/>
              <a:t>a</a:t>
            </a:r>
            <a:r>
              <a:rPr lang="en-US" i="1" baseline="-25000" dirty="0"/>
              <a:t>n</a:t>
            </a:r>
            <a:r>
              <a:rPr lang="en-US" dirty="0"/>
              <a:t>} be a sequence that satisfies the recurrence relation </a:t>
            </a:r>
            <a:r>
              <a:rPr lang="en-US" i="1" dirty="0"/>
              <a:t>a</a:t>
            </a:r>
            <a:r>
              <a:rPr lang="en-US" i="1" baseline="-25000" dirty="0"/>
              <a:t>n</a:t>
            </a:r>
            <a:r>
              <a:rPr lang="en-US" i="1" dirty="0"/>
              <a:t> = a</a:t>
            </a:r>
            <a:r>
              <a:rPr lang="en-US" i="1" baseline="-25000" dirty="0"/>
              <a:t>n-</a:t>
            </a:r>
            <a:r>
              <a:rPr lang="en-US" baseline="-25000" dirty="0">
                <a:ea typeface="Cambria Math" pitchFamily="18" charset="0"/>
              </a:rPr>
              <a:t>1</a:t>
            </a:r>
            <a:r>
              <a:rPr lang="en-US" i="1" dirty="0"/>
              <a:t> – a</a:t>
            </a:r>
            <a:r>
              <a:rPr lang="en-US" i="1" baseline="-25000" dirty="0"/>
              <a:t>n-</a:t>
            </a:r>
            <a:r>
              <a:rPr lang="en-US" baseline="-25000" dirty="0"/>
              <a:t>2</a:t>
            </a:r>
            <a:r>
              <a:rPr lang="en-US" i="1" baseline="-25000" dirty="0"/>
              <a:t> </a:t>
            </a:r>
            <a:r>
              <a:rPr lang="en-US" baseline="-25000" dirty="0"/>
              <a:t> </a:t>
            </a:r>
            <a:r>
              <a:rPr lang="en-US" dirty="0"/>
              <a:t>for </a:t>
            </a:r>
            <a:r>
              <a:rPr lang="en-US" i="1" dirty="0"/>
              <a:t>n</a:t>
            </a:r>
            <a:r>
              <a:rPr lang="en-US" dirty="0"/>
              <a:t> = </a:t>
            </a:r>
            <a:r>
              <a:rPr lang="en-US" dirty="0">
                <a:latin typeface="Cambria Math" pitchFamily="18" charset="0"/>
                <a:ea typeface="Cambria Math" pitchFamily="18" charset="0"/>
              </a:rPr>
              <a:t>2,3,4,…. </a:t>
            </a:r>
            <a:r>
              <a:rPr lang="en-US" dirty="0"/>
              <a:t> and suppose that </a:t>
            </a:r>
            <a:r>
              <a:rPr lang="en-US" i="1" dirty="0"/>
              <a:t>a</a:t>
            </a:r>
            <a:r>
              <a:rPr lang="en-US" baseline="-25000" dirty="0">
                <a:latin typeface="Cambria Math" pitchFamily="18" charset="0"/>
                <a:ea typeface="Cambria Math" pitchFamily="18" charset="0"/>
              </a:rPr>
              <a:t>0</a:t>
            </a:r>
            <a:r>
              <a:rPr lang="en-US" i="1" dirty="0"/>
              <a:t> = </a:t>
            </a:r>
            <a:r>
              <a:rPr lang="en-US" dirty="0">
                <a:latin typeface="Cambria Math" pitchFamily="18" charset="0"/>
                <a:ea typeface="Cambria Math" pitchFamily="18" charset="0"/>
              </a:rPr>
              <a:t>3</a:t>
            </a:r>
            <a:r>
              <a:rPr lang="en-US" i="1" dirty="0"/>
              <a:t> </a:t>
            </a:r>
            <a:r>
              <a:rPr lang="en-US" dirty="0"/>
              <a:t>and </a:t>
            </a:r>
            <a:r>
              <a:rPr lang="en-US" i="1" dirty="0"/>
              <a:t>a</a:t>
            </a:r>
            <a:r>
              <a:rPr lang="en-US" i="1" baseline="-25000" dirty="0"/>
              <a:t>1</a:t>
            </a:r>
            <a:r>
              <a:rPr lang="en-US" i="1" dirty="0"/>
              <a:t> = </a:t>
            </a:r>
            <a:r>
              <a:rPr lang="en-US" dirty="0">
                <a:latin typeface="Cambria Math" pitchFamily="18" charset="0"/>
                <a:ea typeface="Cambria Math" pitchFamily="18" charset="0"/>
              </a:rPr>
              <a:t>5</a:t>
            </a:r>
            <a:r>
              <a:rPr lang="en-US" dirty="0"/>
              <a:t>. What are </a:t>
            </a:r>
            <a:r>
              <a:rPr lang="en-US" i="1" dirty="0"/>
              <a:t>a</a:t>
            </a:r>
            <a:r>
              <a:rPr lang="en-US" baseline="-25000" dirty="0">
                <a:latin typeface="Cambria Math" pitchFamily="18" charset="0"/>
                <a:ea typeface="Cambria Math" pitchFamily="18" charset="0"/>
              </a:rPr>
              <a:t>2</a:t>
            </a:r>
            <a:r>
              <a:rPr lang="en-US" dirty="0"/>
              <a:t> and </a:t>
            </a:r>
            <a:r>
              <a:rPr lang="en-US" i="1" dirty="0"/>
              <a:t>a</a:t>
            </a:r>
            <a:r>
              <a:rPr lang="en-US" baseline="-25000" dirty="0">
                <a:latin typeface="Cambria Math" pitchFamily="18" charset="0"/>
                <a:ea typeface="Cambria Math" pitchFamily="18" charset="0"/>
              </a:rPr>
              <a:t>3</a:t>
            </a:r>
            <a:r>
              <a:rPr lang="en-US" dirty="0"/>
              <a:t>? </a:t>
            </a:r>
          </a:p>
          <a:p>
            <a:pPr>
              <a:buNone/>
            </a:pPr>
            <a:r>
              <a:rPr lang="en-US" dirty="0"/>
              <a:t>    [Here the initial conditions are </a:t>
            </a:r>
            <a:r>
              <a:rPr lang="en-US" i="1" dirty="0"/>
              <a:t>a</a:t>
            </a:r>
            <a:r>
              <a:rPr lang="en-US" i="1" baseline="-25000" dirty="0"/>
              <a:t>0</a:t>
            </a:r>
            <a:r>
              <a:rPr lang="en-US" i="1" dirty="0"/>
              <a:t> = </a:t>
            </a:r>
            <a:r>
              <a:rPr lang="en-US" dirty="0">
                <a:latin typeface="Cambria Math" pitchFamily="18" charset="0"/>
                <a:ea typeface="Cambria Math" pitchFamily="18" charset="0"/>
              </a:rPr>
              <a:t>3</a:t>
            </a:r>
            <a:r>
              <a:rPr lang="en-US" i="1" dirty="0"/>
              <a:t> </a:t>
            </a:r>
            <a:r>
              <a:rPr lang="en-US" dirty="0"/>
              <a:t>and </a:t>
            </a:r>
            <a:r>
              <a:rPr lang="en-US" i="1" dirty="0"/>
              <a:t>a</a:t>
            </a:r>
            <a:r>
              <a:rPr lang="en-US" i="1" baseline="-25000" dirty="0"/>
              <a:t>1</a:t>
            </a:r>
            <a:r>
              <a:rPr lang="en-US" i="1" dirty="0"/>
              <a:t> = </a:t>
            </a:r>
            <a:r>
              <a:rPr lang="en-US" dirty="0">
                <a:latin typeface="Cambria Math" pitchFamily="18" charset="0"/>
                <a:ea typeface="Cambria Math" pitchFamily="18" charset="0"/>
              </a:rPr>
              <a:t>5</a:t>
            </a:r>
            <a:r>
              <a:rPr lang="en-US" dirty="0"/>
              <a:t>. ]</a:t>
            </a:r>
          </a:p>
          <a:p>
            <a:pPr>
              <a:buNone/>
            </a:pPr>
            <a:r>
              <a:rPr lang="en-US" dirty="0"/>
              <a:t>        </a:t>
            </a:r>
          </a:p>
          <a:p>
            <a:pPr>
              <a:buNone/>
            </a:pPr>
            <a:r>
              <a:rPr lang="en-US" dirty="0"/>
              <a:t>         </a:t>
            </a:r>
            <a:r>
              <a:rPr lang="en-US" b="1" dirty="0"/>
              <a:t>Solution</a:t>
            </a:r>
            <a:r>
              <a:rPr lang="en-US" dirty="0"/>
              <a:t>: We see from the recurrence relation that</a:t>
            </a:r>
          </a:p>
          <a:p>
            <a:pPr>
              <a:buNone/>
            </a:pPr>
            <a:r>
              <a:rPr lang="en-US" dirty="0"/>
              <a:t>              </a:t>
            </a:r>
            <a:r>
              <a:rPr lang="en-US" i="1" dirty="0"/>
              <a:t>a</a:t>
            </a:r>
            <a:r>
              <a:rPr lang="en-US" i="1" baseline="-25000" dirty="0"/>
              <a:t>2 </a:t>
            </a:r>
            <a:r>
              <a:rPr lang="en-US" i="1" dirty="0"/>
              <a:t> = a</a:t>
            </a:r>
            <a:r>
              <a:rPr lang="en-US" i="1" baseline="-25000" dirty="0"/>
              <a:t>1</a:t>
            </a:r>
            <a:r>
              <a:rPr lang="en-US" i="1" dirty="0"/>
              <a:t> - a</a:t>
            </a:r>
            <a:r>
              <a:rPr lang="en-US" i="1" baseline="-25000" dirty="0"/>
              <a:t>0  </a:t>
            </a:r>
            <a:r>
              <a:rPr lang="en-US" i="1" dirty="0"/>
              <a:t>= </a:t>
            </a:r>
            <a:r>
              <a:rPr lang="en-US" dirty="0">
                <a:latin typeface="Cambria Math" pitchFamily="18" charset="0"/>
                <a:ea typeface="Cambria Math" pitchFamily="18" charset="0"/>
              </a:rPr>
              <a:t>5</a:t>
            </a:r>
            <a:r>
              <a:rPr lang="en-US" i="1" dirty="0"/>
              <a:t> – </a:t>
            </a:r>
            <a:r>
              <a:rPr lang="en-US" dirty="0">
                <a:latin typeface="Cambria Math" pitchFamily="18" charset="0"/>
                <a:ea typeface="Cambria Math" pitchFamily="18" charset="0"/>
              </a:rPr>
              <a:t>3 </a:t>
            </a:r>
            <a:r>
              <a:rPr lang="en-US" i="1" dirty="0"/>
              <a:t>= </a:t>
            </a:r>
            <a:r>
              <a:rPr lang="en-US" dirty="0">
                <a:latin typeface="Cambria Math" pitchFamily="18" charset="0"/>
                <a:ea typeface="Cambria Math" pitchFamily="18" charset="0"/>
              </a:rPr>
              <a:t>2</a:t>
            </a:r>
          </a:p>
          <a:p>
            <a:pPr>
              <a:buNone/>
            </a:pPr>
            <a:r>
              <a:rPr lang="en-US" i="1" dirty="0"/>
              <a:t>               a</a:t>
            </a:r>
            <a:r>
              <a:rPr lang="en-US" i="1" baseline="-25000" dirty="0"/>
              <a:t>3 </a:t>
            </a:r>
            <a:r>
              <a:rPr lang="en-US" i="1" dirty="0"/>
              <a:t> = a</a:t>
            </a:r>
            <a:r>
              <a:rPr lang="en-US" i="1" baseline="-25000" dirty="0"/>
              <a:t>2</a:t>
            </a:r>
            <a:r>
              <a:rPr lang="en-US" i="1" dirty="0"/>
              <a:t> – a</a:t>
            </a:r>
            <a:r>
              <a:rPr lang="en-US" i="1" baseline="-25000" dirty="0"/>
              <a:t>1  </a:t>
            </a:r>
            <a:r>
              <a:rPr lang="en-US" i="1" dirty="0"/>
              <a:t>= </a:t>
            </a:r>
            <a:r>
              <a:rPr lang="en-US" dirty="0">
                <a:latin typeface="Cambria Math" pitchFamily="18" charset="0"/>
                <a:ea typeface="Cambria Math" pitchFamily="18" charset="0"/>
              </a:rPr>
              <a:t>2</a:t>
            </a:r>
            <a:r>
              <a:rPr lang="en-US" i="1" dirty="0">
                <a:latin typeface="Cambria Math" pitchFamily="18" charset="0"/>
                <a:ea typeface="Cambria Math" pitchFamily="18" charset="0"/>
              </a:rPr>
              <a:t> </a:t>
            </a:r>
            <a:r>
              <a:rPr lang="en-US" i="1" dirty="0"/>
              <a:t>– </a:t>
            </a:r>
            <a:r>
              <a:rPr lang="en-US" dirty="0">
                <a:latin typeface="Cambria Math" pitchFamily="18" charset="0"/>
                <a:ea typeface="Cambria Math" pitchFamily="18" charset="0"/>
              </a:rPr>
              <a:t>5</a:t>
            </a:r>
            <a:r>
              <a:rPr lang="en-US" i="1" dirty="0">
                <a:latin typeface="Cambria Math" pitchFamily="18" charset="0"/>
                <a:ea typeface="Cambria Math" pitchFamily="18" charset="0"/>
              </a:rPr>
              <a:t> </a:t>
            </a:r>
            <a:r>
              <a:rPr lang="en-US" dirty="0">
                <a:ea typeface="Cambria Math" pitchFamily="18" charset="0"/>
              </a:rPr>
              <a:t>=</a:t>
            </a:r>
            <a:r>
              <a:rPr lang="en-US" i="1" dirty="0">
                <a:latin typeface="Cambria Math" pitchFamily="18" charset="0"/>
                <a:ea typeface="Cambria Math" pitchFamily="18" charset="0"/>
              </a:rPr>
              <a:t> </a:t>
            </a:r>
            <a:r>
              <a:rPr lang="en-US" i="1" dirty="0"/>
              <a:t>–</a:t>
            </a:r>
            <a:r>
              <a:rPr lang="en-US" dirty="0">
                <a:latin typeface="Cambria Math" pitchFamily="18" charset="0"/>
                <a:ea typeface="Cambria Math" pitchFamily="18" charset="0"/>
              </a:rPr>
              <a:t>3</a:t>
            </a:r>
          </a:p>
          <a:p>
            <a:pPr>
              <a:buNone/>
            </a:pPr>
            <a:r>
              <a:rPr lang="en-US" dirty="0">
                <a:latin typeface="Cambria Math" pitchFamily="18" charset="0"/>
                <a:ea typeface="Cambria Math" pitchFamily="18" charset="0"/>
              </a:rPr>
              <a:t>       </a:t>
            </a:r>
          </a:p>
          <a:p>
            <a:pPr lvl="1">
              <a:buNone/>
            </a:pPr>
            <a:endParaRPr lang="en-US"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Recurrence Relations</a:t>
            </a:r>
          </a:p>
        </p:txBody>
      </p:sp>
      <p:sp>
        <p:nvSpPr>
          <p:cNvPr id="3" name="Content Placeholder 2"/>
          <p:cNvSpPr>
            <a:spLocks noGrp="1"/>
          </p:cNvSpPr>
          <p:nvPr>
            <p:ph idx="1"/>
          </p:nvPr>
        </p:nvSpPr>
        <p:spPr/>
        <p:txBody>
          <a:bodyPr>
            <a:normAutofit lnSpcReduction="10000"/>
          </a:bodyPr>
          <a:lstStyle/>
          <a:p>
            <a:r>
              <a:rPr lang="en-US" dirty="0"/>
              <a:t>Finding a formula for the </a:t>
            </a:r>
            <a:r>
              <a:rPr lang="en-US" i="1" dirty="0"/>
              <a:t>n</a:t>
            </a:r>
            <a:r>
              <a:rPr lang="en-US" dirty="0"/>
              <a:t>th term of the sequence generated by a recurrence relation is called </a:t>
            </a:r>
            <a:r>
              <a:rPr lang="en-US" i="1" dirty="0"/>
              <a:t>solving the recurrence relation</a:t>
            </a:r>
            <a:r>
              <a:rPr lang="en-US" dirty="0"/>
              <a:t>. </a:t>
            </a:r>
          </a:p>
          <a:p>
            <a:r>
              <a:rPr lang="en-US" dirty="0"/>
              <a:t>Such a formula is called a </a:t>
            </a:r>
            <a:r>
              <a:rPr lang="en-US" i="1" dirty="0"/>
              <a:t>closed formula</a:t>
            </a:r>
            <a:r>
              <a:rPr lang="en-US" dirty="0"/>
              <a:t>.</a:t>
            </a:r>
          </a:p>
          <a:p>
            <a:r>
              <a:rPr lang="en-US" dirty="0"/>
              <a:t>Various methods for solving recurrence relations will be covered in Chapter 8 where recurrence relations will be studied in greater depth.</a:t>
            </a:r>
          </a:p>
          <a:p>
            <a:r>
              <a:rPr lang="en-US" dirty="0"/>
              <a:t>Here we illustrate by example the method of iteration in which we need to guess the formula. The guess can be proved correct by the method of induction (Chapter 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Fibonacci Sequence</a:t>
            </a:r>
          </a:p>
        </p:txBody>
      </p:sp>
      <p:sp>
        <p:nvSpPr>
          <p:cNvPr id="3" name="Content Placeholder 2"/>
          <p:cNvSpPr>
            <a:spLocks noGrp="1"/>
          </p:cNvSpPr>
          <p:nvPr>
            <p:ph idx="1"/>
          </p:nvPr>
        </p:nvSpPr>
        <p:spPr>
          <a:xfrm>
            <a:off x="457200" y="1600200"/>
            <a:ext cx="8229600" cy="4953000"/>
          </a:xfrm>
        </p:spPr>
        <p:txBody>
          <a:bodyPr>
            <a:normAutofit fontScale="92500" lnSpcReduction="20000"/>
          </a:bodyPr>
          <a:lstStyle/>
          <a:p>
            <a:pPr>
              <a:buNone/>
            </a:pPr>
            <a:r>
              <a:rPr lang="en-US" b="1" dirty="0"/>
              <a:t>  Definition</a:t>
            </a:r>
            <a:r>
              <a:rPr lang="en-US" dirty="0">
                <a:latin typeface="Cambria Math" pitchFamily="18" charset="0"/>
                <a:ea typeface="Cambria Math" pitchFamily="18" charset="0"/>
              </a:rPr>
              <a:t>: </a:t>
            </a:r>
            <a:r>
              <a:rPr lang="en-US" dirty="0">
                <a:ea typeface="Cambria Math" pitchFamily="18" charset="0"/>
              </a:rPr>
              <a:t>Define the  </a:t>
            </a:r>
            <a:r>
              <a:rPr lang="en-US" i="1" dirty="0">
                <a:ea typeface="Cambria Math" pitchFamily="18" charset="0"/>
              </a:rPr>
              <a:t>Fibonacci sequence</a:t>
            </a:r>
            <a:r>
              <a:rPr lang="en-US" dirty="0">
                <a:latin typeface="Cambria Math" pitchFamily="18" charset="0"/>
                <a:ea typeface="Cambria Math" pitchFamily="18" charset="0"/>
              </a:rPr>
              <a:t>, </a:t>
            </a:r>
            <a:r>
              <a:rPr lang="en-US" i="1" dirty="0"/>
              <a:t>f</a:t>
            </a:r>
            <a:r>
              <a:rPr lang="en-US" baseline="-25000" dirty="0">
                <a:latin typeface="Cambria Math" pitchFamily="18" charset="0"/>
                <a:ea typeface="Cambria Math" pitchFamily="18" charset="0"/>
              </a:rPr>
              <a:t>0</a:t>
            </a:r>
            <a:r>
              <a:rPr lang="en-US" i="1" baseline="-25000" dirty="0"/>
              <a:t> </a:t>
            </a:r>
            <a:r>
              <a:rPr lang="en-US" i="1" dirty="0"/>
              <a:t>,f</a:t>
            </a:r>
            <a:r>
              <a:rPr lang="en-US" baseline="-25000" dirty="0"/>
              <a:t>1</a:t>
            </a:r>
            <a:r>
              <a:rPr lang="en-US" i="1" baseline="-25000" dirty="0"/>
              <a:t> </a:t>
            </a:r>
            <a:r>
              <a:rPr lang="en-US" i="1" dirty="0"/>
              <a:t>,f</a:t>
            </a:r>
            <a:r>
              <a:rPr lang="en-US" baseline="-25000" dirty="0"/>
              <a:t>2</a:t>
            </a:r>
            <a:r>
              <a:rPr lang="en-US" i="1" dirty="0"/>
              <a:t>,…,</a:t>
            </a:r>
            <a:r>
              <a:rPr lang="en-US" dirty="0"/>
              <a:t> by</a:t>
            </a:r>
            <a:r>
              <a:rPr lang="en-US" i="1" dirty="0"/>
              <a:t>:</a:t>
            </a:r>
          </a:p>
          <a:p>
            <a:pPr lvl="1"/>
            <a:r>
              <a:rPr lang="en-US" dirty="0"/>
              <a:t>Initial Conditions: </a:t>
            </a:r>
            <a:r>
              <a:rPr lang="en-US" i="1" dirty="0"/>
              <a:t>f</a:t>
            </a:r>
            <a:r>
              <a:rPr lang="en-US" baseline="-25000" dirty="0">
                <a:latin typeface="Cambria Math" pitchFamily="18" charset="0"/>
                <a:ea typeface="Cambria Math" pitchFamily="18" charset="0"/>
              </a:rPr>
              <a:t>0</a:t>
            </a:r>
            <a:r>
              <a:rPr lang="en-US" i="1" baseline="-25000" dirty="0"/>
              <a:t> </a:t>
            </a:r>
            <a:r>
              <a:rPr lang="en-US" i="1" dirty="0"/>
              <a:t>= </a:t>
            </a:r>
            <a:r>
              <a:rPr lang="en-US" dirty="0">
                <a:latin typeface="Cambria Math" pitchFamily="18" charset="0"/>
                <a:ea typeface="Cambria Math" pitchFamily="18" charset="0"/>
              </a:rPr>
              <a:t>0</a:t>
            </a:r>
            <a:r>
              <a:rPr lang="en-US" i="1" dirty="0"/>
              <a:t>, f</a:t>
            </a:r>
            <a:r>
              <a:rPr lang="en-US" baseline="-25000" dirty="0"/>
              <a:t>1</a:t>
            </a:r>
            <a:r>
              <a:rPr lang="en-US" i="1" baseline="-25000" dirty="0"/>
              <a:t>   </a:t>
            </a:r>
            <a:r>
              <a:rPr lang="en-US" dirty="0">
                <a:latin typeface="Cambria Math" pitchFamily="18" charset="0"/>
                <a:ea typeface="Cambria Math" pitchFamily="18" charset="0"/>
              </a:rPr>
              <a:t>= 1</a:t>
            </a:r>
          </a:p>
          <a:p>
            <a:pPr lvl="1"/>
            <a:r>
              <a:rPr lang="en-US" dirty="0"/>
              <a:t>Recurrence Relation: </a:t>
            </a:r>
            <a:r>
              <a:rPr lang="en-US" i="1" dirty="0"/>
              <a:t>f</a:t>
            </a:r>
            <a:r>
              <a:rPr lang="en-US" i="1" baseline="-25000" dirty="0"/>
              <a:t>n </a:t>
            </a:r>
            <a:r>
              <a:rPr lang="en-US" i="1" dirty="0"/>
              <a:t> = f</a:t>
            </a:r>
            <a:r>
              <a:rPr lang="en-US" i="1" baseline="-25000" dirty="0"/>
              <a:t>n-</a:t>
            </a:r>
            <a:r>
              <a:rPr lang="en-US" baseline="-25000" dirty="0"/>
              <a:t>1</a:t>
            </a:r>
            <a:r>
              <a:rPr lang="en-US" i="1" dirty="0"/>
              <a:t> </a:t>
            </a:r>
            <a:r>
              <a:rPr lang="en-US" i="1" baseline="-25000" dirty="0"/>
              <a:t> </a:t>
            </a:r>
            <a:r>
              <a:rPr lang="en-US" i="1" dirty="0"/>
              <a:t>+ f</a:t>
            </a:r>
            <a:r>
              <a:rPr lang="en-US" i="1" baseline="-25000" dirty="0"/>
              <a:t>n-</a:t>
            </a:r>
            <a:r>
              <a:rPr lang="en-US" baseline="-25000" dirty="0"/>
              <a:t>2</a:t>
            </a:r>
          </a:p>
          <a:p>
            <a:pPr lvl="1">
              <a:buNone/>
            </a:pPr>
            <a:endParaRPr lang="en-US" baseline="-25000" dirty="0"/>
          </a:p>
          <a:p>
            <a:pPr>
              <a:buNone/>
            </a:pPr>
            <a:r>
              <a:rPr lang="en-US" dirty="0"/>
              <a:t>  </a:t>
            </a:r>
            <a:r>
              <a:rPr lang="en-US" b="1" dirty="0"/>
              <a:t>Example</a:t>
            </a:r>
            <a:r>
              <a:rPr lang="en-US" dirty="0"/>
              <a:t>: Find  </a:t>
            </a:r>
            <a:r>
              <a:rPr lang="en-US" i="1" dirty="0"/>
              <a:t> f</a:t>
            </a:r>
            <a:r>
              <a:rPr lang="en-US" i="1" baseline="-25000" dirty="0"/>
              <a:t>2 </a:t>
            </a:r>
            <a:r>
              <a:rPr lang="en-US" i="1" dirty="0"/>
              <a:t>,f</a:t>
            </a:r>
            <a:r>
              <a:rPr lang="en-US" i="1" baseline="-25000" dirty="0"/>
              <a:t>3 </a:t>
            </a:r>
            <a:r>
              <a:rPr lang="en-US" i="1" dirty="0"/>
              <a:t>,f</a:t>
            </a:r>
            <a:r>
              <a:rPr lang="en-US" i="1" baseline="-25000" dirty="0"/>
              <a:t>4</a:t>
            </a:r>
            <a:r>
              <a:rPr lang="en-US" i="1" dirty="0"/>
              <a:t> , f</a:t>
            </a:r>
            <a:r>
              <a:rPr lang="en-US" i="1" baseline="-25000" dirty="0"/>
              <a:t>5 </a:t>
            </a:r>
            <a:r>
              <a:rPr lang="en-US" i="1" dirty="0"/>
              <a:t> </a:t>
            </a:r>
            <a:r>
              <a:rPr lang="en-US" dirty="0"/>
              <a:t>and </a:t>
            </a:r>
            <a:r>
              <a:rPr lang="en-US" i="1" dirty="0"/>
              <a:t>f</a:t>
            </a:r>
            <a:r>
              <a:rPr lang="en-US" i="1" baseline="-25000" dirty="0"/>
              <a:t>6</a:t>
            </a:r>
            <a:r>
              <a:rPr lang="en-US" i="1" dirty="0"/>
              <a:t>  .</a:t>
            </a:r>
          </a:p>
          <a:p>
            <a:pPr>
              <a:buNone/>
            </a:pPr>
            <a:r>
              <a:rPr lang="en-US" i="1" dirty="0"/>
              <a:t>     </a:t>
            </a:r>
          </a:p>
          <a:p>
            <a:pPr>
              <a:buNone/>
            </a:pPr>
            <a:r>
              <a:rPr lang="en-US" i="1" dirty="0"/>
              <a:t>     </a:t>
            </a:r>
            <a:r>
              <a:rPr lang="en-US" b="1" dirty="0"/>
              <a:t>Answer:</a:t>
            </a:r>
          </a:p>
          <a:p>
            <a:pPr>
              <a:buNone/>
            </a:pPr>
            <a:r>
              <a:rPr lang="en-US" dirty="0"/>
              <a:t>         </a:t>
            </a:r>
            <a:r>
              <a:rPr lang="en-US" i="1" dirty="0">
                <a:ea typeface="Cambria Math" pitchFamily="18" charset="0"/>
              </a:rPr>
              <a:t>f</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0  </a:t>
            </a:r>
            <a:r>
              <a:rPr lang="en-US" dirty="0">
                <a:latin typeface="Cambria Math" pitchFamily="18" charset="0"/>
                <a:ea typeface="Cambria Math" pitchFamily="18" charset="0"/>
              </a:rPr>
              <a:t> = 1 + 0 = 1</a:t>
            </a:r>
            <a:r>
              <a:rPr lang="en-US" i="1" dirty="0">
                <a:latin typeface="Cambria Math" pitchFamily="18" charset="0"/>
                <a:ea typeface="Cambria Math" pitchFamily="18" charset="0"/>
              </a:rPr>
              <a:t>,</a:t>
            </a:r>
          </a:p>
          <a:p>
            <a:pPr>
              <a:buNone/>
            </a:pPr>
            <a:r>
              <a:rPr lang="en-US" i="1" dirty="0">
                <a:latin typeface="Cambria Math" pitchFamily="18" charset="0"/>
                <a:ea typeface="Cambria Math" pitchFamily="18" charset="0"/>
              </a:rPr>
              <a:t>          </a:t>
            </a:r>
            <a:r>
              <a:rPr lang="en-US" i="1" dirty="0">
                <a:ea typeface="Cambria Math" pitchFamily="18" charset="0"/>
              </a:rPr>
              <a:t>f</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 1 + 1 = 2</a:t>
            </a:r>
            <a:r>
              <a:rPr lang="en-US" i="1" dirty="0">
                <a:latin typeface="Cambria Math" pitchFamily="18" charset="0"/>
                <a:ea typeface="Cambria Math" pitchFamily="18" charset="0"/>
              </a:rPr>
              <a:t>,</a:t>
            </a:r>
          </a:p>
          <a:p>
            <a:pPr>
              <a:buNone/>
            </a:pPr>
            <a:r>
              <a:rPr lang="en-US" dirty="0">
                <a:latin typeface="Cambria Math" pitchFamily="18" charset="0"/>
                <a:ea typeface="Cambria Math" pitchFamily="18" charset="0"/>
              </a:rPr>
              <a:t>          </a:t>
            </a:r>
            <a:r>
              <a:rPr lang="en-US" i="1" dirty="0">
                <a:ea typeface="Cambria Math" pitchFamily="18" charset="0"/>
              </a:rPr>
              <a:t>f</a:t>
            </a:r>
            <a:r>
              <a:rPr lang="en-US" baseline="-25000" dirty="0">
                <a:latin typeface="Cambria Math" pitchFamily="18" charset="0"/>
                <a:ea typeface="Cambria Math" pitchFamily="18" charset="0"/>
              </a:rPr>
              <a:t>4 </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3</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 = 2 + 1 = 3</a:t>
            </a:r>
            <a:r>
              <a:rPr lang="en-US" i="1" dirty="0">
                <a:latin typeface="Cambria Math" pitchFamily="18" charset="0"/>
                <a:ea typeface="Cambria Math" pitchFamily="18" charset="0"/>
              </a:rPr>
              <a:t>,</a:t>
            </a:r>
          </a:p>
          <a:p>
            <a:pPr>
              <a:buNone/>
            </a:pPr>
            <a:r>
              <a:rPr lang="en-US" i="1" dirty="0">
                <a:latin typeface="Cambria Math" pitchFamily="18" charset="0"/>
                <a:ea typeface="Cambria Math" pitchFamily="18" charset="0"/>
              </a:rPr>
              <a:t>          </a:t>
            </a:r>
            <a:r>
              <a:rPr lang="en-US" i="1" dirty="0">
                <a:ea typeface="Cambria Math" pitchFamily="18" charset="0"/>
              </a:rPr>
              <a:t>f</a:t>
            </a:r>
            <a:r>
              <a:rPr lang="en-US" baseline="-25000" dirty="0">
                <a:latin typeface="Cambria Math" pitchFamily="18" charset="0"/>
                <a:ea typeface="Cambria Math" pitchFamily="18" charset="0"/>
              </a:rPr>
              <a:t>5 </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4</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3 + 2 = 5</a:t>
            </a:r>
            <a:r>
              <a:rPr lang="en-US" i="1" dirty="0">
                <a:latin typeface="Cambria Math" pitchFamily="18" charset="0"/>
                <a:ea typeface="Cambria Math" pitchFamily="18" charset="0"/>
              </a:rPr>
              <a:t>,</a:t>
            </a:r>
          </a:p>
          <a:p>
            <a:pPr>
              <a:buNone/>
            </a:pPr>
            <a:r>
              <a:rPr lang="en-US" dirty="0">
                <a:latin typeface="Cambria Math" pitchFamily="18" charset="0"/>
                <a:ea typeface="Cambria Math" pitchFamily="18" charset="0"/>
              </a:rPr>
              <a:t>          </a:t>
            </a:r>
            <a:r>
              <a:rPr lang="en-US" i="1" dirty="0">
                <a:ea typeface="Cambria Math" pitchFamily="18" charset="0"/>
              </a:rPr>
              <a:t>f</a:t>
            </a:r>
            <a:r>
              <a:rPr lang="en-US" baseline="-25000" dirty="0">
                <a:latin typeface="Cambria Math" pitchFamily="18" charset="0"/>
                <a:ea typeface="Cambria Math" pitchFamily="18" charset="0"/>
              </a:rPr>
              <a:t>6</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5</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4  </a:t>
            </a:r>
            <a:r>
              <a:rPr lang="en-US" dirty="0">
                <a:latin typeface="Cambria Math" pitchFamily="18" charset="0"/>
                <a:ea typeface="Cambria Math" pitchFamily="18" charset="0"/>
              </a:rPr>
              <a:t> = 5 + 3 = 8</a:t>
            </a:r>
            <a:r>
              <a:rPr lang="en-US" i="1" dirty="0">
                <a:latin typeface="Cambria Math" pitchFamily="18" charset="0"/>
                <a:ea typeface="Cambria Math" pitchFamily="18" charset="0"/>
              </a:rPr>
              <a:t>.</a:t>
            </a:r>
          </a:p>
          <a:p>
            <a:pPr>
              <a:buNone/>
            </a:pPr>
            <a:r>
              <a:rPr lang="en-US" i="1" dirty="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Iterative Solution Example</a:t>
            </a:r>
          </a:p>
        </p:txBody>
      </p:sp>
      <p:sp>
        <p:nvSpPr>
          <p:cNvPr id="3" name="Content Placeholder 2"/>
          <p:cNvSpPr>
            <a:spLocks noGrp="1"/>
          </p:cNvSpPr>
          <p:nvPr>
            <p:ph idx="1"/>
          </p:nvPr>
        </p:nvSpPr>
        <p:spPr/>
        <p:txBody>
          <a:bodyPr>
            <a:normAutofit fontScale="92500" lnSpcReduction="10000"/>
          </a:bodyPr>
          <a:lstStyle/>
          <a:p>
            <a:pPr>
              <a:buNone/>
            </a:pPr>
            <a:r>
              <a:rPr lang="en-US" b="1" dirty="0"/>
              <a:t>   Method </a:t>
            </a:r>
            <a:r>
              <a:rPr lang="en-US" b="1" dirty="0">
                <a:latin typeface="Cambria Math" pitchFamily="18" charset="0"/>
                <a:ea typeface="Cambria Math" pitchFamily="18" charset="0"/>
              </a:rPr>
              <a:t>1</a:t>
            </a:r>
            <a:r>
              <a:rPr lang="en-US" dirty="0"/>
              <a:t>: Working upward, forward substitution</a:t>
            </a:r>
          </a:p>
          <a:p>
            <a:pPr>
              <a:buNone/>
            </a:pPr>
            <a:r>
              <a:rPr lang="en-US" dirty="0"/>
              <a:t>   Let </a:t>
            </a:r>
            <a:r>
              <a:rPr lang="en-US" dirty="0">
                <a:latin typeface="Cambria Math" pitchFamily="18" charset="0"/>
                <a:ea typeface="Cambria Math" pitchFamily="18" charset="0"/>
              </a:rPr>
              <a:t>{</a:t>
            </a:r>
            <a:r>
              <a:rPr lang="en-US" i="1" dirty="0">
                <a:ea typeface="Cambria Math" pitchFamily="18" charset="0"/>
              </a:rPr>
              <a:t>a</a:t>
            </a:r>
            <a:r>
              <a:rPr lang="en-US" i="1" baseline="-25000" dirty="0">
                <a:ea typeface="Cambria Math" pitchFamily="18" charset="0"/>
              </a:rPr>
              <a:t>n</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t>be a sequence that satisfies the recurrence relation </a:t>
            </a:r>
            <a:r>
              <a:rPr lang="en-US" i="1" dirty="0">
                <a:ea typeface="Cambria Math" pitchFamily="18" charset="0"/>
              </a:rPr>
              <a:t>a</a:t>
            </a:r>
            <a:r>
              <a:rPr lang="en-US" i="1" baseline="-25000" dirty="0">
                <a:ea typeface="Cambria Math" pitchFamily="18" charset="0"/>
              </a:rPr>
              <a:t>n</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i="1" dirty="0">
                <a:ea typeface="Cambria Math" pitchFamily="18" charset="0"/>
              </a:rPr>
              <a:t>a</a:t>
            </a:r>
            <a:r>
              <a:rPr lang="en-US" i="1" baseline="-25000" dirty="0">
                <a:ea typeface="Cambria Math" pitchFamily="18" charset="0"/>
              </a:rPr>
              <a:t>n</a:t>
            </a:r>
            <a:r>
              <a:rPr lang="en-US" i="1" baseline="-25000" dirty="0">
                <a:latin typeface="Cambria Math" pitchFamily="18" charset="0"/>
                <a:ea typeface="Cambria Math" pitchFamily="18" charset="0"/>
              </a:rPr>
              <a:t>-</a:t>
            </a:r>
            <a:r>
              <a:rPr lang="en-US" baseline="-25000" dirty="0">
                <a:ea typeface="Cambria Math" pitchFamily="18" charset="0"/>
              </a:rPr>
              <a:t>1</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3</a:t>
            </a:r>
            <a:r>
              <a:rPr lang="en-US" baseline="-25000" dirty="0">
                <a:latin typeface="Cambria Math" pitchFamily="18" charset="0"/>
                <a:ea typeface="Cambria Math" pitchFamily="18" charset="0"/>
              </a:rPr>
              <a:t> </a:t>
            </a:r>
            <a:r>
              <a:rPr lang="en-US" baseline="-25000" dirty="0"/>
              <a:t> </a:t>
            </a:r>
            <a:r>
              <a:rPr lang="en-US" dirty="0"/>
              <a:t>for </a:t>
            </a:r>
            <a:r>
              <a:rPr lang="en-US" i="1" dirty="0">
                <a:latin typeface="Cambria Math" pitchFamily="18" charset="0"/>
                <a:ea typeface="Cambria Math" pitchFamily="18" charset="0"/>
              </a:rPr>
              <a:t>n</a:t>
            </a:r>
            <a:r>
              <a:rPr lang="en-US" dirty="0">
                <a:latin typeface="Cambria Math" pitchFamily="18" charset="0"/>
                <a:ea typeface="Cambria Math" pitchFamily="18" charset="0"/>
              </a:rPr>
              <a:t> = 2,3,4,….  </a:t>
            </a:r>
            <a:r>
              <a:rPr lang="en-US" dirty="0"/>
              <a:t>and suppose that </a:t>
            </a:r>
            <a:r>
              <a:rPr lang="en-US" i="1" dirty="0">
                <a:ea typeface="Cambria Math" pitchFamily="18" charset="0"/>
              </a:rPr>
              <a:t>a</a:t>
            </a:r>
            <a:r>
              <a:rPr lang="en-US" baseline="-25000" dirty="0">
                <a:latin typeface="Cambria Math" pitchFamily="18" charset="0"/>
                <a:ea typeface="Cambria Math" pitchFamily="18" charset="0"/>
              </a:rPr>
              <a:t>1</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a:t>
            </a:r>
            <a:r>
              <a:rPr lang="en-US" i="1" dirty="0"/>
              <a:t>.</a:t>
            </a:r>
          </a:p>
          <a:p>
            <a:pPr lvl="1">
              <a:buNone/>
            </a:pPr>
            <a:r>
              <a:rPr lang="en-US" i="1" dirty="0"/>
              <a:t>      </a:t>
            </a:r>
            <a:r>
              <a:rPr lang="en-US" i="1" dirty="0">
                <a:ea typeface="Cambria Math" pitchFamily="18" charset="0"/>
              </a:rPr>
              <a:t>a</a:t>
            </a:r>
            <a:r>
              <a:rPr lang="en-US" baseline="-25000" dirty="0">
                <a:latin typeface="Cambria Math" pitchFamily="18" charset="0"/>
                <a:ea typeface="Cambria Math" pitchFamily="18" charset="0"/>
              </a:rPr>
              <a:t>2</a:t>
            </a:r>
            <a:r>
              <a:rPr lang="en-US" i="1" baseline="-25000" dirty="0">
                <a:latin typeface="Cambria Math" pitchFamily="18" charset="0"/>
                <a:ea typeface="Cambria Math" pitchFamily="18" charset="0"/>
              </a:rPr>
              <a:t> </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 + 3</a:t>
            </a:r>
          </a:p>
          <a:p>
            <a:pPr lvl="1">
              <a:buNone/>
            </a:pPr>
            <a:r>
              <a:rPr lang="en-US" dirty="0">
                <a:latin typeface="Cambria Math" pitchFamily="18" charset="0"/>
                <a:ea typeface="Cambria Math" pitchFamily="18" charset="0"/>
              </a:rPr>
              <a:t>      </a:t>
            </a:r>
            <a:r>
              <a:rPr lang="en-US" i="1" dirty="0">
                <a:ea typeface="Cambria Math" pitchFamily="18" charset="0"/>
              </a:rPr>
              <a:t>a</a:t>
            </a:r>
            <a:r>
              <a:rPr lang="en-US" baseline="-25000" dirty="0">
                <a:latin typeface="Cambria Math" pitchFamily="18" charset="0"/>
                <a:ea typeface="Cambria Math" pitchFamily="18" charset="0"/>
              </a:rPr>
              <a:t>3</a:t>
            </a:r>
            <a:r>
              <a:rPr lang="en-US" i="1" baseline="-25000" dirty="0">
                <a:latin typeface="Cambria Math" pitchFamily="18" charset="0"/>
                <a:ea typeface="Cambria Math" pitchFamily="18" charset="0"/>
              </a:rPr>
              <a:t> </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 + 3) + 3 = 2 + 3 ∙ 2 </a:t>
            </a:r>
          </a:p>
          <a:p>
            <a:pPr lvl="1">
              <a:buNone/>
            </a:pPr>
            <a:r>
              <a:rPr lang="en-US" dirty="0">
                <a:latin typeface="Cambria Math" pitchFamily="18" charset="0"/>
                <a:ea typeface="Cambria Math" pitchFamily="18" charset="0"/>
              </a:rPr>
              <a:t>      </a:t>
            </a:r>
            <a:r>
              <a:rPr lang="en-US" i="1" dirty="0">
                <a:ea typeface="Cambria Math" pitchFamily="18" charset="0"/>
              </a:rPr>
              <a:t>a</a:t>
            </a:r>
            <a:r>
              <a:rPr lang="en-US" baseline="-25000" dirty="0">
                <a:latin typeface="Cambria Math" pitchFamily="18" charset="0"/>
                <a:ea typeface="Cambria Math" pitchFamily="18" charset="0"/>
              </a:rPr>
              <a:t>4</a:t>
            </a:r>
            <a:r>
              <a:rPr lang="en-US" i="1" baseline="-25000" dirty="0">
                <a:latin typeface="Cambria Math" pitchFamily="18" charset="0"/>
                <a:ea typeface="Cambria Math" pitchFamily="18" charset="0"/>
              </a:rPr>
              <a:t> </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 + 2 ∙ 3) + 3 = 2 + 3 ∙ 3</a:t>
            </a:r>
          </a:p>
          <a:p>
            <a:pPr lvl="1">
              <a:buNone/>
            </a:pPr>
            <a:r>
              <a:rPr lang="en-US" i="1" dirty="0">
                <a:latin typeface="Cambria Math" pitchFamily="18" charset="0"/>
                <a:ea typeface="Cambria Math" pitchFamily="18" charset="0"/>
              </a:rPr>
              <a:t>                    .</a:t>
            </a:r>
          </a:p>
          <a:p>
            <a:pPr lvl="1">
              <a:buNone/>
            </a:pPr>
            <a:r>
              <a:rPr lang="en-US" i="1" dirty="0">
                <a:latin typeface="Cambria Math" pitchFamily="18" charset="0"/>
                <a:ea typeface="Cambria Math" pitchFamily="18" charset="0"/>
              </a:rPr>
              <a:t>                    .</a:t>
            </a:r>
          </a:p>
          <a:p>
            <a:pPr lvl="1">
              <a:buNone/>
            </a:pPr>
            <a:r>
              <a:rPr lang="en-US" i="1" dirty="0">
                <a:latin typeface="Cambria Math" pitchFamily="18" charset="0"/>
                <a:ea typeface="Cambria Math" pitchFamily="18" charset="0"/>
              </a:rPr>
              <a:t>                    .</a:t>
            </a:r>
            <a:endParaRPr lang="en-US" dirty="0">
              <a:latin typeface="Cambria Math" pitchFamily="18" charset="0"/>
              <a:ea typeface="Cambria Math" pitchFamily="18" charset="0"/>
            </a:endParaRPr>
          </a:p>
          <a:p>
            <a:pPr>
              <a:buNone/>
            </a:pPr>
            <a:r>
              <a:rPr lang="en-US" dirty="0">
                <a:latin typeface="Cambria Math" pitchFamily="18" charset="0"/>
                <a:ea typeface="Cambria Math" pitchFamily="18" charset="0"/>
              </a:rPr>
              <a:t>            </a:t>
            </a:r>
            <a:r>
              <a:rPr lang="en-US" i="1" dirty="0">
                <a:ea typeface="Cambria Math" pitchFamily="18" charset="0"/>
              </a:rPr>
              <a:t>a</a:t>
            </a:r>
            <a:r>
              <a:rPr lang="en-US" i="1" baseline="-25000" dirty="0">
                <a:latin typeface="Cambria Math" pitchFamily="18" charset="0"/>
                <a:ea typeface="Cambria Math" pitchFamily="18" charset="0"/>
              </a:rPr>
              <a:t>n</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i="1" dirty="0">
                <a:ea typeface="Cambria Math" pitchFamily="18" charset="0"/>
              </a:rPr>
              <a:t>a</a:t>
            </a:r>
            <a:r>
              <a:rPr lang="en-US" i="1" baseline="-25000" dirty="0">
                <a:ea typeface="Cambria Math" pitchFamily="18" charset="0"/>
              </a:rPr>
              <a:t>n-</a:t>
            </a:r>
            <a:r>
              <a:rPr lang="en-US" baseline="-25000" dirty="0">
                <a:ea typeface="Cambria Math" pitchFamily="18" charset="0"/>
              </a:rPr>
              <a:t>1</a:t>
            </a:r>
            <a:r>
              <a:rPr lang="en-US" i="1" dirty="0">
                <a:latin typeface="Cambria Math" pitchFamily="18" charset="0"/>
                <a:ea typeface="Cambria Math" pitchFamily="18" charset="0"/>
              </a:rPr>
              <a:t> </a:t>
            </a:r>
            <a:r>
              <a:rPr lang="en-US" dirty="0">
                <a:latin typeface="Cambria Math" pitchFamily="18" charset="0"/>
                <a:ea typeface="Cambria Math" pitchFamily="18" charset="0"/>
              </a:rPr>
              <a:t>+ 3  </a:t>
            </a:r>
            <a:r>
              <a:rPr lang="en-US" i="1" dirty="0">
                <a:latin typeface="Cambria Math" pitchFamily="18" charset="0"/>
                <a:ea typeface="Cambria Math" pitchFamily="18" charset="0"/>
              </a:rPr>
              <a:t>= </a:t>
            </a:r>
            <a:r>
              <a:rPr lang="en-US" dirty="0">
                <a:latin typeface="Cambria Math" pitchFamily="18" charset="0"/>
                <a:ea typeface="Cambria Math" pitchFamily="18" charset="0"/>
              </a:rPr>
              <a:t>(2 + 3 ∙ (</a:t>
            </a:r>
            <a:r>
              <a:rPr lang="en-US" i="1" dirty="0">
                <a:ea typeface="Cambria Math" pitchFamily="18" charset="0"/>
              </a:rPr>
              <a:t>n</a:t>
            </a:r>
            <a:r>
              <a:rPr lang="en-US" i="1" dirty="0">
                <a:latin typeface="Cambria Math" pitchFamily="18" charset="0"/>
                <a:ea typeface="Cambria Math" pitchFamily="18" charset="0"/>
              </a:rPr>
              <a:t> – </a:t>
            </a:r>
            <a:r>
              <a:rPr lang="en-US" dirty="0">
                <a:latin typeface="Cambria Math" pitchFamily="18" charset="0"/>
                <a:ea typeface="Cambria Math" pitchFamily="18" charset="0"/>
              </a:rPr>
              <a:t>2))</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3</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 +</a:t>
            </a:r>
            <a:r>
              <a:rPr lang="en-US" i="1" dirty="0">
                <a:latin typeface="Cambria Math" pitchFamily="18" charset="0"/>
                <a:ea typeface="Cambria Math" pitchFamily="18" charset="0"/>
              </a:rPr>
              <a:t> </a:t>
            </a:r>
            <a:r>
              <a:rPr lang="en-US" dirty="0">
                <a:latin typeface="Cambria Math" pitchFamily="18" charset="0"/>
                <a:ea typeface="Cambria Math" pitchFamily="18" charset="0"/>
              </a:rPr>
              <a:t>3(</a:t>
            </a:r>
            <a:r>
              <a:rPr lang="en-US" i="1" dirty="0">
                <a:ea typeface="Cambria Math" pitchFamily="18" charset="0"/>
              </a:rPr>
              <a:t>n</a:t>
            </a:r>
            <a:r>
              <a:rPr lang="en-US" dirty="0">
                <a:latin typeface="Cambria Math" pitchFamily="18" charset="0"/>
                <a:ea typeface="Cambria Math" pitchFamily="18" charset="0"/>
              </a:rPr>
              <a:t> – 1)</a:t>
            </a:r>
          </a:p>
          <a:p>
            <a:pPr lvl="1">
              <a:buNone/>
            </a:pPr>
            <a:r>
              <a:rPr lang="en-US" dirty="0"/>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 Solution Example</a:t>
            </a:r>
          </a:p>
        </p:txBody>
      </p:sp>
      <p:sp>
        <p:nvSpPr>
          <p:cNvPr id="3" name="Content Placeholder 2"/>
          <p:cNvSpPr>
            <a:spLocks noGrp="1"/>
          </p:cNvSpPr>
          <p:nvPr>
            <p:ph idx="1"/>
          </p:nvPr>
        </p:nvSpPr>
        <p:spPr/>
        <p:txBody>
          <a:bodyPr>
            <a:normAutofit fontScale="77500" lnSpcReduction="20000"/>
          </a:bodyPr>
          <a:lstStyle/>
          <a:p>
            <a:pPr>
              <a:buNone/>
            </a:pPr>
            <a:r>
              <a:rPr lang="en-US" b="1" dirty="0"/>
              <a:t>   Method </a:t>
            </a:r>
            <a:r>
              <a:rPr lang="en-US" b="1" dirty="0">
                <a:latin typeface="Cambria Math" pitchFamily="18" charset="0"/>
                <a:ea typeface="Cambria Math" pitchFamily="18" charset="0"/>
              </a:rPr>
              <a:t>2</a:t>
            </a:r>
            <a:r>
              <a:rPr lang="en-US" dirty="0"/>
              <a:t>: Working downward, backward substitution</a:t>
            </a:r>
          </a:p>
          <a:p>
            <a:pPr>
              <a:buNone/>
            </a:pPr>
            <a:r>
              <a:rPr lang="en-US" dirty="0"/>
              <a:t>    Let </a:t>
            </a:r>
            <a:r>
              <a:rPr lang="en-US" dirty="0">
                <a:latin typeface="Cambria Math" pitchFamily="18" charset="0"/>
                <a:ea typeface="Cambria Math" pitchFamily="18" charset="0"/>
              </a:rPr>
              <a:t>{</a:t>
            </a:r>
            <a:r>
              <a:rPr lang="en-US" i="1" dirty="0">
                <a:ea typeface="Cambria Math" pitchFamily="18" charset="0"/>
              </a:rPr>
              <a:t>a</a:t>
            </a:r>
            <a:r>
              <a:rPr lang="en-US" i="1" baseline="-25000" dirty="0">
                <a:ea typeface="Cambria Math" pitchFamily="18" charset="0"/>
              </a:rPr>
              <a:t>n</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t>be a sequence that satisfies the recurrence relation                    </a:t>
            </a:r>
            <a:r>
              <a:rPr lang="en-US" i="1" dirty="0">
                <a:ea typeface="Cambria Math" pitchFamily="18" charset="0"/>
              </a:rPr>
              <a:t>a</a:t>
            </a:r>
            <a:r>
              <a:rPr lang="en-US" i="1" baseline="-25000" dirty="0">
                <a:ea typeface="Cambria Math" pitchFamily="18" charset="0"/>
              </a:rPr>
              <a:t>n</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i="1" dirty="0">
                <a:ea typeface="Cambria Math" pitchFamily="18" charset="0"/>
              </a:rPr>
              <a:t>a</a:t>
            </a:r>
            <a:r>
              <a:rPr lang="en-US" i="1" baseline="-25000" dirty="0">
                <a:ea typeface="Cambria Math" pitchFamily="18" charset="0"/>
              </a:rPr>
              <a:t>n</a:t>
            </a:r>
            <a:r>
              <a:rPr lang="en-US" i="1" baseline="-25000" dirty="0">
                <a:latin typeface="Cambria Math" pitchFamily="18" charset="0"/>
                <a:ea typeface="Cambria Math" pitchFamily="18" charset="0"/>
              </a:rPr>
              <a:t>-</a:t>
            </a:r>
            <a:r>
              <a:rPr lang="en-US" baseline="-25000" dirty="0">
                <a:latin typeface="Cambria Math" pitchFamily="18" charset="0"/>
                <a:ea typeface="Cambria Math" pitchFamily="18" charset="0"/>
              </a:rPr>
              <a:t>1</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3</a:t>
            </a:r>
            <a:r>
              <a:rPr lang="en-US" baseline="-25000" dirty="0">
                <a:latin typeface="Cambria Math" pitchFamily="18" charset="0"/>
                <a:ea typeface="Cambria Math" pitchFamily="18" charset="0"/>
              </a:rPr>
              <a:t> </a:t>
            </a:r>
            <a:r>
              <a:rPr lang="en-US" baseline="-25000" dirty="0"/>
              <a:t> </a:t>
            </a:r>
            <a:r>
              <a:rPr lang="en-US" dirty="0"/>
              <a:t>for </a:t>
            </a:r>
            <a:r>
              <a:rPr lang="en-US" i="1" dirty="0">
                <a:ea typeface="Cambria Math" pitchFamily="18" charset="0"/>
              </a:rPr>
              <a:t>n</a:t>
            </a:r>
            <a:r>
              <a:rPr lang="en-US" dirty="0">
                <a:latin typeface="Cambria Math" pitchFamily="18" charset="0"/>
                <a:ea typeface="Cambria Math" pitchFamily="18" charset="0"/>
              </a:rPr>
              <a:t> = 2,3,4,….  </a:t>
            </a:r>
            <a:r>
              <a:rPr lang="en-US" dirty="0"/>
              <a:t>and suppose that </a:t>
            </a:r>
            <a:r>
              <a:rPr lang="en-US" i="1" dirty="0">
                <a:ea typeface="Cambria Math" pitchFamily="18" charset="0"/>
              </a:rPr>
              <a:t>a</a:t>
            </a:r>
            <a:r>
              <a:rPr lang="en-US" baseline="-25000" dirty="0">
                <a:latin typeface="Cambria Math" pitchFamily="18" charset="0"/>
                <a:ea typeface="Cambria Math" pitchFamily="18" charset="0"/>
              </a:rPr>
              <a:t>1</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2</a:t>
            </a:r>
            <a:r>
              <a:rPr lang="en-US" i="1" dirty="0"/>
              <a:t>.</a:t>
            </a:r>
            <a:endParaRPr lang="en-US" dirty="0"/>
          </a:p>
          <a:p>
            <a:pPr>
              <a:buNone/>
            </a:pPr>
            <a:endParaRPr lang="en-US" i="1" dirty="0"/>
          </a:p>
          <a:p>
            <a:pPr>
              <a:buNone/>
            </a:pPr>
            <a:r>
              <a:rPr lang="en-US" i="1" dirty="0"/>
              <a:t>           </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baseline="-25000" dirty="0">
                <a:latin typeface="Cambria Math" pitchFamily="18" charset="0"/>
                <a:ea typeface="Cambria Math" pitchFamily="18" charset="0"/>
              </a:rPr>
              <a:t>1</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3</a:t>
            </a:r>
          </a:p>
          <a:p>
            <a:pPr>
              <a:buNone/>
            </a:pP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baseline="-25000" dirty="0">
                <a:latin typeface="Cambria Math" pitchFamily="18" charset="0"/>
                <a:ea typeface="Cambria Math" pitchFamily="18" charset="0"/>
              </a:rPr>
              <a:t>2</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3)</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3</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baseline="-25000" dirty="0">
                <a:latin typeface="Cambria Math" pitchFamily="18" charset="0"/>
                <a:ea typeface="Cambria Math" pitchFamily="18" charset="0"/>
              </a:rPr>
              <a:t>2</a:t>
            </a:r>
            <a:r>
              <a:rPr lang="en-US" sz="2800" dirty="0">
                <a:latin typeface="Cambria Math" pitchFamily="18" charset="0"/>
                <a:ea typeface="Cambria Math" pitchFamily="18" charset="0"/>
              </a:rPr>
              <a:t> + 3 ∙ 2 </a:t>
            </a:r>
            <a:endParaRPr lang="en-US" sz="2800" dirty="0"/>
          </a:p>
          <a:p>
            <a:pPr lvl="1">
              <a:buNone/>
            </a:pPr>
            <a:r>
              <a:rPr lang="en-US" sz="2800" i="1" dirty="0"/>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baseline="-25000" dirty="0">
                <a:latin typeface="Cambria Math" pitchFamily="18" charset="0"/>
                <a:ea typeface="Cambria Math" pitchFamily="18" charset="0"/>
              </a:rPr>
              <a:t>3</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3 )+ 3 ∙ 2  =</a:t>
            </a:r>
            <a:r>
              <a:rPr lang="en-US" sz="2800" i="1" dirty="0">
                <a:latin typeface="Cambria Math" pitchFamily="18" charset="0"/>
                <a:ea typeface="Cambria Math" pitchFamily="18" charset="0"/>
              </a:rPr>
              <a:t> </a:t>
            </a:r>
            <a:r>
              <a:rPr lang="en-US" sz="2800" i="1" dirty="0">
                <a:ea typeface="Cambria Math" pitchFamily="18" charset="0"/>
              </a:rPr>
              <a:t>a</a:t>
            </a:r>
            <a:r>
              <a:rPr lang="en-US" sz="2800" i="1" baseline="-25000" dirty="0">
                <a:latin typeface="Cambria Math" pitchFamily="18" charset="0"/>
                <a:ea typeface="Cambria Math" pitchFamily="18" charset="0"/>
              </a:rPr>
              <a:t>n-</a:t>
            </a:r>
            <a:r>
              <a:rPr lang="en-US" sz="2800" baseline="-25000" dirty="0">
                <a:latin typeface="Cambria Math" pitchFamily="18" charset="0"/>
                <a:ea typeface="Cambria Math" pitchFamily="18" charset="0"/>
              </a:rPr>
              <a:t>3</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+ 3 ∙ 3</a:t>
            </a:r>
          </a:p>
          <a:p>
            <a:pPr lvl="1">
              <a:buNone/>
            </a:pPr>
            <a:r>
              <a:rPr lang="en-US" sz="2800" i="1" dirty="0">
                <a:latin typeface="Cambria Math" pitchFamily="18" charset="0"/>
                <a:ea typeface="Cambria Math" pitchFamily="18" charset="0"/>
              </a:rPr>
              <a:t>                    .</a:t>
            </a:r>
          </a:p>
          <a:p>
            <a:pPr lvl="1">
              <a:buNone/>
            </a:pPr>
            <a:r>
              <a:rPr lang="en-US" sz="2800" i="1" dirty="0">
                <a:latin typeface="Cambria Math" pitchFamily="18" charset="0"/>
                <a:ea typeface="Cambria Math" pitchFamily="18" charset="0"/>
              </a:rPr>
              <a:t>                    .</a:t>
            </a:r>
          </a:p>
          <a:p>
            <a:pPr lvl="1">
              <a:buNone/>
            </a:pPr>
            <a:r>
              <a:rPr lang="en-US" sz="2800" i="1" dirty="0">
                <a:latin typeface="Cambria Math" pitchFamily="18" charset="0"/>
                <a:ea typeface="Cambria Math" pitchFamily="18" charset="0"/>
              </a:rPr>
              <a:t>                    .</a:t>
            </a:r>
          </a:p>
          <a:p>
            <a:pPr lvl="1">
              <a:buNone/>
            </a:pPr>
            <a:r>
              <a:rPr lang="en-US" sz="2800" i="1" dirty="0">
                <a:latin typeface="Cambria Math" pitchFamily="18" charset="0"/>
                <a:ea typeface="Cambria Math" pitchFamily="18" charset="0"/>
              </a:rPr>
              <a:t>       </a:t>
            </a:r>
            <a:endParaRPr lang="en-US" sz="2800" dirty="0">
              <a:latin typeface="Cambria Math" pitchFamily="18" charset="0"/>
              <a:ea typeface="Cambria Math" pitchFamily="18" charset="0"/>
            </a:endParaRPr>
          </a:p>
          <a:p>
            <a:pPr>
              <a:buNone/>
            </a:pPr>
            <a:r>
              <a:rPr lang="en-US" sz="2800" dirty="0">
                <a:latin typeface="Cambria Math" pitchFamily="18" charset="0"/>
                <a:ea typeface="Cambria Math" pitchFamily="18" charset="0"/>
              </a:rPr>
              <a:t>                  = </a:t>
            </a:r>
            <a:r>
              <a:rPr lang="en-US" sz="2800" i="1" dirty="0">
                <a:ea typeface="Cambria Math" pitchFamily="18" charset="0"/>
              </a:rPr>
              <a:t>a</a:t>
            </a:r>
            <a:r>
              <a:rPr lang="en-US" sz="2800" baseline="-25000" dirty="0">
                <a:latin typeface="Cambria Math" pitchFamily="18" charset="0"/>
                <a:ea typeface="Cambria Math" pitchFamily="18" charset="0"/>
              </a:rPr>
              <a:t>2</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3(</a:t>
            </a:r>
            <a:r>
              <a:rPr lang="en-US" sz="2800" i="1" dirty="0">
                <a:latin typeface="Cambria Math" pitchFamily="18" charset="0"/>
                <a:ea typeface="Cambria Math" pitchFamily="18" charset="0"/>
              </a:rPr>
              <a:t>n – </a:t>
            </a:r>
            <a:r>
              <a:rPr lang="en-US" sz="2800" dirty="0">
                <a:latin typeface="Cambria Math" pitchFamily="18" charset="0"/>
                <a:ea typeface="Cambria Math" pitchFamily="18" charset="0"/>
              </a:rPr>
              <a:t>2)   =</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ea typeface="Cambria Math" pitchFamily="18" charset="0"/>
              </a:rPr>
              <a:t>a</a:t>
            </a:r>
            <a:r>
              <a:rPr lang="en-US" sz="2800" i="1" baseline="-25000" dirty="0">
                <a:latin typeface="Cambria Math" pitchFamily="18" charset="0"/>
                <a:ea typeface="Cambria Math" pitchFamily="18" charset="0"/>
              </a:rPr>
              <a:t>1</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+ 3) + 3(</a:t>
            </a:r>
            <a:r>
              <a:rPr lang="en-US" sz="2800" i="1" dirty="0">
                <a:latin typeface="Cambria Math" pitchFamily="18" charset="0"/>
                <a:ea typeface="Cambria Math" pitchFamily="18" charset="0"/>
              </a:rPr>
              <a:t>n – </a:t>
            </a:r>
            <a:r>
              <a:rPr lang="en-US" sz="2800" dirty="0">
                <a:latin typeface="Cambria Math" pitchFamily="18" charset="0"/>
                <a:ea typeface="Cambria Math" pitchFamily="18" charset="0"/>
              </a:rPr>
              <a:t>2) </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rPr>
              <a:t>2 + 3(</a:t>
            </a:r>
            <a:r>
              <a:rPr lang="en-US" sz="2800" i="1" dirty="0">
                <a:latin typeface="Cambria Math" pitchFamily="18" charset="0"/>
                <a:ea typeface="Cambria Math" pitchFamily="18" charset="0"/>
              </a:rPr>
              <a:t>n</a:t>
            </a:r>
            <a:r>
              <a:rPr lang="en-US" sz="2800" dirty="0">
                <a:latin typeface="Cambria Math" pitchFamily="18" charset="0"/>
                <a:ea typeface="Cambria Math" pitchFamily="18" charset="0"/>
              </a:rPr>
              <a:t> – 1)</a:t>
            </a:r>
          </a:p>
          <a:p>
            <a:pPr lvl="1">
              <a:buNone/>
            </a:pPr>
            <a:r>
              <a:rPr lang="en-US" sz="2800" dirty="0"/>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Some Useful Summation Formulae </a:t>
            </a:r>
          </a:p>
        </p:txBody>
      </p:sp>
      <p:pic>
        <p:nvPicPr>
          <p:cNvPr id="4" name="Content Placeholder 3" descr="table28.jpg"/>
          <p:cNvPicPr>
            <a:picLocks noGrp="1" noChangeAspect="1"/>
          </p:cNvPicPr>
          <p:nvPr>
            <p:ph idx="1"/>
          </p:nvPr>
        </p:nvPicPr>
        <p:blipFill>
          <a:blip r:embed="rId2" cstate="print"/>
          <a:stretch>
            <a:fillRect/>
          </a:stretch>
        </p:blipFill>
        <p:spPr>
          <a:xfrm>
            <a:off x="2286000" y="2286000"/>
            <a:ext cx="3673602" cy="4162419"/>
          </a:xfrm>
        </p:spPr>
      </p:pic>
      <p:sp>
        <p:nvSpPr>
          <p:cNvPr id="5" name="TextBox 4"/>
          <p:cNvSpPr txBox="1"/>
          <p:nvPr/>
        </p:nvSpPr>
        <p:spPr>
          <a:xfrm>
            <a:off x="6858000" y="3429000"/>
            <a:ext cx="129540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Later we will prove some of these by induction.</a:t>
            </a:r>
          </a:p>
        </p:txBody>
      </p:sp>
      <p:cxnSp>
        <p:nvCxnSpPr>
          <p:cNvPr id="7" name="Straight Arrow Connector 6"/>
          <p:cNvCxnSpPr/>
          <p:nvPr/>
        </p:nvCxnSpPr>
        <p:spPr>
          <a:xfrm rot="10800000" flipV="1">
            <a:off x="6019800" y="3657600"/>
            <a:ext cx="762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0800000" flipV="1">
            <a:off x="6019800" y="4038600"/>
            <a:ext cx="838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0800000">
            <a:off x="6019800" y="4724400"/>
            <a:ext cx="914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400800" y="5334000"/>
            <a:ext cx="23622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Proof in text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(requires calculus)</a:t>
            </a:r>
          </a:p>
        </p:txBody>
      </p:sp>
      <p:cxnSp>
        <p:nvCxnSpPr>
          <p:cNvPr id="14" name="Straight Arrow Connector 13"/>
          <p:cNvCxnSpPr/>
          <p:nvPr/>
        </p:nvCxnSpPr>
        <p:spPr>
          <a:xfrm rot="10800000" flipV="1">
            <a:off x="5943600" y="5410200"/>
            <a:ext cx="381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0800000" flipV="1">
            <a:off x="5943600" y="5791200"/>
            <a:ext cx="381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24600" y="2514600"/>
            <a:ext cx="23622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Geometric Series: We just proved this.</a:t>
            </a:r>
          </a:p>
        </p:txBody>
      </p:sp>
      <p:cxnSp>
        <p:nvCxnSpPr>
          <p:cNvPr id="17" name="Straight Arrow Connector 16"/>
          <p:cNvCxnSpPr/>
          <p:nvPr/>
        </p:nvCxnSpPr>
        <p:spPr>
          <a:xfrm rot="5400000">
            <a:off x="5905500" y="2857500"/>
            <a:ext cx="304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C2CB19-D9AE-405D-BEA9-648F631E8B38}"/>
              </a:ext>
            </a:extLst>
          </p:cNvPr>
          <p:cNvSpPr>
            <a:spLocks noGrp="1"/>
          </p:cNvSpPr>
          <p:nvPr>
            <p:ph idx="1"/>
          </p:nvPr>
        </p:nvSpPr>
        <p:spPr/>
        <p:txBody>
          <a:bodyPr>
            <a:normAutofit/>
          </a:bodyPr>
          <a:lstStyle/>
          <a:p>
            <a:pPr algn="l"/>
            <a:r>
              <a:rPr lang="en-US" sz="2800" b="0" i="0" u="none" strike="noStrike" baseline="0" dirty="0">
                <a:latin typeface="TimesNewRomanPSMT"/>
              </a:rPr>
              <a:t>An important data type in computer programming consists of finite sequences known as one-dimensional arrays; a single variable in which a sequence of variables may be stored.</a:t>
            </a:r>
          </a:p>
          <a:p>
            <a:pPr marL="0" indent="0" algn="l">
              <a:buNone/>
            </a:pPr>
            <a:r>
              <a:rPr lang="en-US" sz="2800" b="1" i="0" u="none" strike="noStrike" baseline="0" dirty="0">
                <a:latin typeface="Times New Roman" panose="02020603050405020304" pitchFamily="18" charset="0"/>
              </a:rPr>
              <a:t>EXAMPLE:</a:t>
            </a:r>
          </a:p>
          <a:p>
            <a:pPr algn="l"/>
            <a:r>
              <a:rPr lang="en-US" sz="2800" b="0" i="0" u="none" strike="noStrike" baseline="0" dirty="0">
                <a:latin typeface="TimesNewRomanPSMT"/>
              </a:rPr>
              <a:t>The names of k students in a class may be represented by an array of k elements “name”  as:</a:t>
            </a:r>
          </a:p>
          <a:p>
            <a:pPr marL="0" indent="0" algn="l">
              <a:buNone/>
            </a:pPr>
            <a:r>
              <a:rPr lang="en-US" sz="2800" b="0" i="0" u="none" strike="noStrike" baseline="0" dirty="0">
                <a:latin typeface="TimesNewRomanPSMT"/>
              </a:rPr>
              <a:t>	name [0], name[1], name[2], …, name[k-1]	</a:t>
            </a:r>
            <a:endParaRPr lang="en-PK" dirty="0"/>
          </a:p>
        </p:txBody>
      </p:sp>
      <p:sp>
        <p:nvSpPr>
          <p:cNvPr id="4" name="Title 1">
            <a:extLst>
              <a:ext uri="{FF2B5EF4-FFF2-40B4-BE49-F238E27FC236}">
                <a16:creationId xmlns:a16="http://schemas.microsoft.com/office/drawing/2014/main" id="{E592C17E-4968-4AB1-A9F6-FC520A07EBE4}"/>
              </a:ext>
            </a:extLst>
          </p:cNvPr>
          <p:cNvSpPr txBox="1">
            <a:spLocks/>
          </p:cNvSpPr>
          <p:nvPr/>
        </p:nvSpPr>
        <p:spPr>
          <a:xfrm>
            <a:off x="457200" y="704088"/>
            <a:ext cx="7848600" cy="1048512"/>
          </a:xfrm>
          <a:prstGeom prst="rect">
            <a:avLst/>
          </a:prstGeom>
        </p:spPr>
        <p:txBody>
          <a:bodyPr vert="horz" lIns="0" rIns="0" bIns="0" anchor="b">
            <a:normAutofit fontScale="750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400" b="1" i="0" u="none" strike="noStrike" kern="1200" cap="none" spc="0" normalizeH="0" baseline="0" noProof="0" dirty="0">
                <a:ln>
                  <a:noFill/>
                </a:ln>
                <a:solidFill>
                  <a:srgbClr val="04617B"/>
                </a:solidFill>
                <a:effectLst/>
                <a:uLnTx/>
                <a:uFillTx/>
                <a:latin typeface="Times New Roman" panose="02020603050405020304" pitchFamily="18" charset="0"/>
                <a:ea typeface="+mj-ea"/>
                <a:cs typeface="+mj-cs"/>
              </a:rPr>
              <a:t>SEQUENCES IN COMPUTER PROGRAMMING:</a:t>
            </a:r>
          </a:p>
        </p:txBody>
      </p:sp>
    </p:spTree>
    <p:extLst>
      <p:ext uri="{BB962C8B-B14F-4D97-AF65-F5344CB8AC3E}">
        <p14:creationId xmlns:p14="http://schemas.microsoft.com/office/powerpoint/2010/main" val="3005405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Relations</a:t>
            </a:r>
          </a:p>
        </p:txBody>
      </p:sp>
      <p:sp>
        <p:nvSpPr>
          <p:cNvPr id="3" name="Subtitle 2"/>
          <p:cNvSpPr>
            <a:spLocks noGrp="1"/>
          </p:cNvSpPr>
          <p:nvPr>
            <p:ph type="subTitle" idx="1"/>
          </p:nvPr>
        </p:nvSpPr>
        <p:spPr/>
        <p:txBody>
          <a:bodyPr/>
          <a:lstStyle/>
          <a:p>
            <a:pPr algn="ctr"/>
            <a:r>
              <a:rPr lang="en-US" dirty="0"/>
              <a:t>Chapter 9</a:t>
            </a:r>
          </a:p>
        </p:txBody>
      </p:sp>
      <p:sp>
        <p:nvSpPr>
          <p:cNvPr id="4" name="TextBox 3"/>
          <p:cNvSpPr txBox="1"/>
          <p:nvPr/>
        </p:nvSpPr>
        <p:spPr>
          <a:xfrm rot="10800000" flipV="1">
            <a:off x="5257800" y="3670013"/>
            <a:ext cx="3581400" cy="584775"/>
          </a:xfrm>
          <a:prstGeom prst="rect">
            <a:avLst/>
          </a:prstGeom>
          <a:noFill/>
        </p:spPr>
        <p:txBody>
          <a:bodyPr wrap="square" rtlCol="0">
            <a:spAutoFit/>
          </a:bodyPr>
          <a:lstStyle/>
          <a:p>
            <a:r>
              <a:rPr lang="en-US" sz="3200" dirty="0"/>
              <a:t>Mr. SHOAIB RAZA</a:t>
            </a:r>
          </a:p>
        </p:txBody>
      </p:sp>
    </p:spTree>
    <p:extLst>
      <p:ext uri="{BB962C8B-B14F-4D97-AF65-F5344CB8AC3E}">
        <p14:creationId xmlns:p14="http://schemas.microsoft.com/office/powerpoint/2010/main" val="1400151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r>
              <a:rPr lang="en-US" dirty="0"/>
              <a:t>Relations and Their Properties</a:t>
            </a:r>
          </a:p>
          <a:p>
            <a:r>
              <a:rPr lang="en-US" dirty="0"/>
              <a:t>Representing Relations</a:t>
            </a:r>
          </a:p>
          <a:p>
            <a:r>
              <a:rPr lang="en-US" dirty="0"/>
              <a:t>Equivalence Relations</a:t>
            </a:r>
          </a:p>
          <a:p>
            <a:r>
              <a:rPr lang="en-US" dirty="0"/>
              <a:t>Partial Orderings</a:t>
            </a:r>
          </a:p>
          <a:p>
            <a:pPr lvl="1">
              <a:buNone/>
            </a:pPr>
            <a:endParaRPr lang="en-US" dirty="0"/>
          </a:p>
          <a:p>
            <a:endParaRPr lang="en-US" dirty="0"/>
          </a:p>
          <a:p>
            <a:pPr lvl="1">
              <a:buNone/>
            </a:pPr>
            <a:endParaRPr lang="en-US" dirty="0"/>
          </a:p>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Relations and Their Properties</a:t>
            </a:r>
          </a:p>
        </p:txBody>
      </p:sp>
      <p:sp>
        <p:nvSpPr>
          <p:cNvPr id="3" name="Subtitle 2"/>
          <p:cNvSpPr>
            <a:spLocks noGrp="1"/>
          </p:cNvSpPr>
          <p:nvPr>
            <p:ph type="subTitle" idx="1"/>
          </p:nvPr>
        </p:nvSpPr>
        <p:spPr/>
        <p:txBody>
          <a:bodyPr/>
          <a:lstStyle/>
          <a:p>
            <a:r>
              <a:rPr lang="en-US" dirty="0"/>
              <a:t>Section 9.1</a:t>
            </a:r>
          </a:p>
        </p:txBody>
      </p:sp>
    </p:spTree>
    <p:extLst>
      <p:ext uri="{BB962C8B-B14F-4D97-AF65-F5344CB8AC3E}">
        <p14:creationId xmlns:p14="http://schemas.microsoft.com/office/powerpoint/2010/main" val="2848081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Relations and Functions</a:t>
            </a:r>
          </a:p>
          <a:p>
            <a:r>
              <a:rPr lang="en-US" dirty="0"/>
              <a:t>Properties of Relations</a:t>
            </a:r>
          </a:p>
          <a:p>
            <a:pPr lvl="1"/>
            <a:r>
              <a:rPr lang="en-US" dirty="0"/>
              <a:t>Reflexive Relations</a:t>
            </a:r>
          </a:p>
          <a:p>
            <a:pPr lvl="1"/>
            <a:r>
              <a:rPr lang="en-US" dirty="0"/>
              <a:t>Symmetric Relations</a:t>
            </a:r>
          </a:p>
          <a:p>
            <a:pPr lvl="1"/>
            <a:r>
              <a:rPr lang="en-US" dirty="0"/>
              <a:t>Antisymmetric Relations</a:t>
            </a:r>
          </a:p>
          <a:p>
            <a:pPr lvl="1"/>
            <a:r>
              <a:rPr lang="en-US" dirty="0"/>
              <a:t>Transitive Relations</a:t>
            </a:r>
          </a:p>
          <a:p>
            <a:pPr lvl="1"/>
            <a:r>
              <a:rPr lang="en-US" dirty="0"/>
              <a:t>Irreflexive Relations</a:t>
            </a:r>
          </a:p>
          <a:p>
            <a:pPr lvl="1"/>
            <a:r>
              <a:rPr lang="en-US" dirty="0"/>
              <a:t>Asymmetric Relations</a:t>
            </a:r>
          </a:p>
          <a:p>
            <a:r>
              <a:rPr lang="en-US" dirty="0"/>
              <a:t>Combining Relations</a:t>
            </a:r>
          </a:p>
        </p:txBody>
      </p:sp>
    </p:spTree>
    <p:extLst>
      <p:ext uri="{BB962C8B-B14F-4D97-AF65-F5344CB8AC3E}">
        <p14:creationId xmlns:p14="http://schemas.microsoft.com/office/powerpoint/2010/main" val="22067720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B80FA-B827-4F1B-8569-E969F427930A}"/>
              </a:ext>
            </a:extLst>
          </p:cNvPr>
          <p:cNvSpPr>
            <a:spLocks noGrp="1"/>
          </p:cNvSpPr>
          <p:nvPr>
            <p:ph type="title"/>
          </p:nvPr>
        </p:nvSpPr>
        <p:spPr>
          <a:xfrm>
            <a:off x="457200" y="656463"/>
            <a:ext cx="8229600" cy="515112"/>
          </a:xfrm>
        </p:spPr>
        <p:txBody>
          <a:bodyPr>
            <a:normAutofit fontScale="90000"/>
          </a:bodyPr>
          <a:lstStyle/>
          <a:p>
            <a:r>
              <a:rPr lang="en-US" b="1" dirty="0"/>
              <a:t>Recall, Function is…</a:t>
            </a:r>
            <a:endParaRPr lang="x-none" dirty="0"/>
          </a:p>
        </p:txBody>
      </p:sp>
      <p:sp>
        <p:nvSpPr>
          <p:cNvPr id="3" name="Content Placeholder 2">
            <a:extLst>
              <a:ext uri="{FF2B5EF4-FFF2-40B4-BE49-F238E27FC236}">
                <a16:creationId xmlns:a16="http://schemas.microsoft.com/office/drawing/2014/main" id="{12CF7009-A056-4FA2-81F6-0218647F9036}"/>
              </a:ext>
            </a:extLst>
          </p:cNvPr>
          <p:cNvSpPr>
            <a:spLocks noGrp="1"/>
          </p:cNvSpPr>
          <p:nvPr>
            <p:ph idx="1"/>
          </p:nvPr>
        </p:nvSpPr>
        <p:spPr>
          <a:xfrm>
            <a:off x="0" y="1295400"/>
            <a:ext cx="9144000" cy="5562600"/>
          </a:xfrm>
        </p:spPr>
        <p:txBody>
          <a:bodyPr/>
          <a:lstStyle/>
          <a:p>
            <a:pPr algn="just"/>
            <a:r>
              <a:rPr lang="en-US" dirty="0"/>
              <a:t>Let </a:t>
            </a:r>
            <a:r>
              <a:rPr lang="en-US" b="1" dirty="0"/>
              <a:t>A </a:t>
            </a:r>
            <a:r>
              <a:rPr lang="en-US" dirty="0"/>
              <a:t>and </a:t>
            </a:r>
            <a:r>
              <a:rPr lang="en-US" b="1" dirty="0"/>
              <a:t>B </a:t>
            </a:r>
            <a:r>
              <a:rPr lang="en-US" dirty="0"/>
              <a:t>be nonempty sets Function </a:t>
            </a:r>
            <a:r>
              <a:rPr lang="en-US" b="1" i="1" dirty="0"/>
              <a:t>f </a:t>
            </a:r>
            <a:r>
              <a:rPr lang="en-US" dirty="0"/>
              <a:t>from </a:t>
            </a:r>
            <a:r>
              <a:rPr lang="en-US" b="1" dirty="0"/>
              <a:t>A </a:t>
            </a:r>
            <a:r>
              <a:rPr lang="en-US" dirty="0"/>
              <a:t>to </a:t>
            </a:r>
            <a:r>
              <a:rPr lang="en-US" b="1" dirty="0"/>
              <a:t>B </a:t>
            </a:r>
            <a:r>
              <a:rPr lang="en-US" dirty="0"/>
              <a:t>is an assignment of exactly one element of </a:t>
            </a:r>
            <a:r>
              <a:rPr lang="en-US" b="1" dirty="0"/>
              <a:t>B </a:t>
            </a:r>
            <a:r>
              <a:rPr lang="en-US" dirty="0"/>
              <a:t>to each element of </a:t>
            </a:r>
            <a:r>
              <a:rPr lang="en-US" b="1" dirty="0"/>
              <a:t>A.</a:t>
            </a:r>
          </a:p>
          <a:p>
            <a:pPr algn="just"/>
            <a:r>
              <a:rPr lang="en-US" dirty="0"/>
              <a:t> By </a:t>
            </a:r>
            <a:r>
              <a:rPr lang="en-US" b="1" dirty="0"/>
              <a:t>defining </a:t>
            </a:r>
            <a:r>
              <a:rPr lang="en-US" dirty="0"/>
              <a:t>using a </a:t>
            </a:r>
            <a:r>
              <a:rPr lang="en-US" b="1" dirty="0"/>
              <a:t>relation</a:t>
            </a:r>
            <a:r>
              <a:rPr lang="en-US" dirty="0"/>
              <a:t>, a </a:t>
            </a:r>
            <a:r>
              <a:rPr lang="en-US" b="1" dirty="0"/>
              <a:t>function </a:t>
            </a:r>
            <a:r>
              <a:rPr lang="en-US" dirty="0"/>
              <a:t>from A to B contains </a:t>
            </a:r>
            <a:r>
              <a:rPr lang="en-US" b="1" dirty="0"/>
              <a:t>unique </a:t>
            </a:r>
            <a:r>
              <a:rPr lang="en-US" dirty="0"/>
              <a:t>ordered pair (a, b) for </a:t>
            </a:r>
            <a:r>
              <a:rPr lang="en-US" b="1" dirty="0"/>
              <a:t>every </a:t>
            </a:r>
            <a:r>
              <a:rPr lang="en-US" dirty="0"/>
              <a:t>element a ∈ A.</a:t>
            </a:r>
            <a:endParaRPr lang="x-none" dirty="0"/>
          </a:p>
        </p:txBody>
      </p:sp>
      <p:pic>
        <p:nvPicPr>
          <p:cNvPr id="4" name="Picture 3">
            <a:extLst>
              <a:ext uri="{FF2B5EF4-FFF2-40B4-BE49-F238E27FC236}">
                <a16:creationId xmlns:a16="http://schemas.microsoft.com/office/drawing/2014/main" id="{3E68814E-F89B-46E4-8256-DCFCD3E07509}"/>
              </a:ext>
            </a:extLst>
          </p:cNvPr>
          <p:cNvPicPr>
            <a:picLocks noChangeAspect="1"/>
          </p:cNvPicPr>
          <p:nvPr/>
        </p:nvPicPr>
        <p:blipFill>
          <a:blip r:embed="rId2"/>
          <a:stretch>
            <a:fillRect/>
          </a:stretch>
        </p:blipFill>
        <p:spPr>
          <a:xfrm>
            <a:off x="1600200" y="3048000"/>
            <a:ext cx="4419600" cy="3686175"/>
          </a:xfrm>
          <a:prstGeom prst="rect">
            <a:avLst/>
          </a:prstGeom>
        </p:spPr>
      </p:pic>
    </p:spTree>
    <p:extLst>
      <p:ext uri="{BB962C8B-B14F-4D97-AF65-F5344CB8AC3E}">
        <p14:creationId xmlns:p14="http://schemas.microsoft.com/office/powerpoint/2010/main" val="113536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8FD18-8558-4224-9C65-EE7309AADDCA}"/>
              </a:ext>
            </a:extLst>
          </p:cNvPr>
          <p:cNvSpPr>
            <a:spLocks noGrp="1"/>
          </p:cNvSpPr>
          <p:nvPr>
            <p:ph type="title"/>
          </p:nvPr>
        </p:nvSpPr>
        <p:spPr>
          <a:xfrm>
            <a:off x="457200" y="533400"/>
            <a:ext cx="8229600" cy="762000"/>
          </a:xfrm>
        </p:spPr>
        <p:txBody>
          <a:bodyPr>
            <a:normAutofit fontScale="90000"/>
          </a:bodyPr>
          <a:lstStyle/>
          <a:p>
            <a:r>
              <a:rPr lang="en-US" b="1" dirty="0"/>
              <a:t>What is Relation?</a:t>
            </a:r>
            <a:endParaRPr lang="x-none" dirty="0"/>
          </a:p>
        </p:txBody>
      </p:sp>
      <p:pic>
        <p:nvPicPr>
          <p:cNvPr id="5" name="Content Placeholder 4">
            <a:extLst>
              <a:ext uri="{FF2B5EF4-FFF2-40B4-BE49-F238E27FC236}">
                <a16:creationId xmlns:a16="http://schemas.microsoft.com/office/drawing/2014/main" id="{74A1D55E-336C-4336-9F5D-E3CD80745B76}"/>
              </a:ext>
            </a:extLst>
          </p:cNvPr>
          <p:cNvPicPr>
            <a:picLocks noGrp="1" noChangeAspect="1"/>
          </p:cNvPicPr>
          <p:nvPr>
            <p:ph idx="1"/>
          </p:nvPr>
        </p:nvPicPr>
        <p:blipFill>
          <a:blip r:embed="rId2"/>
          <a:stretch>
            <a:fillRect/>
          </a:stretch>
        </p:blipFill>
        <p:spPr>
          <a:xfrm>
            <a:off x="457200" y="1404937"/>
            <a:ext cx="8229600" cy="5072063"/>
          </a:xfrm>
          <a:prstGeom prst="rect">
            <a:avLst/>
          </a:prstGeom>
        </p:spPr>
      </p:pic>
    </p:spTree>
    <p:extLst>
      <p:ext uri="{BB962C8B-B14F-4D97-AF65-F5344CB8AC3E}">
        <p14:creationId xmlns:p14="http://schemas.microsoft.com/office/powerpoint/2010/main" val="7114523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13766"/>
            <a:ext cx="8229600" cy="881634"/>
          </a:xfrm>
        </p:spPr>
        <p:txBody>
          <a:bodyPr>
            <a:normAutofit/>
          </a:bodyPr>
          <a:lstStyle/>
          <a:p>
            <a:r>
              <a:rPr lang="en-US" dirty="0"/>
              <a:t>Binary Relations</a:t>
            </a:r>
          </a:p>
        </p:txBody>
      </p:sp>
      <p:sp>
        <p:nvSpPr>
          <p:cNvPr id="3" name="Content Placeholder 2"/>
          <p:cNvSpPr>
            <a:spLocks noGrp="1"/>
          </p:cNvSpPr>
          <p:nvPr>
            <p:ph idx="1"/>
          </p:nvPr>
        </p:nvSpPr>
        <p:spPr>
          <a:xfrm>
            <a:off x="457200" y="1371600"/>
            <a:ext cx="8229600" cy="4953000"/>
          </a:xfrm>
        </p:spPr>
        <p:txBody>
          <a:bodyPr>
            <a:normAutofit fontScale="92500" lnSpcReduction="20000"/>
          </a:bodyPr>
          <a:lstStyle/>
          <a:p>
            <a:pPr>
              <a:buNone/>
            </a:pPr>
            <a:r>
              <a:rPr lang="en-US" b="1" dirty="0"/>
              <a:t>   Definition:</a:t>
            </a:r>
            <a:r>
              <a:rPr lang="en-US" dirty="0"/>
              <a:t> A </a:t>
            </a:r>
            <a:r>
              <a:rPr lang="en-US" i="1" dirty="0"/>
              <a:t>binary relation R</a:t>
            </a:r>
            <a:r>
              <a:rPr lang="en-US" dirty="0"/>
              <a:t> from a set </a:t>
            </a:r>
            <a:r>
              <a:rPr lang="en-US" i="1" dirty="0"/>
              <a:t>A</a:t>
            </a:r>
            <a:r>
              <a:rPr lang="en-US" dirty="0"/>
              <a:t> to a set </a:t>
            </a:r>
            <a:r>
              <a:rPr lang="en-US" i="1" dirty="0"/>
              <a:t>B</a:t>
            </a:r>
            <a:r>
              <a:rPr lang="en-US" dirty="0"/>
              <a:t> is a subset </a:t>
            </a:r>
            <a:r>
              <a:rPr lang="en-US" i="1" dirty="0"/>
              <a:t>R </a:t>
            </a:r>
            <a:r>
              <a:rPr lang="en-US" dirty="0">
                <a:latin typeface="Cambria Math"/>
                <a:ea typeface="Cambria Math"/>
              </a:rPr>
              <a:t>⊆</a:t>
            </a:r>
            <a:r>
              <a:rPr lang="en-US" i="1" dirty="0">
                <a:latin typeface="Cambria Math"/>
                <a:ea typeface="Cambria Math"/>
              </a:rPr>
              <a:t> A </a:t>
            </a:r>
            <a:r>
              <a:rPr lang="en-US" dirty="0">
                <a:latin typeface="Cambria Math"/>
                <a:ea typeface="Cambria Math"/>
              </a:rPr>
              <a:t>×</a:t>
            </a:r>
            <a:r>
              <a:rPr lang="en-US" i="1" dirty="0">
                <a:latin typeface="Cambria Math"/>
                <a:ea typeface="Cambria Math"/>
              </a:rPr>
              <a:t> B.</a:t>
            </a:r>
          </a:p>
          <a:p>
            <a:r>
              <a:rPr lang="en-US" dirty="0"/>
              <a:t>Recall, for example:</a:t>
            </a:r>
          </a:p>
          <a:p>
            <a:pPr marL="0" indent="0">
              <a:buNone/>
            </a:pPr>
            <a:r>
              <a:rPr lang="en-US" dirty="0"/>
              <a:t>	A = {a1, a2} and B = {b1, b2, b3}</a:t>
            </a:r>
          </a:p>
          <a:p>
            <a:pPr marL="0" indent="0">
              <a:buNone/>
            </a:pPr>
            <a:r>
              <a:rPr lang="pt-BR" dirty="0"/>
              <a:t>	A x B = { (a1, b1), (a1, b2), (a1, b3), </a:t>
            </a:r>
          </a:p>
          <a:p>
            <a:pPr marL="0" indent="0">
              <a:buNone/>
            </a:pPr>
            <a:r>
              <a:rPr lang="pt-BR" dirty="0"/>
              <a:t>		    (a2, b1), (a2, b2), (a2, b3)}</a:t>
            </a:r>
          </a:p>
          <a:p>
            <a:r>
              <a:rPr lang="en-US" dirty="0"/>
              <a:t>Ordered pairs, which</a:t>
            </a:r>
          </a:p>
          <a:p>
            <a:pPr lvl="1"/>
            <a:r>
              <a:rPr lang="en-US" dirty="0"/>
              <a:t>First element comes from A</a:t>
            </a:r>
          </a:p>
          <a:p>
            <a:pPr lvl="1"/>
            <a:r>
              <a:rPr lang="en-US" dirty="0"/>
              <a:t>Second element comes from B</a:t>
            </a:r>
          </a:p>
          <a:p>
            <a:pPr lvl="1"/>
            <a:r>
              <a:rPr lang="en-US" dirty="0"/>
              <a:t> </a:t>
            </a:r>
            <a:r>
              <a:rPr lang="en-US" b="1" dirty="0" err="1"/>
              <a:t>aRb</a:t>
            </a:r>
            <a:r>
              <a:rPr lang="en-US" dirty="0"/>
              <a:t>: (a, b) ∈ R</a:t>
            </a:r>
          </a:p>
          <a:p>
            <a:pPr lvl="1"/>
            <a:r>
              <a:rPr lang="en-US" dirty="0"/>
              <a:t> </a:t>
            </a:r>
            <a:r>
              <a:rPr lang="en-US" b="1" dirty="0"/>
              <a:t>        </a:t>
            </a:r>
            <a:r>
              <a:rPr lang="en-US" dirty="0"/>
              <a:t>: (a, b) ∉ R</a:t>
            </a:r>
          </a:p>
          <a:p>
            <a:pPr marL="0" indent="0">
              <a:buNone/>
            </a:pPr>
            <a:r>
              <a:rPr lang="en-US" dirty="0"/>
              <a:t>Moreover, when (a, b) belongs to R, a is said to be related to b by R.</a:t>
            </a:r>
            <a:endParaRPr lang="en-US" i="1" dirty="0">
              <a:latin typeface="Cambria Math"/>
              <a:ea typeface="Cambria Math"/>
            </a:endParaRPr>
          </a:p>
          <a:p>
            <a:pPr>
              <a:buNone/>
            </a:pPr>
            <a:endParaRPr lang="en-US" i="1" dirty="0">
              <a:latin typeface="Cambria Math"/>
              <a:ea typeface="Cambria Math"/>
            </a:endParaRPr>
          </a:p>
          <a:p>
            <a:endParaRPr lang="en-US" dirty="0">
              <a:latin typeface="+mj-lt"/>
            </a:endParaRPr>
          </a:p>
        </p:txBody>
      </p:sp>
      <p:pic>
        <p:nvPicPr>
          <p:cNvPr id="14" name="Picture 13">
            <a:extLst>
              <a:ext uri="{FF2B5EF4-FFF2-40B4-BE49-F238E27FC236}">
                <a16:creationId xmlns:a16="http://schemas.microsoft.com/office/drawing/2014/main" id="{AB799BB3-9B88-4691-B15D-E9A90A0420AA}"/>
              </a:ext>
            </a:extLst>
          </p:cNvPr>
          <p:cNvPicPr>
            <a:picLocks noChangeAspect="1"/>
          </p:cNvPicPr>
          <p:nvPr/>
        </p:nvPicPr>
        <p:blipFill>
          <a:blip r:embed="rId2"/>
          <a:stretch>
            <a:fillRect/>
          </a:stretch>
        </p:blipFill>
        <p:spPr>
          <a:xfrm>
            <a:off x="1143000" y="4800600"/>
            <a:ext cx="609601" cy="447675"/>
          </a:xfrm>
          <a:prstGeom prst="rect">
            <a:avLst/>
          </a:prstGeom>
        </p:spPr>
      </p:pic>
    </p:spTree>
    <p:extLst>
      <p:ext uri="{BB962C8B-B14F-4D97-AF65-F5344CB8AC3E}">
        <p14:creationId xmlns:p14="http://schemas.microsoft.com/office/powerpoint/2010/main" val="1862085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13766"/>
            <a:ext cx="8229600" cy="881634"/>
          </a:xfrm>
        </p:spPr>
        <p:txBody>
          <a:bodyPr>
            <a:normAutofit/>
          </a:bodyPr>
          <a:lstStyle/>
          <a:p>
            <a:r>
              <a:rPr lang="en-US" dirty="0"/>
              <a:t>Binary Relations</a:t>
            </a:r>
          </a:p>
        </p:txBody>
      </p:sp>
      <p:sp>
        <p:nvSpPr>
          <p:cNvPr id="3" name="Content Placeholder 2"/>
          <p:cNvSpPr>
            <a:spLocks noGrp="1"/>
          </p:cNvSpPr>
          <p:nvPr>
            <p:ph idx="1"/>
          </p:nvPr>
        </p:nvSpPr>
        <p:spPr>
          <a:xfrm>
            <a:off x="457200" y="1371600"/>
            <a:ext cx="8229600" cy="4953000"/>
          </a:xfrm>
        </p:spPr>
        <p:txBody>
          <a:bodyPr/>
          <a:lstStyle/>
          <a:p>
            <a:pPr>
              <a:buNone/>
            </a:pPr>
            <a:r>
              <a:rPr lang="en-US" b="1" dirty="0">
                <a:ea typeface="Cambria Math"/>
              </a:rPr>
              <a:t>Example</a:t>
            </a:r>
            <a:r>
              <a:rPr lang="en-US" dirty="0">
                <a:ea typeface="Cambria Math"/>
              </a:rPr>
              <a:t>:</a:t>
            </a:r>
          </a:p>
          <a:p>
            <a:pPr lvl="1"/>
            <a:r>
              <a:rPr lang="en-US" dirty="0">
                <a:ea typeface="Cambria Math"/>
              </a:rPr>
              <a:t>Let </a:t>
            </a:r>
            <a:r>
              <a:rPr lang="en-US" i="1" dirty="0">
                <a:ea typeface="Cambria Math"/>
              </a:rPr>
              <a:t>A = </a:t>
            </a:r>
            <a:r>
              <a:rPr lang="en-US" dirty="0">
                <a:ea typeface="Cambria Math"/>
              </a:rPr>
              <a:t>{</a:t>
            </a:r>
            <a:r>
              <a:rPr lang="en-US" dirty="0">
                <a:latin typeface="Cambria Math" pitchFamily="18" charset="0"/>
                <a:ea typeface="Cambria Math" pitchFamily="18" charset="0"/>
              </a:rPr>
              <a:t>0</a:t>
            </a:r>
            <a:r>
              <a:rPr lang="en-US" dirty="0">
                <a:ea typeface="Cambria Math"/>
              </a:rPr>
              <a:t>,</a:t>
            </a:r>
            <a:r>
              <a:rPr lang="en-US" dirty="0">
                <a:latin typeface="Cambria Math" pitchFamily="18" charset="0"/>
                <a:ea typeface="Cambria Math" pitchFamily="18" charset="0"/>
              </a:rPr>
              <a:t>1,2</a:t>
            </a:r>
            <a:r>
              <a:rPr lang="en-US" dirty="0">
                <a:ea typeface="Cambria Math"/>
              </a:rPr>
              <a:t>}</a:t>
            </a:r>
            <a:r>
              <a:rPr lang="en-US" i="1" dirty="0">
                <a:ea typeface="Cambria Math"/>
              </a:rPr>
              <a:t> </a:t>
            </a:r>
            <a:r>
              <a:rPr lang="en-US" dirty="0">
                <a:ea typeface="Cambria Math"/>
              </a:rPr>
              <a:t>and</a:t>
            </a:r>
            <a:r>
              <a:rPr lang="en-US" i="1" dirty="0">
                <a:ea typeface="Cambria Math"/>
              </a:rPr>
              <a:t> B = </a:t>
            </a:r>
            <a:r>
              <a:rPr lang="en-US" dirty="0">
                <a:ea typeface="Cambria Math"/>
              </a:rPr>
              <a:t>{</a:t>
            </a:r>
            <a:r>
              <a:rPr lang="en-US" i="1" dirty="0" err="1">
                <a:ea typeface="Cambria Math"/>
              </a:rPr>
              <a:t>a,b</a:t>
            </a:r>
            <a:r>
              <a:rPr lang="en-US" dirty="0">
                <a:ea typeface="Cambria Math"/>
              </a:rPr>
              <a:t>} </a:t>
            </a:r>
          </a:p>
          <a:p>
            <a:pPr lvl="1"/>
            <a:r>
              <a:rPr lang="en-US" dirty="0">
                <a:ea typeface="Cambria Math"/>
              </a:rPr>
              <a:t>{(</a:t>
            </a:r>
            <a:r>
              <a:rPr lang="en-US" dirty="0">
                <a:latin typeface="Cambria Math" pitchFamily="18" charset="0"/>
                <a:ea typeface="Cambria Math" pitchFamily="18" charset="0"/>
              </a:rPr>
              <a:t>0, </a:t>
            </a:r>
            <a:r>
              <a:rPr lang="en-US" i="1" dirty="0">
                <a:ea typeface="Cambria Math"/>
              </a:rPr>
              <a:t>a</a:t>
            </a:r>
            <a:r>
              <a:rPr lang="en-US" dirty="0">
                <a:ea typeface="Cambria Math"/>
              </a:rPr>
              <a:t>)</a:t>
            </a:r>
            <a:r>
              <a:rPr lang="en-US" i="1" dirty="0">
                <a:ea typeface="Cambria Math"/>
              </a:rPr>
              <a:t>, </a:t>
            </a:r>
            <a:r>
              <a:rPr lang="en-US" dirty="0">
                <a:ea typeface="Cambria Math"/>
              </a:rPr>
              <a:t>(</a:t>
            </a:r>
            <a:r>
              <a:rPr lang="en-US" dirty="0">
                <a:latin typeface="Cambria Math" pitchFamily="18" charset="0"/>
                <a:ea typeface="Cambria Math" pitchFamily="18" charset="0"/>
              </a:rPr>
              <a:t>0, </a:t>
            </a:r>
            <a:r>
              <a:rPr lang="en-US" i="1" dirty="0">
                <a:ea typeface="Cambria Math"/>
              </a:rPr>
              <a:t>b</a:t>
            </a:r>
            <a:r>
              <a:rPr lang="en-US" dirty="0">
                <a:ea typeface="Cambria Math"/>
              </a:rPr>
              <a:t>)</a:t>
            </a:r>
            <a:r>
              <a:rPr lang="en-US" i="1" dirty="0">
                <a:ea typeface="Cambria Math"/>
              </a:rPr>
              <a:t>, </a:t>
            </a:r>
            <a:r>
              <a:rPr lang="en-US" dirty="0">
                <a:ea typeface="Cambria Math"/>
              </a:rPr>
              <a:t>(</a:t>
            </a:r>
            <a:r>
              <a:rPr lang="en-US" dirty="0">
                <a:latin typeface="Cambria Math" pitchFamily="18" charset="0"/>
                <a:ea typeface="Cambria Math" pitchFamily="18" charset="0"/>
              </a:rPr>
              <a:t>1,</a:t>
            </a:r>
            <a:r>
              <a:rPr lang="en-US" i="1" dirty="0">
                <a:ea typeface="Cambria Math"/>
              </a:rPr>
              <a:t>a</a:t>
            </a:r>
            <a:r>
              <a:rPr lang="en-US" dirty="0">
                <a:ea typeface="Cambria Math"/>
              </a:rPr>
              <a:t>) </a:t>
            </a:r>
            <a:r>
              <a:rPr lang="en-US" i="1" dirty="0">
                <a:ea typeface="Cambria Math"/>
              </a:rPr>
              <a:t>, </a:t>
            </a:r>
            <a:r>
              <a:rPr lang="en-US" dirty="0">
                <a:ea typeface="Cambria Math"/>
              </a:rPr>
              <a:t>(</a:t>
            </a:r>
            <a:r>
              <a:rPr lang="en-US" dirty="0">
                <a:latin typeface="Cambria Math" pitchFamily="18" charset="0"/>
                <a:ea typeface="Cambria Math" pitchFamily="18" charset="0"/>
              </a:rPr>
              <a:t>2, </a:t>
            </a:r>
            <a:r>
              <a:rPr lang="en-US" i="1" dirty="0">
                <a:ea typeface="Cambria Math"/>
              </a:rPr>
              <a:t>b</a:t>
            </a:r>
            <a:r>
              <a:rPr lang="en-US" dirty="0">
                <a:ea typeface="Cambria Math"/>
              </a:rPr>
              <a:t>)} is a relation from </a:t>
            </a:r>
            <a:r>
              <a:rPr lang="en-US" i="1" dirty="0">
                <a:ea typeface="Cambria Math"/>
              </a:rPr>
              <a:t>A</a:t>
            </a:r>
            <a:r>
              <a:rPr lang="en-US" dirty="0">
                <a:ea typeface="Cambria Math"/>
              </a:rPr>
              <a:t> to </a:t>
            </a:r>
            <a:r>
              <a:rPr lang="en-US" i="1" dirty="0">
                <a:ea typeface="Cambria Math"/>
              </a:rPr>
              <a:t>B</a:t>
            </a:r>
            <a:r>
              <a:rPr lang="en-US" dirty="0">
                <a:ea typeface="Cambria Math"/>
              </a:rPr>
              <a:t>. </a:t>
            </a:r>
          </a:p>
          <a:p>
            <a:pPr lvl="1"/>
            <a:r>
              <a:rPr lang="en-US" dirty="0">
                <a:ea typeface="Cambria Math"/>
              </a:rPr>
              <a:t>We can represent relations from a set </a:t>
            </a:r>
            <a:r>
              <a:rPr lang="en-US" i="1" dirty="0">
                <a:ea typeface="Cambria Math"/>
              </a:rPr>
              <a:t>A</a:t>
            </a:r>
            <a:r>
              <a:rPr lang="en-US" dirty="0">
                <a:ea typeface="Cambria Math"/>
              </a:rPr>
              <a:t> to a set </a:t>
            </a:r>
            <a:r>
              <a:rPr lang="en-US" i="1" dirty="0">
                <a:ea typeface="Cambria Math"/>
              </a:rPr>
              <a:t>B</a:t>
            </a:r>
            <a:r>
              <a:rPr lang="en-US" dirty="0">
                <a:ea typeface="Cambria Math"/>
              </a:rPr>
              <a:t> graphically or using a table:</a:t>
            </a:r>
          </a:p>
          <a:p>
            <a:endParaRPr lang="en-US" dirty="0">
              <a:latin typeface="+mj-lt"/>
            </a:endParaRPr>
          </a:p>
        </p:txBody>
      </p:sp>
      <p:pic>
        <p:nvPicPr>
          <p:cNvPr id="4" name="Picture 3" descr="0801.jpg"/>
          <p:cNvPicPr>
            <a:picLocks noChangeAspect="1"/>
          </p:cNvPicPr>
          <p:nvPr/>
        </p:nvPicPr>
        <p:blipFill>
          <a:blip r:embed="rId2" cstate="print"/>
          <a:stretch>
            <a:fillRect/>
          </a:stretch>
        </p:blipFill>
        <p:spPr>
          <a:xfrm>
            <a:off x="1371600" y="4038600"/>
            <a:ext cx="5410200" cy="2286000"/>
          </a:xfrm>
          <a:prstGeom prst="rect">
            <a:avLst/>
          </a:prstGeom>
        </p:spPr>
      </p:pic>
    </p:spTree>
    <p:extLst>
      <p:ext uri="{BB962C8B-B14F-4D97-AF65-F5344CB8AC3E}">
        <p14:creationId xmlns:p14="http://schemas.microsoft.com/office/powerpoint/2010/main" val="199852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9464D7-CE4E-450C-8E75-4103AEA0F836}"/>
              </a:ext>
            </a:extLst>
          </p:cNvPr>
          <p:cNvSpPr>
            <a:spLocks noGrp="1"/>
          </p:cNvSpPr>
          <p:nvPr>
            <p:ph idx="1"/>
          </p:nvPr>
        </p:nvSpPr>
        <p:spPr/>
        <p:txBody>
          <a:bodyPr/>
          <a:lstStyle/>
          <a:p>
            <a:pPr marL="0" indent="0">
              <a:buNone/>
            </a:pPr>
            <a:r>
              <a:rPr lang="en-US" b="1" dirty="0"/>
              <a:t>EXAMPLE:</a:t>
            </a:r>
          </a:p>
          <a:p>
            <a:r>
              <a:rPr lang="en-US" dirty="0"/>
              <a:t>Let A = {eggs, milk, corn} and B = {cows, goats, hens}</a:t>
            </a:r>
          </a:p>
          <a:p>
            <a:pPr marL="0" indent="0">
              <a:buNone/>
            </a:pPr>
            <a:r>
              <a:rPr lang="en-US" dirty="0"/>
              <a:t>Define a relation R from A to B by (a, b) ∈R </a:t>
            </a:r>
            <a:r>
              <a:rPr lang="en-US" i="1" dirty="0" err="1"/>
              <a:t>iff</a:t>
            </a:r>
            <a:r>
              <a:rPr lang="en-US" i="1" dirty="0"/>
              <a:t>  </a:t>
            </a:r>
            <a:r>
              <a:rPr lang="en-US" dirty="0"/>
              <a:t>a is produced by b.</a:t>
            </a:r>
          </a:p>
          <a:p>
            <a:r>
              <a:rPr lang="en-US" dirty="0"/>
              <a:t>Then R = {(eggs, hens), (milk, cows), (milk, goats)}</a:t>
            </a:r>
          </a:p>
          <a:p>
            <a:r>
              <a:rPr lang="en-US" dirty="0"/>
              <a:t>Thus, with respect to this relation eggs R hens , milk R cows, etc.</a:t>
            </a:r>
            <a:endParaRPr lang="x-none" dirty="0"/>
          </a:p>
        </p:txBody>
      </p:sp>
      <p:sp>
        <p:nvSpPr>
          <p:cNvPr id="4" name="Title 1">
            <a:extLst>
              <a:ext uri="{FF2B5EF4-FFF2-40B4-BE49-F238E27FC236}">
                <a16:creationId xmlns:a16="http://schemas.microsoft.com/office/drawing/2014/main" id="{400F79C8-85E6-4B8A-A693-676CA1D8EE08}"/>
              </a:ext>
            </a:extLst>
          </p:cNvPr>
          <p:cNvSpPr>
            <a:spLocks noGrp="1"/>
          </p:cNvSpPr>
          <p:nvPr>
            <p:ph type="title"/>
          </p:nvPr>
        </p:nvSpPr>
        <p:spPr>
          <a:xfrm>
            <a:off x="457200" y="704850"/>
            <a:ext cx="8229600" cy="742950"/>
          </a:xfrm>
        </p:spPr>
        <p:txBody>
          <a:bodyPr>
            <a:normAutofit fontScale="90000"/>
          </a:bodyPr>
          <a:lstStyle/>
          <a:p>
            <a:r>
              <a:rPr lang="en-US" dirty="0"/>
              <a:t>Binary Relations</a:t>
            </a:r>
            <a:endParaRPr lang="x-none" dirty="0"/>
          </a:p>
        </p:txBody>
      </p:sp>
    </p:spTree>
    <p:extLst>
      <p:ext uri="{BB962C8B-B14F-4D97-AF65-F5344CB8AC3E}">
        <p14:creationId xmlns:p14="http://schemas.microsoft.com/office/powerpoint/2010/main" val="229745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0F3166-8AAB-4C2F-AB11-7A71BE07F8FE}"/>
              </a:ext>
            </a:extLst>
          </p:cNvPr>
          <p:cNvSpPr>
            <a:spLocks noGrp="1"/>
          </p:cNvSpPr>
          <p:nvPr>
            <p:ph type="title"/>
          </p:nvPr>
        </p:nvSpPr>
        <p:spPr>
          <a:xfrm>
            <a:off x="457200" y="381000"/>
            <a:ext cx="8229600" cy="838200"/>
          </a:xfrm>
        </p:spPr>
        <p:txBody>
          <a:bodyPr>
            <a:normAutofit/>
          </a:bodyPr>
          <a:lstStyle/>
          <a:p>
            <a:r>
              <a:rPr lang="en-US" dirty="0"/>
              <a:t>Binary Relations</a:t>
            </a:r>
          </a:p>
        </p:txBody>
      </p:sp>
      <p:pic>
        <p:nvPicPr>
          <p:cNvPr id="5" name="Picture 4">
            <a:extLst>
              <a:ext uri="{FF2B5EF4-FFF2-40B4-BE49-F238E27FC236}">
                <a16:creationId xmlns:a16="http://schemas.microsoft.com/office/drawing/2014/main" id="{5795CE82-195C-46BE-8B7B-4F2F3EF3D6DF}"/>
              </a:ext>
            </a:extLst>
          </p:cNvPr>
          <p:cNvPicPr>
            <a:picLocks noChangeAspect="1"/>
          </p:cNvPicPr>
          <p:nvPr/>
        </p:nvPicPr>
        <p:blipFill>
          <a:blip r:embed="rId2"/>
          <a:stretch>
            <a:fillRect/>
          </a:stretch>
        </p:blipFill>
        <p:spPr>
          <a:xfrm>
            <a:off x="308684" y="1981200"/>
            <a:ext cx="8434387" cy="4633913"/>
          </a:xfrm>
          <a:prstGeom prst="rect">
            <a:avLst/>
          </a:prstGeom>
        </p:spPr>
      </p:pic>
      <p:sp>
        <p:nvSpPr>
          <p:cNvPr id="8" name="Title 1">
            <a:extLst>
              <a:ext uri="{FF2B5EF4-FFF2-40B4-BE49-F238E27FC236}">
                <a16:creationId xmlns:a16="http://schemas.microsoft.com/office/drawing/2014/main" id="{8535D8BE-5698-4B7C-AC4F-66628DD42D42}"/>
              </a:ext>
            </a:extLst>
          </p:cNvPr>
          <p:cNvSpPr txBox="1">
            <a:spLocks/>
          </p:cNvSpPr>
          <p:nvPr/>
        </p:nvSpPr>
        <p:spPr>
          <a:xfrm>
            <a:off x="411077" y="1219200"/>
            <a:ext cx="8229600" cy="6096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3600" b="1" dirty="0">
                <a:solidFill>
                  <a:schemeClr val="tx1"/>
                </a:solidFill>
              </a:rPr>
              <a:t>EXAMPLE #1:</a:t>
            </a:r>
          </a:p>
        </p:txBody>
      </p:sp>
    </p:spTree>
    <p:extLst>
      <p:ext uri="{BB962C8B-B14F-4D97-AF65-F5344CB8AC3E}">
        <p14:creationId xmlns:p14="http://schemas.microsoft.com/office/powerpoint/2010/main" val="3161068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Sequences</a:t>
            </a:r>
          </a:p>
        </p:txBody>
      </p:sp>
      <p:sp>
        <p:nvSpPr>
          <p:cNvPr id="3" name="Content Placeholder 2"/>
          <p:cNvSpPr>
            <a:spLocks noGrp="1"/>
          </p:cNvSpPr>
          <p:nvPr>
            <p:ph idx="1"/>
          </p:nvPr>
        </p:nvSpPr>
        <p:spPr>
          <a:xfrm>
            <a:off x="457200" y="1676400"/>
            <a:ext cx="8229600" cy="4648200"/>
          </a:xfrm>
        </p:spPr>
        <p:txBody>
          <a:bodyPr>
            <a:normAutofit lnSpcReduction="10000"/>
          </a:bodyPr>
          <a:lstStyle/>
          <a:p>
            <a:pPr>
              <a:buNone/>
            </a:pPr>
            <a:r>
              <a:rPr lang="en-US" b="1" dirty="0"/>
              <a:t>  Definition</a:t>
            </a:r>
            <a:r>
              <a:rPr lang="en-US" dirty="0"/>
              <a:t>: A </a:t>
            </a:r>
            <a:r>
              <a:rPr lang="en-US" i="1" dirty="0"/>
              <a:t>sequence</a:t>
            </a:r>
            <a:r>
              <a:rPr lang="en-US" dirty="0"/>
              <a:t> is a function from a subset of the integers (usually either the set {</a:t>
            </a:r>
            <a:r>
              <a:rPr lang="en-US" dirty="0">
                <a:latin typeface="Cambria Math" pitchFamily="18" charset="0"/>
                <a:ea typeface="Cambria Math" pitchFamily="18" charset="0"/>
              </a:rPr>
              <a:t>0, 1, 2, 3, 4, </a:t>
            </a:r>
            <a:r>
              <a:rPr lang="en-US" dirty="0"/>
              <a:t>…..} or   {</a:t>
            </a:r>
            <a:r>
              <a:rPr lang="en-US" dirty="0">
                <a:latin typeface="Cambria Math" pitchFamily="18" charset="0"/>
                <a:ea typeface="Cambria Math" pitchFamily="18" charset="0"/>
              </a:rPr>
              <a:t>1, 2, 3, 4, </a:t>
            </a:r>
            <a:r>
              <a:rPr lang="en-US" dirty="0"/>
              <a:t>….} ) to a set </a:t>
            </a:r>
            <a:r>
              <a:rPr lang="en-US" i="1" dirty="0"/>
              <a:t>S</a:t>
            </a:r>
            <a:r>
              <a:rPr lang="en-US" dirty="0"/>
              <a:t>.</a:t>
            </a:r>
          </a:p>
          <a:p>
            <a:r>
              <a:rPr lang="en-US" dirty="0"/>
              <a:t>The notation  </a:t>
            </a:r>
            <a:r>
              <a:rPr lang="en-US" i="1" dirty="0">
                <a:ea typeface="Cambria Math" pitchFamily="18" charset="0"/>
              </a:rPr>
              <a:t>a</a:t>
            </a:r>
            <a:r>
              <a:rPr lang="en-US" i="1" baseline="-25000" dirty="0">
                <a:latin typeface="Cambria Math" pitchFamily="18" charset="0"/>
                <a:ea typeface="Cambria Math" pitchFamily="18" charset="0"/>
              </a:rPr>
              <a:t>n</a:t>
            </a:r>
            <a:r>
              <a:rPr lang="en-US" dirty="0"/>
              <a:t>   is used to denote the image of the integer </a:t>
            </a:r>
            <a:r>
              <a:rPr lang="en-US" i="1" dirty="0"/>
              <a:t>n</a:t>
            </a:r>
            <a:r>
              <a:rPr lang="en-US" dirty="0"/>
              <a:t>.  We can think of </a:t>
            </a:r>
            <a:r>
              <a:rPr lang="en-US" i="1" dirty="0">
                <a:ea typeface="Cambria Math" pitchFamily="18" charset="0"/>
              </a:rPr>
              <a:t>a</a:t>
            </a:r>
            <a:r>
              <a:rPr lang="en-US" i="1" baseline="-25000" dirty="0">
                <a:latin typeface="Cambria Math" pitchFamily="18" charset="0"/>
                <a:ea typeface="Cambria Math" pitchFamily="18" charset="0"/>
              </a:rPr>
              <a:t>n</a:t>
            </a:r>
            <a:r>
              <a:rPr lang="en-US" dirty="0"/>
              <a:t>    as the equivalent of </a:t>
            </a:r>
            <a:r>
              <a:rPr lang="en-US" i="1" dirty="0"/>
              <a:t>f(n)</a:t>
            </a:r>
            <a:r>
              <a:rPr lang="en-US" dirty="0"/>
              <a:t> where </a:t>
            </a:r>
            <a:r>
              <a:rPr lang="en-US" i="1" dirty="0"/>
              <a:t>f</a:t>
            </a:r>
            <a:r>
              <a:rPr lang="en-US" dirty="0"/>
              <a:t> is a function from  {</a:t>
            </a:r>
            <a:r>
              <a:rPr lang="en-US" dirty="0">
                <a:latin typeface="Cambria Math" pitchFamily="18" charset="0"/>
                <a:ea typeface="Cambria Math" pitchFamily="18" charset="0"/>
              </a:rPr>
              <a:t>0,1,2</a:t>
            </a:r>
            <a:r>
              <a:rPr lang="en-US" dirty="0"/>
              <a:t>,…..} to </a:t>
            </a:r>
            <a:r>
              <a:rPr lang="en-US" i="1" dirty="0"/>
              <a:t>S</a:t>
            </a:r>
            <a:r>
              <a:rPr lang="en-US" dirty="0"/>
              <a:t>.  We call </a:t>
            </a:r>
            <a:r>
              <a:rPr lang="en-US" i="1" dirty="0">
                <a:ea typeface="Cambria Math" pitchFamily="18" charset="0"/>
              </a:rPr>
              <a:t>a</a:t>
            </a:r>
            <a:r>
              <a:rPr lang="en-US" i="1" baseline="-25000" dirty="0">
                <a:ea typeface="Cambria Math" pitchFamily="18" charset="0"/>
              </a:rPr>
              <a:t>n</a:t>
            </a:r>
            <a:r>
              <a:rPr lang="en-US" dirty="0"/>
              <a:t>  a </a:t>
            </a:r>
            <a:r>
              <a:rPr lang="en-US" i="1" dirty="0"/>
              <a:t>term</a:t>
            </a:r>
            <a:r>
              <a:rPr lang="en-US" dirty="0"/>
              <a:t> of the sequence.</a:t>
            </a:r>
          </a:p>
          <a:p>
            <a:pPr marL="0" indent="0" algn="ctr">
              <a:buNone/>
            </a:pPr>
            <a:r>
              <a:rPr lang="en-US" dirty="0"/>
              <a:t>OR</a:t>
            </a:r>
          </a:p>
          <a:p>
            <a:pPr marL="0" indent="0">
              <a:buNone/>
            </a:pPr>
            <a:r>
              <a:rPr lang="en-US" dirty="0"/>
              <a:t>A sequence is just a list of elements usually written in a row.</a:t>
            </a:r>
          </a:p>
          <a:p>
            <a:pPr>
              <a:buNone/>
            </a:pPr>
            <a:r>
              <a:rPr lang="en-US" dirty="0"/>
              <a:t>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3791B-B683-4298-B628-A38813D4C341}"/>
              </a:ext>
            </a:extLst>
          </p:cNvPr>
          <p:cNvSpPr>
            <a:spLocks noGrp="1"/>
          </p:cNvSpPr>
          <p:nvPr>
            <p:ph type="title"/>
          </p:nvPr>
        </p:nvSpPr>
        <p:spPr>
          <a:xfrm>
            <a:off x="457200" y="704088"/>
            <a:ext cx="8229600" cy="515112"/>
          </a:xfrm>
        </p:spPr>
        <p:txBody>
          <a:bodyPr>
            <a:normAutofit fontScale="90000"/>
          </a:bodyPr>
          <a:lstStyle/>
          <a:p>
            <a:r>
              <a:rPr lang="en-US" dirty="0"/>
              <a:t>Domain and Range of a Relation</a:t>
            </a:r>
            <a:endParaRPr lang="x-none" dirty="0"/>
          </a:p>
        </p:txBody>
      </p:sp>
      <p:sp>
        <p:nvSpPr>
          <p:cNvPr id="3" name="Content Placeholder 2">
            <a:extLst>
              <a:ext uri="{FF2B5EF4-FFF2-40B4-BE49-F238E27FC236}">
                <a16:creationId xmlns:a16="http://schemas.microsoft.com/office/drawing/2014/main" id="{C8B53D01-91C2-46C8-8B12-4F51328E2FB9}"/>
              </a:ext>
            </a:extLst>
          </p:cNvPr>
          <p:cNvSpPr>
            <a:spLocks noGrp="1"/>
          </p:cNvSpPr>
          <p:nvPr>
            <p:ph idx="1"/>
          </p:nvPr>
        </p:nvSpPr>
        <p:spPr>
          <a:xfrm>
            <a:off x="228600" y="1371600"/>
            <a:ext cx="8458200" cy="5181600"/>
          </a:xfrm>
        </p:spPr>
        <p:txBody>
          <a:bodyPr>
            <a:normAutofit/>
          </a:bodyPr>
          <a:lstStyle/>
          <a:p>
            <a:pPr marL="0" indent="0" algn="just">
              <a:buNone/>
            </a:pPr>
            <a:r>
              <a:rPr lang="en-US" b="1" u="sng" dirty="0"/>
              <a:t>DOMAIN OF A RELATION:</a:t>
            </a:r>
          </a:p>
          <a:p>
            <a:pPr marL="0" indent="0" algn="just">
              <a:buNone/>
            </a:pPr>
            <a:r>
              <a:rPr lang="en-US" dirty="0"/>
              <a:t>The domain of a relation R from A to B is the set of all first elements of the ordered pairs which belong to R denoted by Dom(R).</a:t>
            </a:r>
          </a:p>
          <a:p>
            <a:pPr marL="0" indent="0" algn="just">
              <a:buNone/>
            </a:pPr>
            <a:r>
              <a:rPr lang="en-US" dirty="0"/>
              <a:t>	Symbolically, </a:t>
            </a:r>
            <a:r>
              <a:rPr lang="pt-BR" dirty="0"/>
              <a:t>Dom (R) = {a ∈A | (a, b) ∈R}</a:t>
            </a:r>
          </a:p>
          <a:p>
            <a:pPr marL="0" indent="0" algn="just">
              <a:buNone/>
            </a:pPr>
            <a:r>
              <a:rPr lang="en-US" b="1" u="sng" dirty="0"/>
              <a:t>RANGE OF A RELATION:</a:t>
            </a:r>
          </a:p>
          <a:p>
            <a:pPr marL="0" indent="0" algn="just">
              <a:buNone/>
            </a:pPr>
            <a:r>
              <a:rPr lang="en-US" dirty="0"/>
              <a:t>The range of a relation R from A to B is the set of all second elements of the ordered pairs which belong to R denoted Ran(R).</a:t>
            </a:r>
          </a:p>
          <a:p>
            <a:pPr marL="0" indent="0" algn="just">
              <a:buNone/>
            </a:pPr>
            <a:r>
              <a:rPr lang="en-US" dirty="0"/>
              <a:t>	Symbolically, </a:t>
            </a:r>
            <a:r>
              <a:rPr lang="pt-BR" dirty="0"/>
              <a:t>Ran(R) = {b ∈B | (a, b) ∈ R}</a:t>
            </a:r>
            <a:endParaRPr lang="x-none" dirty="0"/>
          </a:p>
        </p:txBody>
      </p:sp>
    </p:spTree>
    <p:extLst>
      <p:ext uri="{BB962C8B-B14F-4D97-AF65-F5344CB8AC3E}">
        <p14:creationId xmlns:p14="http://schemas.microsoft.com/office/powerpoint/2010/main" val="102158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55A8E-194A-4B7D-8353-6F6D7DAC538A}"/>
              </a:ext>
            </a:extLst>
          </p:cNvPr>
          <p:cNvSpPr>
            <a:spLocks noGrp="1"/>
          </p:cNvSpPr>
          <p:nvPr>
            <p:ph type="title"/>
          </p:nvPr>
        </p:nvSpPr>
        <p:spPr>
          <a:xfrm>
            <a:off x="457200" y="533400"/>
            <a:ext cx="8229600" cy="533400"/>
          </a:xfrm>
        </p:spPr>
        <p:txBody>
          <a:bodyPr>
            <a:normAutofit fontScale="90000"/>
          </a:bodyPr>
          <a:lstStyle/>
          <a:p>
            <a:r>
              <a:rPr lang="en-US" dirty="0"/>
              <a:t>Domain and Range of a Relation</a:t>
            </a:r>
            <a:endParaRPr lang="x-none" dirty="0"/>
          </a:p>
        </p:txBody>
      </p:sp>
      <p:sp>
        <p:nvSpPr>
          <p:cNvPr id="3" name="Content Placeholder 2">
            <a:extLst>
              <a:ext uri="{FF2B5EF4-FFF2-40B4-BE49-F238E27FC236}">
                <a16:creationId xmlns:a16="http://schemas.microsoft.com/office/drawing/2014/main" id="{EE8CC366-4ED6-4B72-9C02-B835AF0A0AAA}"/>
              </a:ext>
            </a:extLst>
          </p:cNvPr>
          <p:cNvSpPr>
            <a:spLocks noGrp="1"/>
          </p:cNvSpPr>
          <p:nvPr>
            <p:ph idx="1"/>
          </p:nvPr>
        </p:nvSpPr>
        <p:spPr>
          <a:xfrm>
            <a:off x="152400" y="1066800"/>
            <a:ext cx="8534400" cy="5638800"/>
          </a:xfrm>
        </p:spPr>
        <p:txBody>
          <a:bodyPr>
            <a:normAutofit/>
          </a:bodyPr>
          <a:lstStyle/>
          <a:p>
            <a:pPr marL="0" indent="0">
              <a:buNone/>
            </a:pPr>
            <a:r>
              <a:rPr lang="en-US" b="1" dirty="0"/>
              <a:t>EXERCISE:</a:t>
            </a:r>
          </a:p>
          <a:p>
            <a:pPr marL="0" indent="0">
              <a:buNone/>
            </a:pPr>
            <a:r>
              <a:rPr lang="en-US" dirty="0"/>
              <a:t>Let A = {1, 2}, B = {1, 2, 3},</a:t>
            </a:r>
          </a:p>
          <a:p>
            <a:pPr marL="0" indent="0">
              <a:buNone/>
            </a:pPr>
            <a:r>
              <a:rPr lang="en-US" dirty="0"/>
              <a:t>Define a binary relation R from A to B as follows:</a:t>
            </a:r>
          </a:p>
          <a:p>
            <a:pPr marL="0" indent="0">
              <a:buNone/>
            </a:pPr>
            <a:r>
              <a:rPr lang="pt-BR" dirty="0"/>
              <a:t>R = {(a, b) ∈A × B | a &lt; b}  </a:t>
            </a:r>
            <a:r>
              <a:rPr lang="en-US" dirty="0"/>
              <a:t>Then</a:t>
            </a:r>
          </a:p>
          <a:p>
            <a:pPr lvl="1"/>
            <a:r>
              <a:rPr lang="en-US" dirty="0"/>
              <a:t>a. Find the ordered pairs in R.</a:t>
            </a:r>
          </a:p>
          <a:p>
            <a:pPr lvl="1"/>
            <a:r>
              <a:rPr lang="en-US" dirty="0"/>
              <a:t>b. Find the Domain and Range of R.</a:t>
            </a:r>
          </a:p>
          <a:p>
            <a:pPr lvl="1"/>
            <a:r>
              <a:rPr lang="en-US" dirty="0"/>
              <a:t>c. Is 1R3, 2R2?</a:t>
            </a:r>
          </a:p>
          <a:p>
            <a:pPr marL="0" indent="0">
              <a:buNone/>
            </a:pPr>
            <a:r>
              <a:rPr lang="en-US" b="1" dirty="0"/>
              <a:t>SOLUTION:</a:t>
            </a:r>
          </a:p>
          <a:p>
            <a:pPr marL="0" indent="0">
              <a:buNone/>
            </a:pPr>
            <a:r>
              <a:rPr lang="en-US" dirty="0"/>
              <a:t>Given A = {1, 2}, B = {1, 2, 3},</a:t>
            </a:r>
          </a:p>
          <a:p>
            <a:pPr marL="0" indent="0">
              <a:buNone/>
            </a:pPr>
            <a:r>
              <a:rPr lang="pt-BR" dirty="0"/>
              <a:t>	A × B = {(1,1), (1,2), (1,3), (2,1), (2,2), (2,3)}</a:t>
            </a:r>
          </a:p>
          <a:p>
            <a:r>
              <a:rPr lang="pt-BR" dirty="0"/>
              <a:t>a. R = {(a, b) ∈A × B | a &lt; b}</a:t>
            </a:r>
          </a:p>
          <a:p>
            <a:pPr marL="0" indent="0">
              <a:buNone/>
            </a:pPr>
            <a:r>
              <a:rPr lang="en-US" dirty="0"/>
              <a:t>       R = {(1,2), (1,3), (2,3)}</a:t>
            </a:r>
            <a:endParaRPr lang="x-none" dirty="0"/>
          </a:p>
        </p:txBody>
      </p:sp>
    </p:spTree>
    <p:extLst>
      <p:ext uri="{BB962C8B-B14F-4D97-AF65-F5344CB8AC3E}">
        <p14:creationId xmlns:p14="http://schemas.microsoft.com/office/powerpoint/2010/main" val="287825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733B0-107A-4C33-974B-5E37980A837D}"/>
              </a:ext>
            </a:extLst>
          </p:cNvPr>
          <p:cNvSpPr>
            <a:spLocks noGrp="1"/>
          </p:cNvSpPr>
          <p:nvPr>
            <p:ph type="title"/>
          </p:nvPr>
        </p:nvSpPr>
        <p:spPr>
          <a:xfrm>
            <a:off x="457200" y="392254"/>
            <a:ext cx="8229600" cy="896112"/>
          </a:xfrm>
        </p:spPr>
        <p:txBody>
          <a:bodyPr>
            <a:normAutofit fontScale="90000"/>
          </a:bodyPr>
          <a:lstStyle/>
          <a:p>
            <a:r>
              <a:rPr lang="en-US" dirty="0"/>
              <a:t>Domain and Range of a Relation</a:t>
            </a:r>
            <a:endParaRPr lang="x-none" dirty="0"/>
          </a:p>
        </p:txBody>
      </p:sp>
      <p:sp>
        <p:nvSpPr>
          <p:cNvPr id="3" name="Content Placeholder 2">
            <a:extLst>
              <a:ext uri="{FF2B5EF4-FFF2-40B4-BE49-F238E27FC236}">
                <a16:creationId xmlns:a16="http://schemas.microsoft.com/office/drawing/2014/main" id="{25B4E195-51EF-444D-8DAB-F5FDA74481B7}"/>
              </a:ext>
            </a:extLst>
          </p:cNvPr>
          <p:cNvSpPr>
            <a:spLocks noGrp="1"/>
          </p:cNvSpPr>
          <p:nvPr>
            <p:ph idx="1"/>
          </p:nvPr>
        </p:nvSpPr>
        <p:spPr>
          <a:xfrm>
            <a:off x="457200" y="1447800"/>
            <a:ext cx="8229600" cy="4876800"/>
          </a:xfrm>
        </p:spPr>
        <p:txBody>
          <a:bodyPr/>
          <a:lstStyle/>
          <a:p>
            <a:pPr marL="0" indent="0">
              <a:buNone/>
            </a:pPr>
            <a:r>
              <a:rPr lang="en-US" dirty="0"/>
              <a:t>Given A = {1, 2}, B = {1, 2, 3},</a:t>
            </a:r>
          </a:p>
          <a:p>
            <a:pPr marL="0" indent="0">
              <a:buNone/>
            </a:pPr>
            <a:r>
              <a:rPr lang="en-US" dirty="0"/>
              <a:t>		A × B = {(1,1), (1,2), (1,3), (2,1), (2,2), (2,3)}</a:t>
            </a:r>
          </a:p>
          <a:p>
            <a:r>
              <a:rPr lang="en-US" dirty="0"/>
              <a:t>b. Find the Domain and Range of R.</a:t>
            </a:r>
          </a:p>
          <a:p>
            <a:pPr marL="0" indent="0">
              <a:buNone/>
            </a:pPr>
            <a:r>
              <a:rPr lang="en-US" b="1" dirty="0"/>
              <a:t>Solution:</a:t>
            </a:r>
          </a:p>
          <a:p>
            <a:pPr marL="0" indent="0">
              <a:buNone/>
            </a:pPr>
            <a:r>
              <a:rPr lang="en-US" dirty="0"/>
              <a:t> Dom(R) = {1,2} and Ran(R) = {2, 3}</a:t>
            </a:r>
          </a:p>
          <a:p>
            <a:pPr marL="0" indent="0">
              <a:buNone/>
            </a:pPr>
            <a:endParaRPr lang="en-US" dirty="0"/>
          </a:p>
          <a:p>
            <a:r>
              <a:rPr lang="en-US" dirty="0"/>
              <a:t>c. Is 1R3, 2R2?</a:t>
            </a:r>
          </a:p>
          <a:p>
            <a:pPr marL="0" indent="0">
              <a:buNone/>
            </a:pPr>
            <a:r>
              <a:rPr lang="en-US" b="1" dirty="0"/>
              <a:t>Solution:</a:t>
            </a:r>
          </a:p>
          <a:p>
            <a:pPr marL="0" indent="0">
              <a:buNone/>
            </a:pPr>
            <a:r>
              <a:rPr lang="en-US" dirty="0"/>
              <a:t>c. Since (1, 3)∈R so 1R3.</a:t>
            </a:r>
          </a:p>
          <a:p>
            <a:pPr marL="0" indent="0">
              <a:buNone/>
            </a:pPr>
            <a:r>
              <a:rPr lang="en-US" dirty="0"/>
              <a:t>   Since (2, 2)∈R so 2R2.</a:t>
            </a:r>
          </a:p>
        </p:txBody>
      </p:sp>
    </p:spTree>
    <p:extLst>
      <p:ext uri="{BB962C8B-B14F-4D97-AF65-F5344CB8AC3E}">
        <p14:creationId xmlns:p14="http://schemas.microsoft.com/office/powerpoint/2010/main" val="244909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Representing Relations</a:t>
            </a:r>
          </a:p>
        </p:txBody>
      </p:sp>
    </p:spTree>
    <p:extLst>
      <p:ext uri="{BB962C8B-B14F-4D97-AF65-F5344CB8AC3E}">
        <p14:creationId xmlns:p14="http://schemas.microsoft.com/office/powerpoint/2010/main" val="16359833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338" y="533400"/>
            <a:ext cx="8382000" cy="625602"/>
          </a:xfrm>
        </p:spPr>
        <p:txBody>
          <a:bodyPr>
            <a:noAutofit/>
          </a:bodyPr>
          <a:lstStyle/>
          <a:p>
            <a:r>
              <a:rPr lang="en-US" sz="4000" dirty="0"/>
              <a:t>Representing Relations Using Digraphs</a:t>
            </a:r>
          </a:p>
        </p:txBody>
      </p:sp>
      <p:sp>
        <p:nvSpPr>
          <p:cNvPr id="3" name="Content Placeholder 2"/>
          <p:cNvSpPr>
            <a:spLocks noGrp="1"/>
          </p:cNvSpPr>
          <p:nvPr>
            <p:ph idx="1"/>
          </p:nvPr>
        </p:nvSpPr>
        <p:spPr>
          <a:xfrm>
            <a:off x="152400" y="1329690"/>
            <a:ext cx="8763000" cy="5375910"/>
          </a:xfrm>
        </p:spPr>
        <p:txBody>
          <a:bodyPr>
            <a:normAutofit fontScale="92500" lnSpcReduction="20000"/>
          </a:bodyPr>
          <a:lstStyle/>
          <a:p>
            <a:pPr algn="just">
              <a:buNone/>
            </a:pPr>
            <a:r>
              <a:rPr lang="en-US" b="1" dirty="0"/>
              <a:t>   Definition</a:t>
            </a:r>
            <a:r>
              <a:rPr lang="en-US" dirty="0"/>
              <a:t>: A </a:t>
            </a:r>
            <a:r>
              <a:rPr lang="en-US" i="1" dirty="0"/>
              <a:t>directed graph</a:t>
            </a:r>
            <a:r>
              <a:rPr lang="en-US" dirty="0"/>
              <a:t>, or </a:t>
            </a:r>
            <a:r>
              <a:rPr lang="en-US" i="1" dirty="0"/>
              <a:t>digraph</a:t>
            </a:r>
            <a:r>
              <a:rPr lang="en-US" dirty="0"/>
              <a:t>, consists of a set </a:t>
            </a:r>
            <a:r>
              <a:rPr lang="en-US" i="1" dirty="0"/>
              <a:t>V</a:t>
            </a:r>
            <a:r>
              <a:rPr lang="en-US" dirty="0"/>
              <a:t> of </a:t>
            </a:r>
            <a:r>
              <a:rPr lang="en-US" i="1" dirty="0"/>
              <a:t>vertices</a:t>
            </a:r>
            <a:r>
              <a:rPr lang="en-US" dirty="0"/>
              <a:t> (or </a:t>
            </a:r>
            <a:r>
              <a:rPr lang="en-US" i="1" dirty="0"/>
              <a:t>nodes</a:t>
            </a:r>
            <a:r>
              <a:rPr lang="en-US" dirty="0"/>
              <a:t>) together with a set </a:t>
            </a:r>
            <a:r>
              <a:rPr lang="en-US" i="1" dirty="0"/>
              <a:t>E</a:t>
            </a:r>
            <a:r>
              <a:rPr lang="en-US" dirty="0"/>
              <a:t> of ordered pairs of elements of </a:t>
            </a:r>
            <a:r>
              <a:rPr lang="en-US" i="1" dirty="0"/>
              <a:t>V</a:t>
            </a:r>
            <a:r>
              <a:rPr lang="en-US" dirty="0"/>
              <a:t> called </a:t>
            </a:r>
            <a:r>
              <a:rPr lang="en-US" i="1" dirty="0"/>
              <a:t>edges</a:t>
            </a:r>
            <a:r>
              <a:rPr lang="en-US" dirty="0"/>
              <a:t> (or </a:t>
            </a:r>
            <a:r>
              <a:rPr lang="en-US" i="1" dirty="0"/>
              <a:t>arcs</a:t>
            </a:r>
            <a:r>
              <a:rPr lang="en-US" dirty="0"/>
              <a:t>). The vertex </a:t>
            </a:r>
            <a:r>
              <a:rPr lang="en-US" i="1" dirty="0"/>
              <a:t>a</a:t>
            </a:r>
            <a:r>
              <a:rPr lang="en-US" dirty="0"/>
              <a:t> is called the </a:t>
            </a:r>
            <a:r>
              <a:rPr lang="en-US" i="1" dirty="0"/>
              <a:t>initial vertex</a:t>
            </a:r>
            <a:r>
              <a:rPr lang="en-US" dirty="0"/>
              <a:t> of the edge (</a:t>
            </a:r>
            <a:r>
              <a:rPr lang="en-US" i="1" dirty="0" err="1"/>
              <a:t>a</a:t>
            </a:r>
            <a:r>
              <a:rPr lang="en-US" dirty="0" err="1"/>
              <a:t>,</a:t>
            </a:r>
            <a:r>
              <a:rPr lang="en-US" i="1" dirty="0" err="1"/>
              <a:t>b</a:t>
            </a:r>
            <a:r>
              <a:rPr lang="en-US" dirty="0"/>
              <a:t>), and the vertex </a:t>
            </a:r>
            <a:r>
              <a:rPr lang="en-US" i="1" dirty="0"/>
              <a:t>b</a:t>
            </a:r>
            <a:r>
              <a:rPr lang="en-US" dirty="0"/>
              <a:t> is called the </a:t>
            </a:r>
            <a:r>
              <a:rPr lang="en-US" i="1" dirty="0"/>
              <a:t>terminal vertex </a:t>
            </a:r>
            <a:r>
              <a:rPr lang="en-US" dirty="0"/>
              <a:t>of this edge.</a:t>
            </a:r>
          </a:p>
          <a:p>
            <a:pPr lvl="1" algn="just"/>
            <a:r>
              <a:rPr lang="en-US" dirty="0"/>
              <a:t>An edge of the form (</a:t>
            </a:r>
            <a:r>
              <a:rPr lang="en-US" i="1" dirty="0" err="1"/>
              <a:t>a</a:t>
            </a:r>
            <a:r>
              <a:rPr lang="en-US" dirty="0" err="1"/>
              <a:t>,</a:t>
            </a:r>
            <a:r>
              <a:rPr lang="en-US" i="1" dirty="0" err="1"/>
              <a:t>a</a:t>
            </a:r>
            <a:r>
              <a:rPr lang="en-US" dirty="0"/>
              <a:t>) is called a </a:t>
            </a:r>
            <a:r>
              <a:rPr lang="en-US" i="1" dirty="0"/>
              <a:t>loop</a:t>
            </a:r>
            <a:r>
              <a:rPr lang="en-US" dirty="0"/>
              <a:t>.  </a:t>
            </a:r>
          </a:p>
          <a:p>
            <a:pPr>
              <a:buNone/>
            </a:pPr>
            <a:r>
              <a:rPr lang="en-US" b="1" dirty="0"/>
              <a:t>    </a:t>
            </a:r>
          </a:p>
          <a:p>
            <a:pPr>
              <a:buNone/>
            </a:pPr>
            <a:r>
              <a:rPr lang="en-US" b="1" dirty="0"/>
              <a:t>    Example</a:t>
            </a:r>
            <a:r>
              <a:rPr lang="en-US" dirty="0"/>
              <a:t>:  A drawing of the directed graph with vertices </a:t>
            </a:r>
            <a:r>
              <a:rPr lang="en-US" i="1" dirty="0"/>
              <a:t>a</a:t>
            </a:r>
            <a:r>
              <a:rPr lang="en-US" dirty="0"/>
              <a:t>, </a:t>
            </a:r>
            <a:r>
              <a:rPr lang="en-US" i="1" dirty="0"/>
              <a:t>b</a:t>
            </a:r>
            <a:r>
              <a:rPr lang="en-US" dirty="0"/>
              <a:t>, </a:t>
            </a:r>
            <a:r>
              <a:rPr lang="en-US" i="1" dirty="0"/>
              <a:t>c</a:t>
            </a:r>
            <a:r>
              <a:rPr lang="en-US" dirty="0"/>
              <a:t>, and </a:t>
            </a:r>
            <a:r>
              <a:rPr lang="en-US" i="1" dirty="0"/>
              <a:t>d</a:t>
            </a:r>
            <a:r>
              <a:rPr lang="en-US" dirty="0"/>
              <a:t>, and edges   (</a:t>
            </a:r>
            <a:r>
              <a:rPr lang="en-US" i="1" dirty="0"/>
              <a:t>a</a:t>
            </a:r>
            <a:r>
              <a:rPr lang="en-US" dirty="0"/>
              <a:t>, </a:t>
            </a:r>
            <a:r>
              <a:rPr lang="en-US" i="1" dirty="0"/>
              <a:t>b</a:t>
            </a:r>
            <a:r>
              <a:rPr lang="en-US" dirty="0"/>
              <a:t>), (</a:t>
            </a:r>
            <a:r>
              <a:rPr lang="en-US" i="1" dirty="0"/>
              <a:t>a</a:t>
            </a:r>
            <a:r>
              <a:rPr lang="en-US" dirty="0"/>
              <a:t>, </a:t>
            </a:r>
            <a:r>
              <a:rPr lang="en-US" i="1" dirty="0"/>
              <a:t>d</a:t>
            </a:r>
            <a:r>
              <a:rPr lang="en-US" dirty="0"/>
              <a:t>), (</a:t>
            </a:r>
            <a:r>
              <a:rPr lang="en-US" i="1" dirty="0"/>
              <a:t>b</a:t>
            </a:r>
            <a:r>
              <a:rPr lang="en-US" dirty="0"/>
              <a:t>, </a:t>
            </a:r>
            <a:r>
              <a:rPr lang="en-US" i="1" dirty="0"/>
              <a:t>b</a:t>
            </a:r>
            <a:r>
              <a:rPr lang="en-US" dirty="0"/>
              <a:t>), (</a:t>
            </a:r>
            <a:r>
              <a:rPr lang="en-US" i="1" dirty="0"/>
              <a:t>b</a:t>
            </a:r>
            <a:r>
              <a:rPr lang="en-US" dirty="0"/>
              <a:t>, </a:t>
            </a:r>
            <a:r>
              <a:rPr lang="en-US" i="1" dirty="0"/>
              <a:t>d</a:t>
            </a:r>
            <a:r>
              <a:rPr lang="en-US" dirty="0"/>
              <a:t>), (</a:t>
            </a:r>
            <a:r>
              <a:rPr lang="en-US" i="1" dirty="0"/>
              <a:t>c</a:t>
            </a:r>
            <a:r>
              <a:rPr lang="en-US" dirty="0"/>
              <a:t>, a), (</a:t>
            </a:r>
            <a:r>
              <a:rPr lang="en-US" i="1" dirty="0"/>
              <a:t>c,</a:t>
            </a:r>
            <a:r>
              <a:rPr lang="en-US" dirty="0"/>
              <a:t> </a:t>
            </a:r>
            <a:r>
              <a:rPr lang="en-US" i="1" dirty="0"/>
              <a:t>b</a:t>
            </a:r>
            <a:r>
              <a:rPr lang="en-US" dirty="0"/>
              <a:t>), and (</a:t>
            </a:r>
            <a:r>
              <a:rPr lang="en-US" i="1" dirty="0"/>
              <a:t>d</a:t>
            </a:r>
            <a:r>
              <a:rPr lang="en-US" dirty="0"/>
              <a:t>, </a:t>
            </a:r>
            <a:r>
              <a:rPr lang="en-US" i="1" dirty="0"/>
              <a:t>b</a:t>
            </a:r>
            <a:r>
              <a:rPr lang="en-US" dirty="0"/>
              <a:t>) is shown here.</a:t>
            </a:r>
          </a:p>
          <a:p>
            <a:pPr>
              <a:buNone/>
            </a:pPr>
            <a:endParaRPr lang="en-US" dirty="0"/>
          </a:p>
          <a:p>
            <a:pPr>
              <a:buNone/>
            </a:pPr>
            <a:endParaRPr lang="en-US" dirty="0"/>
          </a:p>
          <a:p>
            <a:pPr>
              <a:buNone/>
            </a:pPr>
            <a:endParaRPr lang="en-US" dirty="0"/>
          </a:p>
          <a:p>
            <a:pPr>
              <a:buNone/>
            </a:pPr>
            <a:endParaRPr lang="en-US" dirty="0"/>
          </a:p>
          <a:p>
            <a:pPr>
              <a:buNone/>
            </a:pPr>
            <a:r>
              <a:rPr lang="en-US" dirty="0"/>
              <a:t>   </a:t>
            </a:r>
          </a:p>
          <a:p>
            <a:pPr>
              <a:buNone/>
            </a:pPr>
            <a:endParaRPr lang="en-US" dirty="0"/>
          </a:p>
          <a:p>
            <a:pPr>
              <a:buNone/>
            </a:pPr>
            <a:endParaRPr lang="en-US" dirty="0"/>
          </a:p>
          <a:p>
            <a:pPr>
              <a:buNone/>
            </a:pPr>
            <a:endParaRPr lang="en-US" dirty="0"/>
          </a:p>
        </p:txBody>
      </p:sp>
      <p:pic>
        <p:nvPicPr>
          <p:cNvPr id="4" name="Content Placeholder 3" descr="0805.jpg"/>
          <p:cNvPicPr>
            <a:picLocks noChangeAspect="1"/>
          </p:cNvPicPr>
          <p:nvPr/>
        </p:nvPicPr>
        <p:blipFill>
          <a:blip r:embed="rId2" cstate="print"/>
          <a:stretch>
            <a:fillRect/>
          </a:stretch>
        </p:blipFill>
        <p:spPr>
          <a:xfrm>
            <a:off x="3156438" y="4575810"/>
            <a:ext cx="2971800" cy="1905000"/>
          </a:xfrm>
          <a:prstGeom prst="rect">
            <a:avLst/>
          </a:prstGeom>
        </p:spPr>
      </p:pic>
    </p:spTree>
    <p:extLst>
      <p:ext uri="{BB962C8B-B14F-4D97-AF65-F5344CB8AC3E}">
        <p14:creationId xmlns:p14="http://schemas.microsoft.com/office/powerpoint/2010/main" val="415688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800"/>
          </a:xfrm>
        </p:spPr>
        <p:txBody>
          <a:bodyPr>
            <a:noAutofit/>
          </a:bodyPr>
          <a:lstStyle/>
          <a:p>
            <a:r>
              <a:rPr lang="en-US" sz="4000" dirty="0"/>
              <a:t>Representing Relations Using Matrices</a:t>
            </a:r>
          </a:p>
        </p:txBody>
      </p:sp>
      <p:sp>
        <p:nvSpPr>
          <p:cNvPr id="3" name="Content Placeholder 2"/>
          <p:cNvSpPr>
            <a:spLocks noGrp="1"/>
          </p:cNvSpPr>
          <p:nvPr>
            <p:ph idx="1"/>
          </p:nvPr>
        </p:nvSpPr>
        <p:spPr>
          <a:xfrm>
            <a:off x="228600" y="1524000"/>
            <a:ext cx="8458200" cy="4800600"/>
          </a:xfrm>
        </p:spPr>
        <p:txBody>
          <a:bodyPr>
            <a:normAutofit fontScale="92500" lnSpcReduction="20000"/>
          </a:bodyPr>
          <a:lstStyle/>
          <a:p>
            <a:r>
              <a:rPr lang="en-US" dirty="0"/>
              <a:t>A relation between finite sets can be represented using a zero-one matrix. </a:t>
            </a:r>
          </a:p>
          <a:p>
            <a:r>
              <a:rPr lang="en-US" dirty="0"/>
              <a:t>Suppose </a:t>
            </a:r>
            <a:r>
              <a:rPr lang="en-US" i="1" dirty="0"/>
              <a:t>R</a:t>
            </a:r>
            <a:r>
              <a:rPr lang="en-US" dirty="0"/>
              <a:t> is a relation from </a:t>
            </a:r>
            <a:r>
              <a:rPr lang="en-US" i="1" dirty="0"/>
              <a:t>A</a:t>
            </a:r>
            <a:r>
              <a:rPr lang="en-US" dirty="0"/>
              <a:t> = {</a:t>
            </a:r>
            <a:r>
              <a:rPr lang="en-US" i="1" dirty="0"/>
              <a:t>a</a:t>
            </a:r>
            <a:r>
              <a:rPr lang="en-US" baseline="-25000" dirty="0">
                <a:latin typeface="Cambria Math" pitchFamily="18" charset="0"/>
                <a:ea typeface="Cambria Math" pitchFamily="18" charset="0"/>
              </a:rPr>
              <a:t>1</a:t>
            </a:r>
            <a:r>
              <a:rPr lang="en-US" dirty="0"/>
              <a:t>, </a:t>
            </a:r>
            <a:r>
              <a:rPr lang="en-US" i="1" dirty="0"/>
              <a:t>a</a:t>
            </a:r>
            <a:r>
              <a:rPr lang="en-US" baseline="-25000" dirty="0">
                <a:latin typeface="Cambria Math" pitchFamily="18" charset="0"/>
                <a:ea typeface="Cambria Math" pitchFamily="18" charset="0"/>
              </a:rPr>
              <a:t>2</a:t>
            </a:r>
            <a:r>
              <a:rPr lang="en-US" dirty="0"/>
              <a:t>, …, </a:t>
            </a:r>
            <a:r>
              <a:rPr lang="en-US" i="1" dirty="0"/>
              <a:t>a</a:t>
            </a:r>
            <a:r>
              <a:rPr lang="en-US" i="1" baseline="-25000" dirty="0"/>
              <a:t>m</a:t>
            </a:r>
            <a:r>
              <a:rPr lang="en-US" dirty="0"/>
              <a:t>} to                         </a:t>
            </a:r>
            <a:r>
              <a:rPr lang="en-US" i="1" dirty="0"/>
              <a:t>B</a:t>
            </a:r>
            <a:r>
              <a:rPr lang="en-US" dirty="0"/>
              <a:t> = {</a:t>
            </a:r>
            <a:r>
              <a:rPr lang="en-US" i="1" dirty="0"/>
              <a:t>b</a:t>
            </a:r>
            <a:r>
              <a:rPr lang="en-US" baseline="-25000" dirty="0">
                <a:latin typeface="Cambria Math" pitchFamily="18" charset="0"/>
                <a:ea typeface="Cambria Math" pitchFamily="18" charset="0"/>
              </a:rPr>
              <a:t>1</a:t>
            </a:r>
            <a:r>
              <a:rPr lang="en-US" dirty="0"/>
              <a:t>, </a:t>
            </a:r>
            <a:r>
              <a:rPr lang="en-US" i="1" dirty="0"/>
              <a:t>b</a:t>
            </a:r>
            <a:r>
              <a:rPr lang="en-US" baseline="-25000" dirty="0">
                <a:latin typeface="Cambria Math" pitchFamily="18" charset="0"/>
                <a:ea typeface="Cambria Math" pitchFamily="18" charset="0"/>
              </a:rPr>
              <a:t>2</a:t>
            </a:r>
            <a:r>
              <a:rPr lang="en-US" dirty="0"/>
              <a:t>, …, </a:t>
            </a:r>
            <a:r>
              <a:rPr lang="en-US" i="1" dirty="0" err="1"/>
              <a:t>b</a:t>
            </a:r>
            <a:r>
              <a:rPr lang="en-US" i="1" baseline="-25000" dirty="0" err="1"/>
              <a:t>n</a:t>
            </a:r>
            <a:r>
              <a:rPr lang="en-US" dirty="0"/>
              <a:t>}.</a:t>
            </a:r>
          </a:p>
          <a:p>
            <a:pPr lvl="1"/>
            <a:r>
              <a:rPr lang="en-US" dirty="0"/>
              <a:t>The elements of the two sets can be listed in any particular arbitrary order. When </a:t>
            </a:r>
            <a:r>
              <a:rPr lang="en-US" i="1" dirty="0"/>
              <a:t>A</a:t>
            </a:r>
            <a:r>
              <a:rPr lang="en-US" dirty="0"/>
              <a:t> = </a:t>
            </a:r>
            <a:r>
              <a:rPr lang="en-US" i="1" dirty="0"/>
              <a:t>B</a:t>
            </a:r>
            <a:r>
              <a:rPr lang="en-US" dirty="0"/>
              <a:t>, we use the same ordering. </a:t>
            </a:r>
          </a:p>
          <a:p>
            <a:r>
              <a:rPr lang="en-US" dirty="0"/>
              <a:t>The relation </a:t>
            </a:r>
            <a:r>
              <a:rPr lang="en-US" i="1" dirty="0"/>
              <a:t>R</a:t>
            </a:r>
            <a:r>
              <a:rPr lang="en-US" dirty="0"/>
              <a:t> is represented by the matrix                                         </a:t>
            </a:r>
            <a:r>
              <a:rPr lang="en-US" i="1" dirty="0"/>
              <a:t>M</a:t>
            </a:r>
            <a:r>
              <a:rPr lang="en-US" i="1" baseline="-25000" dirty="0"/>
              <a:t>R</a:t>
            </a:r>
            <a:r>
              <a:rPr lang="en-US" dirty="0"/>
              <a:t> = [</a:t>
            </a:r>
            <a:r>
              <a:rPr lang="en-US" i="1" dirty="0" err="1"/>
              <a:t>m</a:t>
            </a:r>
            <a:r>
              <a:rPr lang="en-US" i="1" baseline="-25000" dirty="0" err="1"/>
              <a:t>ij</a:t>
            </a:r>
            <a:r>
              <a:rPr lang="en-US" dirty="0"/>
              <a:t>], where</a:t>
            </a:r>
          </a:p>
          <a:p>
            <a:endParaRPr lang="en-US" dirty="0"/>
          </a:p>
          <a:p>
            <a:endParaRPr lang="en-US" dirty="0"/>
          </a:p>
          <a:p>
            <a:pPr>
              <a:buNone/>
            </a:pPr>
            <a:endParaRPr lang="en-US" dirty="0"/>
          </a:p>
          <a:p>
            <a:r>
              <a:rPr lang="en-US" dirty="0"/>
              <a:t>The matrix representing </a:t>
            </a:r>
            <a:r>
              <a:rPr lang="en-US" i="1" dirty="0"/>
              <a:t>R</a:t>
            </a:r>
            <a:r>
              <a:rPr lang="en-US" dirty="0"/>
              <a:t> has a </a:t>
            </a:r>
            <a:r>
              <a:rPr lang="en-US" dirty="0">
                <a:latin typeface="Cambria Math" pitchFamily="18" charset="0"/>
                <a:ea typeface="Cambria Math" pitchFamily="18" charset="0"/>
              </a:rPr>
              <a:t>1</a:t>
            </a:r>
            <a:r>
              <a:rPr lang="en-US" dirty="0"/>
              <a:t> as its (</a:t>
            </a:r>
            <a:r>
              <a:rPr lang="en-US" i="1" dirty="0" err="1"/>
              <a:t>i</a:t>
            </a:r>
            <a:r>
              <a:rPr lang="en-US" dirty="0" err="1"/>
              <a:t>,</a:t>
            </a:r>
            <a:r>
              <a:rPr lang="en-US" i="1" dirty="0" err="1"/>
              <a:t>j</a:t>
            </a:r>
            <a:r>
              <a:rPr lang="en-US" dirty="0"/>
              <a:t>) entry when </a:t>
            </a:r>
            <a:r>
              <a:rPr lang="en-US" i="1" dirty="0" err="1"/>
              <a:t>a</a:t>
            </a:r>
            <a:r>
              <a:rPr lang="en-US" i="1" baseline="-25000" dirty="0" err="1"/>
              <a:t>i</a:t>
            </a:r>
            <a:r>
              <a:rPr lang="en-US" dirty="0"/>
              <a:t> is related to </a:t>
            </a:r>
            <a:r>
              <a:rPr lang="en-US" i="1" dirty="0" err="1"/>
              <a:t>b</a:t>
            </a:r>
            <a:r>
              <a:rPr lang="en-US" i="1" baseline="-25000" dirty="0" err="1"/>
              <a:t>j</a:t>
            </a:r>
            <a:r>
              <a:rPr lang="en-US" i="1" dirty="0"/>
              <a:t> </a:t>
            </a:r>
            <a:r>
              <a:rPr lang="en-US" dirty="0"/>
              <a:t>and a </a:t>
            </a:r>
            <a:r>
              <a:rPr lang="en-US" dirty="0">
                <a:latin typeface="Cambria Math" pitchFamily="18" charset="0"/>
                <a:ea typeface="Cambria Math" pitchFamily="18" charset="0"/>
              </a:rPr>
              <a:t>0</a:t>
            </a:r>
            <a:r>
              <a:rPr lang="en-US" dirty="0"/>
              <a:t> if  </a:t>
            </a:r>
            <a:r>
              <a:rPr lang="en-US" i="1" dirty="0" err="1"/>
              <a:t>a</a:t>
            </a:r>
            <a:r>
              <a:rPr lang="en-US" i="1" baseline="-25000" dirty="0" err="1"/>
              <a:t>i</a:t>
            </a:r>
            <a:r>
              <a:rPr lang="en-US" dirty="0"/>
              <a:t> is not related to </a:t>
            </a:r>
            <a:r>
              <a:rPr lang="en-US" i="1" dirty="0" err="1"/>
              <a:t>b</a:t>
            </a:r>
            <a:r>
              <a:rPr lang="en-US" i="1" baseline="-25000" dirty="0" err="1"/>
              <a:t>j</a:t>
            </a:r>
            <a:r>
              <a:rPr lang="en-US" dirty="0"/>
              <a:t>. </a:t>
            </a:r>
          </a:p>
        </p:txBody>
      </p:sp>
      <p:pic>
        <p:nvPicPr>
          <p:cNvPr id="5" name="Picture 4" descr="addin_tmp.png"/>
          <p:cNvPicPr>
            <a:picLocks noChangeAspect="1"/>
          </p:cNvPicPr>
          <p:nvPr>
            <p:custDataLst>
              <p:tags r:id="rId1"/>
            </p:custDataLst>
          </p:nvPr>
        </p:nvPicPr>
        <p:blipFill>
          <a:blip r:embed="rId3" cstate="print"/>
          <a:stretch>
            <a:fillRect/>
          </a:stretch>
        </p:blipFill>
        <p:spPr>
          <a:xfrm>
            <a:off x="3077527" y="3962400"/>
            <a:ext cx="3094673" cy="990600"/>
          </a:xfrm>
          <a:prstGeom prst="rect">
            <a:avLst/>
          </a:prstGeom>
        </p:spPr>
      </p:pic>
    </p:spTree>
    <p:extLst>
      <p:ext uri="{BB962C8B-B14F-4D97-AF65-F5344CB8AC3E}">
        <p14:creationId xmlns:p14="http://schemas.microsoft.com/office/powerpoint/2010/main" val="255143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Examples of Representing Relations Using Matrices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1</a:t>
            </a:r>
            <a:r>
              <a:rPr lang="en-US" dirty="0"/>
              <a:t>: Suppose that </a:t>
            </a:r>
            <a:r>
              <a:rPr lang="en-US" i="1" dirty="0"/>
              <a:t>A</a:t>
            </a:r>
            <a:r>
              <a:rPr lang="en-US" dirty="0"/>
              <a:t> = {</a:t>
            </a:r>
            <a:r>
              <a:rPr lang="en-US" dirty="0">
                <a:latin typeface="Cambria Math" pitchFamily="18" charset="0"/>
                <a:ea typeface="Cambria Math" pitchFamily="18" charset="0"/>
              </a:rPr>
              <a:t>1,2,3</a:t>
            </a:r>
            <a:r>
              <a:rPr lang="en-US" dirty="0"/>
              <a:t>} and </a:t>
            </a:r>
            <a:r>
              <a:rPr lang="en-US" i="1" dirty="0"/>
              <a:t>B</a:t>
            </a:r>
            <a:r>
              <a:rPr lang="en-US" dirty="0"/>
              <a:t> = {</a:t>
            </a:r>
            <a:r>
              <a:rPr lang="en-US" dirty="0">
                <a:latin typeface="Cambria Math" pitchFamily="18" charset="0"/>
                <a:ea typeface="Cambria Math" pitchFamily="18" charset="0"/>
              </a:rPr>
              <a:t>1,2</a:t>
            </a:r>
            <a:r>
              <a:rPr lang="en-US" dirty="0"/>
              <a:t>}. Let  </a:t>
            </a:r>
            <a:r>
              <a:rPr lang="en-US" i="1" dirty="0"/>
              <a:t>R</a:t>
            </a:r>
            <a:r>
              <a:rPr lang="en-US" dirty="0"/>
              <a:t> be  the relation from </a:t>
            </a:r>
            <a:r>
              <a:rPr lang="en-US" i="1" dirty="0"/>
              <a:t>A</a:t>
            </a:r>
            <a:r>
              <a:rPr lang="en-US" dirty="0"/>
              <a:t> to </a:t>
            </a:r>
            <a:r>
              <a:rPr lang="en-US" i="1" dirty="0"/>
              <a:t>B</a:t>
            </a:r>
            <a:r>
              <a:rPr lang="en-US" dirty="0"/>
              <a:t> containing (</a:t>
            </a:r>
            <a:r>
              <a:rPr lang="en-US" i="1" dirty="0" err="1"/>
              <a:t>a</a:t>
            </a:r>
            <a:r>
              <a:rPr lang="en-US" dirty="0" err="1"/>
              <a:t>,</a:t>
            </a:r>
            <a:r>
              <a:rPr lang="en-US" i="1" dirty="0" err="1"/>
              <a:t>b</a:t>
            </a:r>
            <a:r>
              <a:rPr lang="en-US" dirty="0"/>
              <a:t>) if </a:t>
            </a:r>
            <a:r>
              <a:rPr lang="en-US" i="1" dirty="0"/>
              <a:t>a</a:t>
            </a:r>
            <a:r>
              <a:rPr lang="en-US" dirty="0"/>
              <a:t> </a:t>
            </a:r>
            <a:r>
              <a:rPr lang="en-US" dirty="0">
                <a:latin typeface="Cambria Math"/>
                <a:ea typeface="Cambria Math"/>
              </a:rPr>
              <a:t>∈</a:t>
            </a:r>
            <a:r>
              <a:rPr lang="en-US" dirty="0"/>
              <a:t> </a:t>
            </a:r>
            <a:r>
              <a:rPr lang="en-US" i="1" dirty="0"/>
              <a:t>A</a:t>
            </a:r>
            <a:r>
              <a:rPr lang="en-US" dirty="0"/>
              <a:t>,    </a:t>
            </a:r>
            <a:r>
              <a:rPr lang="en-US" i="1" dirty="0"/>
              <a:t>b</a:t>
            </a:r>
            <a:r>
              <a:rPr lang="en-US" dirty="0"/>
              <a:t> </a:t>
            </a:r>
            <a:r>
              <a:rPr lang="en-US" dirty="0">
                <a:latin typeface="Cambria Math"/>
                <a:ea typeface="Cambria Math"/>
              </a:rPr>
              <a:t>∈</a:t>
            </a:r>
            <a:r>
              <a:rPr lang="en-US" dirty="0"/>
              <a:t>  </a:t>
            </a:r>
            <a:r>
              <a:rPr lang="en-US" i="1" dirty="0"/>
              <a:t>B</a:t>
            </a:r>
            <a:r>
              <a:rPr lang="en-US" dirty="0"/>
              <a:t>, and </a:t>
            </a:r>
            <a:r>
              <a:rPr lang="en-US" i="1" dirty="0"/>
              <a:t>a</a:t>
            </a:r>
            <a:r>
              <a:rPr lang="en-US" dirty="0"/>
              <a:t> &gt; </a:t>
            </a:r>
            <a:r>
              <a:rPr lang="en-US" i="1" dirty="0"/>
              <a:t>b</a:t>
            </a:r>
            <a:r>
              <a:rPr lang="en-US" dirty="0"/>
              <a:t>. What is the matrix representing </a:t>
            </a:r>
            <a:r>
              <a:rPr lang="en-US" i="1" dirty="0"/>
              <a:t>R </a:t>
            </a:r>
            <a:r>
              <a:rPr lang="en-US" dirty="0"/>
              <a:t> (assuming the ordering of elements is the same as the increasing numerical order)?</a:t>
            </a:r>
          </a:p>
          <a:p>
            <a:pPr>
              <a:buNone/>
            </a:pPr>
            <a:r>
              <a:rPr lang="en-US" b="1" dirty="0"/>
              <a:t>   Solution: </a:t>
            </a:r>
            <a:r>
              <a:rPr lang="en-US" dirty="0"/>
              <a:t>Because </a:t>
            </a:r>
            <a:r>
              <a:rPr lang="en-US" i="1" dirty="0"/>
              <a:t>R</a:t>
            </a:r>
            <a:r>
              <a:rPr lang="en-US" dirty="0"/>
              <a:t> = {(</a:t>
            </a:r>
            <a:r>
              <a:rPr lang="en-US" dirty="0">
                <a:latin typeface="Cambria Math" pitchFamily="18" charset="0"/>
                <a:ea typeface="Cambria Math" pitchFamily="18" charset="0"/>
              </a:rPr>
              <a:t>2,1</a:t>
            </a:r>
            <a:r>
              <a:rPr lang="en-US" dirty="0"/>
              <a:t>), (</a:t>
            </a:r>
            <a:r>
              <a:rPr lang="en-US" dirty="0">
                <a:latin typeface="Cambria Math" pitchFamily="18" charset="0"/>
                <a:ea typeface="Cambria Math" pitchFamily="18" charset="0"/>
              </a:rPr>
              <a:t>3,1</a:t>
            </a:r>
            <a:r>
              <a:rPr lang="en-US" dirty="0"/>
              <a:t>),(</a:t>
            </a:r>
            <a:r>
              <a:rPr lang="en-US" dirty="0">
                <a:latin typeface="Cambria Math" pitchFamily="18" charset="0"/>
                <a:ea typeface="Cambria Math" pitchFamily="18" charset="0"/>
              </a:rPr>
              <a:t>3,2</a:t>
            </a:r>
            <a:r>
              <a:rPr lang="en-US" dirty="0"/>
              <a:t>)}, the matrix is</a:t>
            </a:r>
          </a:p>
        </p:txBody>
      </p:sp>
      <p:pic>
        <p:nvPicPr>
          <p:cNvPr id="7" name="Picture 6" descr="addin_tmp.png"/>
          <p:cNvPicPr>
            <a:picLocks noChangeAspect="1"/>
          </p:cNvPicPr>
          <p:nvPr>
            <p:custDataLst>
              <p:tags r:id="rId1"/>
            </p:custDataLst>
          </p:nvPr>
        </p:nvPicPr>
        <p:blipFill>
          <a:blip r:embed="rId3" cstate="print"/>
          <a:stretch>
            <a:fillRect/>
          </a:stretch>
        </p:blipFill>
        <p:spPr>
          <a:xfrm>
            <a:off x="3048000" y="4662269"/>
            <a:ext cx="3505200" cy="1505711"/>
          </a:xfrm>
          <a:prstGeom prst="rect">
            <a:avLst/>
          </a:prstGeom>
        </p:spPr>
      </p:pic>
    </p:spTree>
    <p:extLst>
      <p:ext uri="{BB962C8B-B14F-4D97-AF65-F5344CB8AC3E}">
        <p14:creationId xmlns:p14="http://schemas.microsoft.com/office/powerpoint/2010/main" val="16291131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E6A87-5339-4C41-8ABC-6CD0377FD042}"/>
              </a:ext>
            </a:extLst>
          </p:cNvPr>
          <p:cNvSpPr>
            <a:spLocks noGrp="1"/>
          </p:cNvSpPr>
          <p:nvPr>
            <p:ph type="title"/>
          </p:nvPr>
        </p:nvSpPr>
        <p:spPr>
          <a:xfrm>
            <a:off x="457200" y="704088"/>
            <a:ext cx="8229600" cy="515112"/>
          </a:xfrm>
        </p:spPr>
        <p:txBody>
          <a:bodyPr>
            <a:normAutofit fontScale="90000"/>
          </a:bodyPr>
          <a:lstStyle/>
          <a:p>
            <a:r>
              <a:rPr lang="en-US" dirty="0"/>
              <a:t>Binary Relations</a:t>
            </a:r>
            <a:endParaRPr lang="x-none" dirty="0"/>
          </a:p>
        </p:txBody>
      </p:sp>
      <p:pic>
        <p:nvPicPr>
          <p:cNvPr id="4" name="Content Placeholder 3">
            <a:extLst>
              <a:ext uri="{FF2B5EF4-FFF2-40B4-BE49-F238E27FC236}">
                <a16:creationId xmlns:a16="http://schemas.microsoft.com/office/drawing/2014/main" id="{467E6EC2-2150-48D7-BC3F-B0145B497528}"/>
              </a:ext>
            </a:extLst>
          </p:cNvPr>
          <p:cNvPicPr>
            <a:picLocks noGrp="1" noChangeAspect="1"/>
          </p:cNvPicPr>
          <p:nvPr>
            <p:ph idx="1"/>
          </p:nvPr>
        </p:nvPicPr>
        <p:blipFill>
          <a:blip r:embed="rId2"/>
          <a:stretch>
            <a:fillRect/>
          </a:stretch>
        </p:blipFill>
        <p:spPr>
          <a:xfrm>
            <a:off x="457200" y="1828800"/>
            <a:ext cx="8001000" cy="4800600"/>
          </a:xfrm>
          <a:prstGeom prst="rect">
            <a:avLst/>
          </a:prstGeom>
        </p:spPr>
      </p:pic>
      <p:sp>
        <p:nvSpPr>
          <p:cNvPr id="5" name="Title 1">
            <a:extLst>
              <a:ext uri="{FF2B5EF4-FFF2-40B4-BE49-F238E27FC236}">
                <a16:creationId xmlns:a16="http://schemas.microsoft.com/office/drawing/2014/main" id="{473218E1-1B33-43A3-83E2-22C2F25BE4B6}"/>
              </a:ext>
            </a:extLst>
          </p:cNvPr>
          <p:cNvSpPr txBox="1">
            <a:spLocks/>
          </p:cNvSpPr>
          <p:nvPr/>
        </p:nvSpPr>
        <p:spPr>
          <a:xfrm>
            <a:off x="411077" y="1219200"/>
            <a:ext cx="8229600" cy="6096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3600" b="1" dirty="0">
                <a:solidFill>
                  <a:schemeClr val="tx1"/>
                </a:solidFill>
              </a:rPr>
              <a:t>EXAMPLE #1: (cont.)</a:t>
            </a:r>
          </a:p>
        </p:txBody>
      </p:sp>
    </p:spTree>
    <p:extLst>
      <p:ext uri="{BB962C8B-B14F-4D97-AF65-F5344CB8AC3E}">
        <p14:creationId xmlns:p14="http://schemas.microsoft.com/office/powerpoint/2010/main" val="29738314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762000"/>
          </a:xfrm>
        </p:spPr>
        <p:txBody>
          <a:bodyPr>
            <a:normAutofit fontScale="90000"/>
          </a:bodyPr>
          <a:lstStyle/>
          <a:p>
            <a:r>
              <a:rPr lang="en-US" dirty="0"/>
              <a:t>Binary Relation on a Set</a:t>
            </a:r>
          </a:p>
        </p:txBody>
      </p:sp>
      <p:sp>
        <p:nvSpPr>
          <p:cNvPr id="3" name="Content Placeholder 2"/>
          <p:cNvSpPr>
            <a:spLocks noGrp="1"/>
          </p:cNvSpPr>
          <p:nvPr>
            <p:ph idx="1"/>
          </p:nvPr>
        </p:nvSpPr>
        <p:spPr>
          <a:xfrm>
            <a:off x="609600" y="1219200"/>
            <a:ext cx="8229600" cy="5303520"/>
          </a:xfrm>
        </p:spPr>
        <p:txBody>
          <a:bodyPr>
            <a:normAutofit fontScale="92500"/>
          </a:bodyPr>
          <a:lstStyle/>
          <a:p>
            <a:pPr>
              <a:buNone/>
            </a:pPr>
            <a:r>
              <a:rPr lang="en-US" b="1" dirty="0"/>
              <a:t>   Definition:</a:t>
            </a:r>
            <a:r>
              <a:rPr lang="en-US" dirty="0"/>
              <a:t> A binary relation </a:t>
            </a:r>
            <a:r>
              <a:rPr lang="en-US" i="1" dirty="0"/>
              <a:t>R</a:t>
            </a:r>
            <a:r>
              <a:rPr lang="en-US" dirty="0"/>
              <a:t> </a:t>
            </a:r>
            <a:r>
              <a:rPr lang="en-US" i="1" dirty="0"/>
              <a:t>on a set A</a:t>
            </a:r>
            <a:r>
              <a:rPr lang="en-US" dirty="0"/>
              <a:t> is a subset </a:t>
            </a:r>
            <a:r>
              <a:rPr lang="en-US"/>
              <a:t>of                </a:t>
            </a:r>
            <a:r>
              <a:rPr lang="en-US" i="1"/>
              <a:t>A </a:t>
            </a:r>
            <a:r>
              <a:rPr lang="en-US" dirty="0">
                <a:latin typeface="Cambria Math"/>
                <a:ea typeface="Cambria Math"/>
              </a:rPr>
              <a:t>×</a:t>
            </a:r>
            <a:r>
              <a:rPr lang="en-US" i="1" dirty="0"/>
              <a:t> A </a:t>
            </a:r>
            <a:r>
              <a:rPr lang="en-US" dirty="0"/>
              <a:t>or a relation from </a:t>
            </a:r>
            <a:r>
              <a:rPr lang="en-US" i="1" dirty="0"/>
              <a:t>A</a:t>
            </a:r>
            <a:r>
              <a:rPr lang="en-US" dirty="0"/>
              <a:t> to </a:t>
            </a:r>
            <a:r>
              <a:rPr lang="en-US" i="1" dirty="0"/>
              <a:t>A</a:t>
            </a:r>
            <a:r>
              <a:rPr lang="en-US" dirty="0"/>
              <a:t>.</a:t>
            </a:r>
          </a:p>
          <a:p>
            <a:pPr>
              <a:buNone/>
            </a:pPr>
            <a:r>
              <a:rPr lang="en-US" b="1" dirty="0"/>
              <a:t>   Example</a:t>
            </a:r>
            <a:r>
              <a:rPr lang="en-US" dirty="0"/>
              <a:t>:</a:t>
            </a:r>
          </a:p>
          <a:p>
            <a:pPr lvl="1"/>
            <a:r>
              <a:rPr lang="en-US" dirty="0"/>
              <a:t>Suppose that </a:t>
            </a:r>
            <a:r>
              <a:rPr lang="en-US" i="1" dirty="0"/>
              <a:t>   A = </a:t>
            </a:r>
            <a:r>
              <a:rPr lang="en-US" dirty="0"/>
              <a:t>{</a:t>
            </a:r>
            <a:r>
              <a:rPr lang="en-US" i="1" dirty="0" err="1"/>
              <a:t>a,b,c</a:t>
            </a:r>
            <a:r>
              <a:rPr lang="en-US" dirty="0"/>
              <a:t>}. Then</a:t>
            </a:r>
            <a:r>
              <a:rPr lang="en-US" i="1" dirty="0"/>
              <a:t> R = </a:t>
            </a:r>
            <a:r>
              <a:rPr lang="en-US" dirty="0"/>
              <a:t>{(</a:t>
            </a:r>
            <a:r>
              <a:rPr lang="en-US" i="1" dirty="0" err="1"/>
              <a:t>a,a</a:t>
            </a:r>
            <a:r>
              <a:rPr lang="en-US" dirty="0"/>
              <a:t>)</a:t>
            </a:r>
            <a:r>
              <a:rPr lang="en-US" i="1" dirty="0"/>
              <a:t>,</a:t>
            </a:r>
            <a:r>
              <a:rPr lang="en-US" dirty="0"/>
              <a:t>(</a:t>
            </a:r>
            <a:r>
              <a:rPr lang="en-US" i="1" dirty="0" err="1"/>
              <a:t>a,b</a:t>
            </a:r>
            <a:r>
              <a:rPr lang="en-US" dirty="0"/>
              <a:t>)</a:t>
            </a:r>
            <a:r>
              <a:rPr lang="en-US" i="1" dirty="0"/>
              <a:t>, </a:t>
            </a:r>
            <a:r>
              <a:rPr lang="en-US" dirty="0"/>
              <a:t>(</a:t>
            </a:r>
            <a:r>
              <a:rPr lang="en-US" i="1" dirty="0" err="1"/>
              <a:t>a,c</a:t>
            </a:r>
            <a:r>
              <a:rPr lang="en-US" dirty="0"/>
              <a:t>)} is a relation on </a:t>
            </a:r>
            <a:r>
              <a:rPr lang="en-US" i="1" dirty="0"/>
              <a:t>A</a:t>
            </a:r>
            <a:r>
              <a:rPr lang="en-US" dirty="0"/>
              <a:t>. </a:t>
            </a:r>
          </a:p>
          <a:p>
            <a:pPr lvl="1"/>
            <a:r>
              <a:rPr lang="en-US" dirty="0"/>
              <a:t>Let  </a:t>
            </a:r>
            <a:r>
              <a:rPr lang="en-US" i="1" dirty="0"/>
              <a:t>A = </a:t>
            </a:r>
            <a:r>
              <a:rPr lang="en-US" dirty="0"/>
              <a:t>{</a:t>
            </a:r>
            <a:r>
              <a:rPr lang="en-US" dirty="0">
                <a:latin typeface="Cambria Math" pitchFamily="18" charset="0"/>
                <a:ea typeface="Cambria Math" pitchFamily="18" charset="0"/>
              </a:rPr>
              <a:t>1, 2, 3, 4</a:t>
            </a:r>
            <a:r>
              <a:rPr lang="en-US" dirty="0"/>
              <a:t>}. The ordered pairs in the relation                  R </a:t>
            </a:r>
            <a:r>
              <a:rPr lang="en-US" baseline="-25000" dirty="0">
                <a:latin typeface="Cambria Math" pitchFamily="18" charset="0"/>
                <a:ea typeface="Cambria Math" pitchFamily="18" charset="0"/>
              </a:rPr>
              <a:t>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divides </a:t>
            </a:r>
            <a:r>
              <a:rPr lang="en-US" i="1" dirty="0">
                <a:latin typeface="Cambria Math"/>
                <a:ea typeface="Cambria Math"/>
              </a:rPr>
              <a:t>b</a:t>
            </a:r>
            <a:r>
              <a:rPr lang="en-US" dirty="0">
                <a:latin typeface="Cambria Math"/>
                <a:ea typeface="Cambria Math"/>
              </a:rPr>
              <a:t>} are</a:t>
            </a:r>
          </a:p>
          <a:p>
            <a:pPr lvl="1">
              <a:buNone/>
            </a:pPr>
            <a:r>
              <a:rPr lang="en-US" dirty="0">
                <a:latin typeface="Cambria Math"/>
                <a:ea typeface="Cambria Math"/>
              </a:rPr>
              <a:t>     {(1,1), (1, 2), (1,3), (1, 4), (2, 2), (2, 4), (3, 3), and  (4, 4)}.</a:t>
            </a:r>
          </a:p>
          <a:p>
            <a:pPr marL="0" indent="0">
              <a:buNone/>
            </a:pPr>
            <a:r>
              <a:rPr lang="en-US" sz="2800" b="1" dirty="0"/>
              <a:t>    REMARK</a:t>
            </a:r>
            <a:r>
              <a:rPr lang="en-US" sz="2800" dirty="0"/>
              <a:t>:</a:t>
            </a:r>
          </a:p>
          <a:p>
            <a:pPr marL="0" indent="0">
              <a:buNone/>
            </a:pPr>
            <a:r>
              <a:rPr lang="en-US" sz="2800" dirty="0"/>
              <a:t>    For any set A</a:t>
            </a:r>
          </a:p>
          <a:p>
            <a:pPr marL="0" indent="0">
              <a:buNone/>
            </a:pPr>
            <a:r>
              <a:rPr lang="en-US" sz="2800" dirty="0"/>
              <a:t>	1. A × A is known as the universal relation.</a:t>
            </a:r>
          </a:p>
          <a:p>
            <a:pPr marL="0" indent="0">
              <a:buNone/>
            </a:pPr>
            <a:r>
              <a:rPr lang="en-US" sz="2800" dirty="0"/>
              <a:t>	2. ∅ is known as the empty relation.</a:t>
            </a:r>
            <a:endParaRPr lang="en-US" dirty="0">
              <a:latin typeface="Cambria Math"/>
              <a:ea typeface="Cambria Math"/>
            </a:endParaRPr>
          </a:p>
          <a:p>
            <a:pPr lvl="1">
              <a:buNone/>
            </a:pPr>
            <a:endParaRPr lang="en-US" i="1" dirty="0"/>
          </a:p>
        </p:txBody>
      </p:sp>
    </p:spTree>
    <p:extLst>
      <p:ext uri="{BB962C8B-B14F-4D97-AF65-F5344CB8AC3E}">
        <p14:creationId xmlns:p14="http://schemas.microsoft.com/office/powerpoint/2010/main" val="48588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9E97EC-015F-4EB7-AB4C-837F3222CFD8}"/>
              </a:ext>
            </a:extLst>
          </p:cNvPr>
          <p:cNvSpPr>
            <a:spLocks noGrp="1"/>
          </p:cNvSpPr>
          <p:nvPr>
            <p:ph type="title"/>
          </p:nvPr>
        </p:nvSpPr>
        <p:spPr>
          <a:xfrm>
            <a:off x="457200" y="704850"/>
            <a:ext cx="8229600" cy="742950"/>
          </a:xfrm>
        </p:spPr>
        <p:txBody>
          <a:bodyPr>
            <a:normAutofit fontScale="90000"/>
          </a:bodyPr>
          <a:lstStyle/>
          <a:p>
            <a:r>
              <a:rPr lang="en-US" dirty="0"/>
              <a:t>Binary Relation on a Set</a:t>
            </a:r>
          </a:p>
        </p:txBody>
      </p:sp>
      <p:pic>
        <p:nvPicPr>
          <p:cNvPr id="9" name="Content Placeholder 8">
            <a:extLst>
              <a:ext uri="{FF2B5EF4-FFF2-40B4-BE49-F238E27FC236}">
                <a16:creationId xmlns:a16="http://schemas.microsoft.com/office/drawing/2014/main" id="{051DB7DD-1355-4530-80CA-8258D8E2797B}"/>
              </a:ext>
            </a:extLst>
          </p:cNvPr>
          <p:cNvPicPr>
            <a:picLocks noGrp="1" noChangeAspect="1"/>
          </p:cNvPicPr>
          <p:nvPr>
            <p:ph idx="1"/>
          </p:nvPr>
        </p:nvPicPr>
        <p:blipFill>
          <a:blip r:embed="rId2"/>
          <a:stretch>
            <a:fillRect/>
          </a:stretch>
        </p:blipFill>
        <p:spPr>
          <a:xfrm>
            <a:off x="566737" y="1676400"/>
            <a:ext cx="8010525" cy="790575"/>
          </a:xfrm>
        </p:spPr>
      </p:pic>
      <p:pic>
        <p:nvPicPr>
          <p:cNvPr id="13" name="Picture 12">
            <a:extLst>
              <a:ext uri="{FF2B5EF4-FFF2-40B4-BE49-F238E27FC236}">
                <a16:creationId xmlns:a16="http://schemas.microsoft.com/office/drawing/2014/main" id="{59C22F87-D6A1-46BB-B7D4-4865686F71D3}"/>
              </a:ext>
            </a:extLst>
          </p:cNvPr>
          <p:cNvPicPr>
            <a:picLocks noChangeAspect="1"/>
          </p:cNvPicPr>
          <p:nvPr/>
        </p:nvPicPr>
        <p:blipFill>
          <a:blip r:embed="rId3"/>
          <a:stretch>
            <a:fillRect/>
          </a:stretch>
        </p:blipFill>
        <p:spPr>
          <a:xfrm>
            <a:off x="596047" y="2828925"/>
            <a:ext cx="8010524" cy="790575"/>
          </a:xfrm>
          <a:prstGeom prst="rect">
            <a:avLst/>
          </a:prstGeom>
        </p:spPr>
      </p:pic>
      <p:pic>
        <p:nvPicPr>
          <p:cNvPr id="15" name="Picture 14">
            <a:extLst>
              <a:ext uri="{FF2B5EF4-FFF2-40B4-BE49-F238E27FC236}">
                <a16:creationId xmlns:a16="http://schemas.microsoft.com/office/drawing/2014/main" id="{CC9783B0-C0E3-419E-B359-8BA1B3CFDB27}"/>
              </a:ext>
            </a:extLst>
          </p:cNvPr>
          <p:cNvPicPr>
            <a:picLocks noChangeAspect="1"/>
          </p:cNvPicPr>
          <p:nvPr/>
        </p:nvPicPr>
        <p:blipFill>
          <a:blip r:embed="rId4"/>
          <a:stretch>
            <a:fillRect/>
          </a:stretch>
        </p:blipFill>
        <p:spPr>
          <a:xfrm>
            <a:off x="838200" y="3936609"/>
            <a:ext cx="2676525" cy="2390775"/>
          </a:xfrm>
          <a:prstGeom prst="rect">
            <a:avLst/>
          </a:prstGeom>
        </p:spPr>
      </p:pic>
      <p:pic>
        <p:nvPicPr>
          <p:cNvPr id="17" name="Picture 16">
            <a:extLst>
              <a:ext uri="{FF2B5EF4-FFF2-40B4-BE49-F238E27FC236}">
                <a16:creationId xmlns:a16="http://schemas.microsoft.com/office/drawing/2014/main" id="{DB28EE0D-6027-4D81-ABB9-AE8ED4EDF7B4}"/>
              </a:ext>
            </a:extLst>
          </p:cNvPr>
          <p:cNvPicPr>
            <a:picLocks noChangeAspect="1"/>
          </p:cNvPicPr>
          <p:nvPr/>
        </p:nvPicPr>
        <p:blipFill>
          <a:blip r:embed="rId5"/>
          <a:stretch>
            <a:fillRect/>
          </a:stretch>
        </p:blipFill>
        <p:spPr>
          <a:xfrm>
            <a:off x="4953000" y="4231884"/>
            <a:ext cx="2209800" cy="2095500"/>
          </a:xfrm>
          <a:prstGeom prst="rect">
            <a:avLst/>
          </a:prstGeom>
        </p:spPr>
      </p:pic>
    </p:spTree>
    <p:extLst>
      <p:ext uri="{BB962C8B-B14F-4D97-AF65-F5344CB8AC3E}">
        <p14:creationId xmlns:p14="http://schemas.microsoft.com/office/powerpoint/2010/main" val="428576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72502"/>
          </a:xfrm>
        </p:spPr>
        <p:txBody>
          <a:bodyPr>
            <a:normAutofit/>
          </a:bodyPr>
          <a:lstStyle/>
          <a:p>
            <a:r>
              <a:rPr lang="en-US" dirty="0"/>
              <a:t>Sequences </a:t>
            </a:r>
          </a:p>
        </p:txBody>
      </p:sp>
      <p:sp>
        <p:nvSpPr>
          <p:cNvPr id="3" name="Content Placeholder 2"/>
          <p:cNvSpPr>
            <a:spLocks noGrp="1"/>
          </p:cNvSpPr>
          <p:nvPr>
            <p:ph idx="1"/>
          </p:nvPr>
        </p:nvSpPr>
        <p:spPr/>
        <p:txBody>
          <a:bodyPr>
            <a:normAutofit/>
          </a:bodyPr>
          <a:lstStyle/>
          <a:p>
            <a:pPr>
              <a:buNone/>
            </a:pPr>
            <a:r>
              <a:rPr lang="en-US" b="1" dirty="0"/>
              <a:t>Example</a:t>
            </a:r>
            <a:r>
              <a:rPr lang="en-US" dirty="0"/>
              <a:t>:</a:t>
            </a:r>
            <a:r>
              <a:rPr lang="en-US" b="1" dirty="0"/>
              <a:t> </a:t>
            </a:r>
            <a:r>
              <a:rPr lang="en-US" dirty="0"/>
              <a:t>Consider the sequence            where</a:t>
            </a:r>
          </a:p>
          <a:p>
            <a:endParaRPr lang="en-US" dirty="0"/>
          </a:p>
          <a:p>
            <a:pPr>
              <a:buNone/>
            </a:pPr>
            <a:endParaRPr lang="en-US" dirty="0"/>
          </a:p>
          <a:p>
            <a:pPr>
              <a:buNone/>
            </a:pPr>
            <a:r>
              <a:rPr lang="en-US" dirty="0"/>
              <a:t>  </a:t>
            </a:r>
          </a:p>
        </p:txBody>
      </p:sp>
      <p:pic>
        <p:nvPicPr>
          <p:cNvPr id="11" name="Picture 10" descr="addin_tmp.png"/>
          <p:cNvPicPr>
            <a:picLocks noChangeAspect="1"/>
          </p:cNvPicPr>
          <p:nvPr>
            <p:custDataLst>
              <p:tags r:id="rId1"/>
            </p:custDataLst>
          </p:nvPr>
        </p:nvPicPr>
        <p:blipFill>
          <a:blip r:embed="rId6" cstate="print"/>
          <a:stretch>
            <a:fillRect/>
          </a:stretch>
        </p:blipFill>
        <p:spPr>
          <a:xfrm>
            <a:off x="5334000" y="1981200"/>
            <a:ext cx="734378" cy="382905"/>
          </a:xfrm>
          <a:prstGeom prst="rect">
            <a:avLst/>
          </a:prstGeom>
        </p:spPr>
      </p:pic>
      <p:pic>
        <p:nvPicPr>
          <p:cNvPr id="14" name="Picture 13" descr="addin_tmp.png"/>
          <p:cNvPicPr>
            <a:picLocks noChangeAspect="1"/>
          </p:cNvPicPr>
          <p:nvPr>
            <p:custDataLst>
              <p:tags r:id="rId2"/>
            </p:custDataLst>
          </p:nvPr>
        </p:nvPicPr>
        <p:blipFill>
          <a:blip r:embed="rId7" cstate="print"/>
          <a:stretch>
            <a:fillRect/>
          </a:stretch>
        </p:blipFill>
        <p:spPr>
          <a:xfrm>
            <a:off x="1447800" y="3048000"/>
            <a:ext cx="1385888" cy="771525"/>
          </a:xfrm>
          <a:prstGeom prst="rect">
            <a:avLst/>
          </a:prstGeom>
        </p:spPr>
      </p:pic>
      <p:pic>
        <p:nvPicPr>
          <p:cNvPr id="16" name="Picture 15" descr="addin_tmp.png"/>
          <p:cNvPicPr>
            <a:picLocks noChangeAspect="1"/>
          </p:cNvPicPr>
          <p:nvPr>
            <p:custDataLst>
              <p:tags r:id="rId3"/>
            </p:custDataLst>
          </p:nvPr>
        </p:nvPicPr>
        <p:blipFill>
          <a:blip r:embed="rId8" cstate="print"/>
          <a:stretch>
            <a:fillRect/>
          </a:stretch>
        </p:blipFill>
        <p:spPr>
          <a:xfrm>
            <a:off x="3657600" y="3276600"/>
            <a:ext cx="3894773" cy="382905"/>
          </a:xfrm>
          <a:prstGeom prst="rect">
            <a:avLst/>
          </a:prstGeom>
        </p:spPr>
      </p:pic>
      <p:pic>
        <p:nvPicPr>
          <p:cNvPr id="12" name="Picture 11" descr="addin_tmp.png"/>
          <p:cNvPicPr>
            <a:picLocks noChangeAspect="1"/>
          </p:cNvPicPr>
          <p:nvPr>
            <p:custDataLst>
              <p:tags r:id="rId4"/>
            </p:custDataLst>
          </p:nvPr>
        </p:nvPicPr>
        <p:blipFill>
          <a:blip r:embed="rId9" cstate="print"/>
          <a:stretch>
            <a:fillRect/>
          </a:stretch>
        </p:blipFill>
        <p:spPr>
          <a:xfrm>
            <a:off x="3124200" y="4572000"/>
            <a:ext cx="1983105" cy="780098"/>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Relations and Their Properties</a:t>
            </a:r>
          </a:p>
        </p:txBody>
      </p:sp>
    </p:spTree>
    <p:extLst>
      <p:ext uri="{BB962C8B-B14F-4D97-AF65-F5344CB8AC3E}">
        <p14:creationId xmlns:p14="http://schemas.microsoft.com/office/powerpoint/2010/main" val="499639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a:t>Binary Relation on a Set (</a:t>
            </a:r>
            <a:r>
              <a:rPr lang="en-US" i="1" dirty="0"/>
              <a:t>cont.</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2400" b="1" dirty="0"/>
                  <a:t>Question</a:t>
                </a:r>
                <a:r>
                  <a:rPr lang="en-US" sz="2400" dirty="0"/>
                  <a:t>: </a:t>
                </a:r>
                <a:r>
                  <a:rPr lang="en-US" dirty="0"/>
                  <a:t>How many different relations are there on a set A with n elements?</a:t>
                </a:r>
              </a:p>
              <a:p>
                <a:pPr marL="0" indent="0">
                  <a:buNone/>
                </a:pPr>
                <a:r>
                  <a:rPr lang="en-US" sz="2400" b="1" dirty="0"/>
                  <a:t>Solution</a:t>
                </a:r>
                <a:r>
                  <a:rPr lang="en-US" sz="2400" dirty="0"/>
                  <a:t>: </a:t>
                </a:r>
              </a:p>
              <a:p>
                <a:r>
                  <a:rPr lang="en-US" dirty="0"/>
                  <a:t> Suppose A has n elements</a:t>
                </a:r>
              </a:p>
              <a:p>
                <a:r>
                  <a:rPr lang="en-US" dirty="0"/>
                  <a:t> Recall, a relation on a set A is a subset of A x A.</a:t>
                </a:r>
              </a:p>
              <a:p>
                <a:r>
                  <a:rPr lang="en-US" dirty="0"/>
                  <a:t> A x A has</a:t>
                </a:r>
                <a:r>
                  <a:rPr lang="en-US" sz="2400" dirty="0"/>
                  <a: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𝑛</m:t>
                        </m:r>
                      </m:e>
                      <m:sup>
                        <m:r>
                          <a:rPr lang="en-US" sz="2400" b="0" i="1" smtClean="0">
                            <a:latin typeface="Cambria Math" panose="02040503050406030204" pitchFamily="18" charset="0"/>
                          </a:rPr>
                          <m:t>2</m:t>
                        </m:r>
                      </m:sup>
                    </m:sSup>
                  </m:oMath>
                </a14:m>
                <a:r>
                  <a:rPr lang="en-US" dirty="0"/>
                  <a:t>elements.</a:t>
                </a:r>
              </a:p>
              <a:p>
                <a:r>
                  <a:rPr lang="en-US" dirty="0"/>
                  <a:t> If a set has m element, its has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𝑚</m:t>
                        </m:r>
                      </m:sup>
                    </m:sSup>
                  </m:oMath>
                </a14:m>
                <a:r>
                  <a:rPr lang="en-US" dirty="0"/>
                  <a:t> subsets.</a:t>
                </a:r>
              </a:p>
              <a:p>
                <a:r>
                  <a:rPr lang="en-US" dirty="0"/>
                  <a:t> Therefore, the answer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sup>
                    </m:sSup>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33" t="-1250"/>
                </a:stretch>
              </a:blipFill>
            </p:spPr>
            <p:txBody>
              <a:bodyPr/>
              <a:lstStyle/>
              <a:p>
                <a:r>
                  <a:rPr lang="en-PK">
                    <a:noFill/>
                  </a:rPr>
                  <a:t> </a:t>
                </a:r>
              </a:p>
            </p:txBody>
          </p:sp>
        </mc:Fallback>
      </mc:AlternateContent>
    </p:spTree>
    <p:extLst>
      <p:ext uri="{BB962C8B-B14F-4D97-AF65-F5344CB8AC3E}">
        <p14:creationId xmlns:p14="http://schemas.microsoft.com/office/powerpoint/2010/main" val="150216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67264"/>
          </a:xfrm>
        </p:spPr>
        <p:txBody>
          <a:bodyPr>
            <a:normAutofit/>
          </a:bodyPr>
          <a:lstStyle/>
          <a:p>
            <a:r>
              <a:rPr lang="en-US" dirty="0"/>
              <a:t>Reflexive Relations</a:t>
            </a:r>
          </a:p>
        </p:txBody>
      </p:sp>
      <p:sp>
        <p:nvSpPr>
          <p:cNvPr id="3" name="Content Placeholder 2"/>
          <p:cNvSpPr>
            <a:spLocks noGrp="1"/>
          </p:cNvSpPr>
          <p:nvPr>
            <p:ph idx="1"/>
          </p:nvPr>
        </p:nvSpPr>
        <p:spPr>
          <a:xfrm>
            <a:off x="152400" y="1272064"/>
            <a:ext cx="8763000" cy="5585936"/>
          </a:xfrm>
        </p:spPr>
        <p:txBody>
          <a:bodyPr>
            <a:normAutofit/>
          </a:bodyPr>
          <a:lstStyle/>
          <a:p>
            <a:pPr>
              <a:buNone/>
            </a:pPr>
            <a:r>
              <a:rPr lang="en-US" b="1" dirty="0"/>
              <a:t>   Definition: </a:t>
            </a:r>
            <a:r>
              <a:rPr lang="en-US" i="1" dirty="0"/>
              <a:t>R</a:t>
            </a:r>
            <a:r>
              <a:rPr lang="en-US" b="1" dirty="0"/>
              <a:t> </a:t>
            </a:r>
            <a:r>
              <a:rPr lang="en-US" dirty="0"/>
              <a:t>is </a:t>
            </a:r>
            <a:r>
              <a:rPr lang="en-US" i="1" dirty="0"/>
              <a:t>reflexive</a:t>
            </a:r>
            <a:r>
              <a:rPr lang="en-US" dirty="0"/>
              <a:t> </a:t>
            </a:r>
            <a:r>
              <a:rPr lang="en-US" dirty="0" err="1"/>
              <a:t>iff</a:t>
            </a:r>
            <a:r>
              <a:rPr lang="en-US" dirty="0"/>
              <a:t> (</a:t>
            </a:r>
            <a:r>
              <a:rPr lang="en-US" i="1" dirty="0" err="1"/>
              <a:t>a,a</a:t>
            </a:r>
            <a:r>
              <a:rPr lang="en-US" dirty="0"/>
              <a:t>)</a:t>
            </a:r>
            <a:r>
              <a:rPr lang="en-US" i="1"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i="1" dirty="0">
                <a:latin typeface="+mj-lt"/>
                <a:ea typeface="Cambria Math"/>
              </a:rPr>
              <a:t> </a:t>
            </a:r>
            <a:r>
              <a:rPr lang="en-US" dirty="0">
                <a:ea typeface="Cambria Math"/>
              </a:rPr>
              <a:t>for every element       </a:t>
            </a:r>
            <a:r>
              <a:rPr lang="en-US" i="1" dirty="0">
                <a:latin typeface="+mj-lt"/>
                <a:ea typeface="Cambria Math"/>
              </a:rPr>
              <a:t>a </a:t>
            </a:r>
            <a:r>
              <a:rPr lang="en-US" dirty="0">
                <a:latin typeface="Cambria Math"/>
                <a:ea typeface="Cambria Math"/>
              </a:rPr>
              <a:t>∊ </a:t>
            </a:r>
            <a:r>
              <a:rPr lang="en-US" dirty="0">
                <a:ea typeface="Cambria Math"/>
              </a:rPr>
              <a:t>A</a:t>
            </a:r>
            <a:r>
              <a:rPr lang="en-US" dirty="0">
                <a:latin typeface="Cambria Math"/>
                <a:ea typeface="Cambria Math"/>
              </a:rPr>
              <a:t>. </a:t>
            </a:r>
            <a:r>
              <a:rPr lang="en-US" dirty="0">
                <a:ea typeface="Cambria Math"/>
              </a:rPr>
              <a:t>Written symbolically, R is reflexive if and only if </a:t>
            </a:r>
          </a:p>
          <a:p>
            <a:pPr>
              <a:buNone/>
            </a:pPr>
            <a:r>
              <a:rPr lang="en-US" dirty="0">
                <a:ea typeface="Cambria Math"/>
              </a:rPr>
              <a:t>           </a:t>
            </a:r>
            <a:r>
              <a:rPr lang="en-US" dirty="0">
                <a:latin typeface="Cambria Math"/>
                <a:ea typeface="Cambria Math"/>
              </a:rPr>
              <a:t>∀</a:t>
            </a:r>
            <a:r>
              <a:rPr lang="en-US" i="1" dirty="0">
                <a:latin typeface="Cambria Math"/>
                <a:ea typeface="Cambria Math"/>
              </a:rPr>
              <a:t>a</a:t>
            </a:r>
            <a:r>
              <a:rPr lang="en-US" dirty="0">
                <a:latin typeface="Cambria Math"/>
                <a:ea typeface="Cambria Math"/>
              </a:rPr>
              <a:t>[</a:t>
            </a:r>
            <a:r>
              <a:rPr lang="en-US" dirty="0" err="1">
                <a:latin typeface="Cambria Math"/>
                <a:ea typeface="Cambria Math"/>
              </a:rPr>
              <a:t>a∊</a:t>
            </a:r>
            <a:r>
              <a:rPr lang="en-US" i="1" dirty="0" err="1">
                <a:ea typeface="Cambria Math"/>
              </a:rPr>
              <a:t>U</a:t>
            </a:r>
            <a:r>
              <a:rPr lang="en-US" dirty="0">
                <a:latin typeface="Cambria Math"/>
                <a:ea typeface="Cambria Math"/>
              </a:rPr>
              <a:t> ⟶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a</a:t>
            </a:r>
            <a:r>
              <a:rPr lang="en-US" dirty="0">
                <a:latin typeface="Cambria Math"/>
                <a:ea typeface="Cambria Math"/>
              </a:rPr>
              <a:t>) ∊ </a:t>
            </a:r>
            <a:r>
              <a:rPr lang="en-US" i="1" dirty="0">
                <a:ea typeface="Cambria Math"/>
              </a:rPr>
              <a:t>R</a:t>
            </a:r>
            <a:r>
              <a:rPr lang="en-US" dirty="0">
                <a:latin typeface="Cambria Math"/>
                <a:ea typeface="Cambria Math"/>
              </a:rPr>
              <a:t>]</a:t>
            </a:r>
          </a:p>
          <a:p>
            <a:pPr>
              <a:buNone/>
            </a:pPr>
            <a:r>
              <a:rPr lang="en-US" b="1" dirty="0">
                <a:ea typeface="Cambria Math"/>
              </a:rPr>
              <a:t>  </a:t>
            </a:r>
          </a:p>
          <a:p>
            <a:pPr>
              <a:buNone/>
            </a:pPr>
            <a:endParaRPr lang="en-US" b="1" dirty="0">
              <a:ea typeface="Cambria Math"/>
            </a:endParaRPr>
          </a:p>
          <a:p>
            <a:pPr>
              <a:buNone/>
            </a:pPr>
            <a:endParaRPr lang="en-US" b="1" dirty="0">
              <a:ea typeface="Cambria Math"/>
            </a:endParaRPr>
          </a:p>
          <a:p>
            <a:pPr>
              <a:buNone/>
            </a:pPr>
            <a:endParaRPr lang="en-US" b="1" dirty="0">
              <a:ea typeface="Cambria Math"/>
            </a:endParaRPr>
          </a:p>
          <a:p>
            <a:pPr>
              <a:buNone/>
            </a:pPr>
            <a:endParaRPr lang="en-US" b="1" dirty="0">
              <a:ea typeface="Cambria Math"/>
            </a:endParaRPr>
          </a:p>
          <a:p>
            <a:pPr>
              <a:buNone/>
            </a:pPr>
            <a:endParaRPr lang="en-US" b="1" dirty="0">
              <a:ea typeface="Cambria Math"/>
            </a:endParaRPr>
          </a:p>
          <a:p>
            <a:pPr>
              <a:buNone/>
            </a:pPr>
            <a:r>
              <a:rPr lang="en-US" b="1" dirty="0">
                <a:ea typeface="Cambria Math"/>
              </a:rPr>
              <a:t> </a:t>
            </a:r>
            <a:endParaRPr lang="en-US" dirty="0"/>
          </a:p>
          <a:p>
            <a:pPr>
              <a:buNone/>
            </a:pPr>
            <a:endParaRPr lang="en-US" dirty="0">
              <a:ea typeface="Cambria Math"/>
            </a:endParaRPr>
          </a:p>
        </p:txBody>
      </p:sp>
      <p:sp>
        <p:nvSpPr>
          <p:cNvPr id="5" name="TextBox 4"/>
          <p:cNvSpPr txBox="1"/>
          <p:nvPr/>
        </p:nvSpPr>
        <p:spPr>
          <a:xfrm>
            <a:off x="5616526" y="3095536"/>
            <a:ext cx="3527474" cy="1938992"/>
          </a:xfrm>
          <a:prstGeom prst="rect">
            <a:avLst/>
          </a:prstGeom>
          <a:noFill/>
          <a:ln>
            <a:solidFill>
              <a:schemeClr val="accent1"/>
            </a:solidFill>
          </a:ln>
        </p:spPr>
        <p:txBody>
          <a:bodyPr wrap="square" rtlCol="0">
            <a:spAutoFit/>
          </a:bodyPr>
          <a:lstStyle/>
          <a:p>
            <a:pPr algn="just"/>
            <a:r>
              <a:rPr lang="en-US" sz="2400" dirty="0">
                <a:latin typeface="Cambria Math"/>
                <a:ea typeface="Cambria Math"/>
              </a:rPr>
              <a:t>If </a:t>
            </a:r>
            <a:r>
              <a:rPr lang="en-US" sz="2400" i="1" dirty="0">
                <a:ea typeface="Cambria Math"/>
              </a:rPr>
              <a:t>A</a:t>
            </a:r>
            <a:r>
              <a:rPr lang="en-US" sz="2400" dirty="0">
                <a:latin typeface="Cambria Math"/>
                <a:ea typeface="Cambria Math"/>
              </a:rPr>
              <a:t> = ∅ </a:t>
            </a:r>
            <a:r>
              <a:rPr lang="en-US" sz="2400" dirty="0">
                <a:ea typeface="Cambria Math"/>
              </a:rPr>
              <a:t> then the empty relation is reflexive vacuously. That is the empty relation on an empty set is reflexive! </a:t>
            </a:r>
          </a:p>
        </p:txBody>
      </p:sp>
      <p:pic>
        <p:nvPicPr>
          <p:cNvPr id="4" name="Picture 3">
            <a:extLst>
              <a:ext uri="{FF2B5EF4-FFF2-40B4-BE49-F238E27FC236}">
                <a16:creationId xmlns:a16="http://schemas.microsoft.com/office/drawing/2014/main" id="{9C462673-66AA-45B8-81B9-5143E51945D8}"/>
              </a:ext>
            </a:extLst>
          </p:cNvPr>
          <p:cNvPicPr>
            <a:picLocks noChangeAspect="1"/>
          </p:cNvPicPr>
          <p:nvPr/>
        </p:nvPicPr>
        <p:blipFill>
          <a:blip r:embed="rId2"/>
          <a:stretch>
            <a:fillRect/>
          </a:stretch>
        </p:blipFill>
        <p:spPr>
          <a:xfrm>
            <a:off x="170351" y="2729389"/>
            <a:ext cx="5362575" cy="1704975"/>
          </a:xfrm>
          <a:prstGeom prst="rect">
            <a:avLst/>
          </a:prstGeom>
        </p:spPr>
      </p:pic>
      <p:pic>
        <p:nvPicPr>
          <p:cNvPr id="6" name="Picture 5">
            <a:extLst>
              <a:ext uri="{FF2B5EF4-FFF2-40B4-BE49-F238E27FC236}">
                <a16:creationId xmlns:a16="http://schemas.microsoft.com/office/drawing/2014/main" id="{E6C6FD4A-2FC7-4770-B4BE-4AE62414D991}"/>
              </a:ext>
            </a:extLst>
          </p:cNvPr>
          <p:cNvPicPr>
            <a:picLocks noChangeAspect="1"/>
          </p:cNvPicPr>
          <p:nvPr/>
        </p:nvPicPr>
        <p:blipFill>
          <a:blip r:embed="rId3"/>
          <a:stretch>
            <a:fillRect/>
          </a:stretch>
        </p:blipFill>
        <p:spPr>
          <a:xfrm>
            <a:off x="312860" y="4572000"/>
            <a:ext cx="4944940" cy="1704975"/>
          </a:xfrm>
          <a:prstGeom prst="rect">
            <a:avLst/>
          </a:prstGeom>
        </p:spPr>
      </p:pic>
    </p:spTree>
    <p:extLst>
      <p:ext uri="{BB962C8B-B14F-4D97-AF65-F5344CB8AC3E}">
        <p14:creationId xmlns:p14="http://schemas.microsoft.com/office/powerpoint/2010/main" val="371503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C1F2BC-F983-4E64-AF35-F2FA1E18B612}"/>
              </a:ext>
            </a:extLst>
          </p:cNvPr>
          <p:cNvSpPr>
            <a:spLocks noGrp="1"/>
          </p:cNvSpPr>
          <p:nvPr>
            <p:ph idx="1"/>
          </p:nvPr>
        </p:nvSpPr>
        <p:spPr>
          <a:xfrm>
            <a:off x="152400" y="1371600"/>
            <a:ext cx="8763000" cy="4953000"/>
          </a:xfrm>
        </p:spPr>
        <p:txBody>
          <a:bodyPr>
            <a:normAutofit lnSpcReduction="10000"/>
          </a:bodyPr>
          <a:lstStyle/>
          <a:p>
            <a:pPr marL="0" indent="0">
              <a:buNone/>
            </a:pPr>
            <a:r>
              <a:rPr lang="en-US" b="1" dirty="0"/>
              <a:t>EXAMPLE</a:t>
            </a:r>
            <a:r>
              <a:rPr lang="en-US" dirty="0"/>
              <a:t>: Let A = {1, 2, 3, 4} and determine whether relations R1, R2, R3, and R4 are Reflexive?</a:t>
            </a:r>
          </a:p>
          <a:p>
            <a:pPr marL="0" indent="0">
              <a:buNone/>
            </a:pPr>
            <a:r>
              <a:rPr lang="en-US" dirty="0"/>
              <a:t>	R1 </a:t>
            </a:r>
            <a:r>
              <a:rPr lang="x-none" dirty="0"/>
              <a:t>= {(1, 1), (3, 3), (2, 2), (4, 4)}</a:t>
            </a:r>
          </a:p>
          <a:p>
            <a:pPr marL="0" indent="0">
              <a:buNone/>
            </a:pPr>
            <a:r>
              <a:rPr lang="en-US" dirty="0"/>
              <a:t>	R2 </a:t>
            </a:r>
            <a:r>
              <a:rPr lang="x-none" dirty="0"/>
              <a:t>= {(1, 1), (1, 4), (2, 2), (3, 3), (4, 3)}</a:t>
            </a:r>
            <a:endParaRPr lang="en-US" dirty="0"/>
          </a:p>
          <a:p>
            <a:pPr marL="0" indent="0">
              <a:buNone/>
            </a:pPr>
            <a:r>
              <a:rPr lang="en-US" dirty="0"/>
              <a:t>	R3 </a:t>
            </a:r>
            <a:r>
              <a:rPr lang="x-none" dirty="0"/>
              <a:t>= {(1, 1), (1, 2), (2, 1), (2, 2), (3, 3), (4, 4)}</a:t>
            </a:r>
          </a:p>
          <a:p>
            <a:pPr marL="0" indent="0">
              <a:buNone/>
            </a:pPr>
            <a:r>
              <a:rPr lang="en-US" dirty="0"/>
              <a:t>	R4 </a:t>
            </a:r>
            <a:r>
              <a:rPr lang="x-none" dirty="0"/>
              <a:t>= {(1, 3), (2, 2), (2, 4), (3, 1), (4, 4)}</a:t>
            </a:r>
            <a:endParaRPr lang="en-US" dirty="0"/>
          </a:p>
          <a:p>
            <a:pPr marL="0" indent="0">
              <a:buNone/>
            </a:pPr>
            <a:r>
              <a:rPr lang="en-US" sz="2400" b="1" dirty="0">
                <a:ea typeface="Cambria Math"/>
              </a:rPr>
              <a:t>Solution:</a:t>
            </a:r>
          </a:p>
          <a:p>
            <a:r>
              <a:rPr lang="en-US" dirty="0"/>
              <a:t>R1 is reflexive, since (a, a) ∈R1 for all a ∈A.</a:t>
            </a:r>
          </a:p>
          <a:p>
            <a:r>
              <a:rPr lang="en-US" dirty="0"/>
              <a:t>R2 is not reflexive, because (4, 4) ∉R2.</a:t>
            </a:r>
          </a:p>
          <a:p>
            <a:r>
              <a:rPr lang="en-US" dirty="0"/>
              <a:t>R3 is reflexive, since (a, a) ∈R3 for all a ∈A.</a:t>
            </a:r>
          </a:p>
          <a:p>
            <a:r>
              <a:rPr lang="en-US" dirty="0"/>
              <a:t>R4 is not reflexive, because (1, 1) ∉R4, (3, 3) ∉R4.</a:t>
            </a:r>
            <a:endParaRPr lang="x-none" dirty="0"/>
          </a:p>
        </p:txBody>
      </p:sp>
      <p:sp>
        <p:nvSpPr>
          <p:cNvPr id="4" name="Title 1">
            <a:extLst>
              <a:ext uri="{FF2B5EF4-FFF2-40B4-BE49-F238E27FC236}">
                <a16:creationId xmlns:a16="http://schemas.microsoft.com/office/drawing/2014/main" id="{BA301A5D-B74C-4677-87CB-1A58A1BA7D74}"/>
              </a:ext>
            </a:extLst>
          </p:cNvPr>
          <p:cNvSpPr>
            <a:spLocks noGrp="1"/>
          </p:cNvSpPr>
          <p:nvPr>
            <p:ph type="title"/>
          </p:nvPr>
        </p:nvSpPr>
        <p:spPr>
          <a:xfrm>
            <a:off x="457200" y="704850"/>
            <a:ext cx="8229600" cy="666750"/>
          </a:xfrm>
        </p:spPr>
        <p:txBody>
          <a:bodyPr>
            <a:normAutofit fontScale="90000"/>
          </a:bodyPr>
          <a:lstStyle/>
          <a:p>
            <a:r>
              <a:rPr lang="en-US" dirty="0"/>
              <a:t>Reflexive Relations</a:t>
            </a:r>
          </a:p>
        </p:txBody>
      </p:sp>
    </p:spTree>
    <p:extLst>
      <p:ext uri="{BB962C8B-B14F-4D97-AF65-F5344CB8AC3E}">
        <p14:creationId xmlns:p14="http://schemas.microsoft.com/office/powerpoint/2010/main" val="233458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838200"/>
          </a:xfrm>
        </p:spPr>
        <p:txBody>
          <a:bodyPr>
            <a:normAutofit/>
          </a:bodyPr>
          <a:lstStyle/>
          <a:p>
            <a:r>
              <a:rPr lang="en-US" dirty="0"/>
              <a:t>Symmetric Relations</a:t>
            </a:r>
          </a:p>
        </p:txBody>
      </p:sp>
      <p:sp>
        <p:nvSpPr>
          <p:cNvPr id="3" name="Content Placeholder 2"/>
          <p:cNvSpPr>
            <a:spLocks noGrp="1"/>
          </p:cNvSpPr>
          <p:nvPr>
            <p:ph idx="1"/>
          </p:nvPr>
        </p:nvSpPr>
        <p:spPr>
          <a:xfrm>
            <a:off x="304800" y="1219200"/>
            <a:ext cx="8763000" cy="5257800"/>
          </a:xfrm>
        </p:spPr>
        <p:txBody>
          <a:bodyPr>
            <a:normAutofit/>
          </a:bodyPr>
          <a:lstStyle/>
          <a:p>
            <a:pPr>
              <a:buNone/>
            </a:pPr>
            <a:r>
              <a:rPr lang="en-US" b="1" dirty="0"/>
              <a:t>   Definition:</a:t>
            </a:r>
            <a:r>
              <a:rPr lang="en-US" dirty="0"/>
              <a:t> </a:t>
            </a:r>
            <a:r>
              <a:rPr lang="en-US" i="1" dirty="0"/>
              <a:t>R</a:t>
            </a:r>
            <a:r>
              <a:rPr lang="en-US" dirty="0"/>
              <a:t> is </a:t>
            </a:r>
            <a:r>
              <a:rPr lang="en-US" i="1" dirty="0"/>
              <a:t>symmetric</a:t>
            </a:r>
            <a:r>
              <a:rPr lang="en-US" dirty="0"/>
              <a:t> </a:t>
            </a:r>
            <a:r>
              <a:rPr lang="en-US" dirty="0" err="1"/>
              <a:t>iff</a:t>
            </a:r>
            <a:r>
              <a:rPr lang="en-US" dirty="0"/>
              <a:t> (</a:t>
            </a:r>
            <a:r>
              <a:rPr lang="en-US" i="1" dirty="0" err="1"/>
              <a:t>b,a</a:t>
            </a:r>
            <a:r>
              <a:rPr lang="en-US" dirty="0"/>
              <a:t>)</a:t>
            </a:r>
            <a:r>
              <a:rPr lang="en-US" i="1" dirty="0"/>
              <a:t> </a:t>
            </a:r>
            <a:r>
              <a:rPr lang="en-US" dirty="0">
                <a:latin typeface="Cambria Math"/>
                <a:ea typeface="Cambria Math"/>
              </a:rPr>
              <a:t>∊</a:t>
            </a:r>
            <a:r>
              <a:rPr lang="en-US" i="1" dirty="0">
                <a:latin typeface="Cambria Math"/>
                <a:ea typeface="Cambria Math"/>
              </a:rPr>
              <a:t> </a:t>
            </a:r>
            <a:r>
              <a:rPr lang="en-US" i="1" dirty="0">
                <a:ea typeface="Cambria Math"/>
              </a:rPr>
              <a:t>R </a:t>
            </a:r>
            <a:r>
              <a:rPr lang="en-US" dirty="0">
                <a:ea typeface="Cambria Math"/>
              </a:rPr>
              <a:t>whenever (</a:t>
            </a:r>
            <a:r>
              <a:rPr lang="en-US" i="1" dirty="0" err="1">
                <a:ea typeface="Cambria Math"/>
              </a:rPr>
              <a:t>a,b</a:t>
            </a:r>
            <a:r>
              <a:rPr lang="en-US" dirty="0">
                <a:ea typeface="Cambria Math"/>
              </a:rPr>
              <a:t>)</a:t>
            </a:r>
            <a:r>
              <a:rPr lang="en-US" i="1"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R </a:t>
            </a:r>
            <a:r>
              <a:rPr lang="en-US" dirty="0">
                <a:ea typeface="Cambria Math"/>
              </a:rPr>
              <a:t>for all </a:t>
            </a:r>
            <a:r>
              <a:rPr lang="en-US" i="1" dirty="0" err="1">
                <a:ea typeface="Cambria Math"/>
              </a:rPr>
              <a:t>a,b</a:t>
            </a:r>
            <a:r>
              <a:rPr lang="en-US"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A.</a:t>
            </a:r>
            <a:r>
              <a:rPr lang="en-US" dirty="0">
                <a:ea typeface="Cambria Math"/>
              </a:rPr>
              <a:t> Written symbolically, </a:t>
            </a:r>
            <a:r>
              <a:rPr lang="en-US" i="1" dirty="0">
                <a:ea typeface="Cambria Math"/>
              </a:rPr>
              <a:t>R</a:t>
            </a:r>
            <a:r>
              <a:rPr lang="en-US" dirty="0">
                <a:ea typeface="Cambria Math"/>
              </a:rPr>
              <a:t> is symmetric if and only if </a:t>
            </a:r>
            <a:endParaRPr lang="en-US" i="1" dirty="0">
              <a:ea typeface="Cambria Math"/>
            </a:endParaRPr>
          </a:p>
          <a:p>
            <a:pPr lvl="1">
              <a:buNone/>
            </a:pPr>
            <a:r>
              <a:rPr lang="en-US" dirty="0">
                <a:latin typeface="Cambria Math"/>
                <a:ea typeface="Cambria Math"/>
              </a:rPr>
              <a:t>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a:ea typeface="Cambria Math"/>
              </a:rPr>
              <a:t>R</a:t>
            </a:r>
            <a:r>
              <a:rPr lang="en-US" dirty="0">
                <a:latin typeface="Cambria Math"/>
                <a:ea typeface="Cambria Math"/>
              </a:rPr>
              <a:t> ⟶ (</a:t>
            </a:r>
            <a:r>
              <a:rPr lang="en-US" i="1" dirty="0" err="1">
                <a:latin typeface="Cambria Math"/>
                <a:ea typeface="Cambria Math"/>
              </a:rPr>
              <a:t>b</a:t>
            </a:r>
            <a:r>
              <a:rPr lang="en-US" dirty="0" err="1">
                <a:ea typeface="Cambria Math"/>
              </a:rPr>
              <a:t>,</a:t>
            </a:r>
            <a:r>
              <a:rPr lang="en-US" i="1" dirty="0" err="1">
                <a:ea typeface="Cambria Math"/>
              </a:rPr>
              <a:t>a</a:t>
            </a:r>
            <a:r>
              <a:rPr lang="en-US" dirty="0">
                <a:latin typeface="Cambria Math"/>
                <a:ea typeface="Cambria Math"/>
              </a:rPr>
              <a:t>) ∊ </a:t>
            </a:r>
            <a:r>
              <a:rPr lang="en-US" i="1" dirty="0">
                <a:ea typeface="Cambria Math"/>
              </a:rPr>
              <a:t>R</a:t>
            </a:r>
            <a:r>
              <a:rPr lang="en-US" dirty="0">
                <a:latin typeface="Cambria Math"/>
                <a:ea typeface="Cambria Math"/>
              </a:rPr>
              <a:t>]</a:t>
            </a:r>
          </a:p>
          <a:p>
            <a:pPr>
              <a:buNone/>
            </a:pPr>
            <a:r>
              <a:rPr lang="en-US" b="1" dirty="0">
                <a:ea typeface="Cambria Math"/>
              </a:rPr>
              <a:t>   </a:t>
            </a:r>
            <a:endParaRPr lang="en-US" dirty="0">
              <a:latin typeface="Cambria Math"/>
              <a:ea typeface="Cambria Math"/>
            </a:endParaRPr>
          </a:p>
          <a:p>
            <a:r>
              <a:rPr lang="en-US" sz="2800" dirty="0"/>
              <a:t>More precisely, M is a</a:t>
            </a:r>
          </a:p>
          <a:p>
            <a:r>
              <a:rPr lang="en-US" sz="2800" dirty="0"/>
              <a:t>symmetric matrix i.e. M = M</a:t>
            </a:r>
            <a:r>
              <a:rPr lang="en-US" sz="800" dirty="0"/>
              <a:t>t</a:t>
            </a: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a:buNone/>
            </a:pPr>
            <a:endParaRPr lang="en-US" dirty="0">
              <a:ea typeface="Cambria Math"/>
            </a:endParaRPr>
          </a:p>
          <a:p>
            <a:pPr lvl="1">
              <a:buNone/>
            </a:pPr>
            <a:endParaRPr lang="en-US" dirty="0"/>
          </a:p>
        </p:txBody>
      </p:sp>
      <p:pic>
        <p:nvPicPr>
          <p:cNvPr id="5" name="Picture 4">
            <a:extLst>
              <a:ext uri="{FF2B5EF4-FFF2-40B4-BE49-F238E27FC236}">
                <a16:creationId xmlns:a16="http://schemas.microsoft.com/office/drawing/2014/main" id="{E0AB547A-B1BB-45EF-9338-888067595B91}"/>
              </a:ext>
            </a:extLst>
          </p:cNvPr>
          <p:cNvPicPr>
            <a:picLocks noChangeAspect="1"/>
          </p:cNvPicPr>
          <p:nvPr/>
        </p:nvPicPr>
        <p:blipFill>
          <a:blip r:embed="rId2"/>
          <a:stretch>
            <a:fillRect/>
          </a:stretch>
        </p:blipFill>
        <p:spPr>
          <a:xfrm>
            <a:off x="304800" y="3017739"/>
            <a:ext cx="5324475" cy="1647825"/>
          </a:xfrm>
          <a:prstGeom prst="rect">
            <a:avLst/>
          </a:prstGeom>
        </p:spPr>
      </p:pic>
      <p:pic>
        <p:nvPicPr>
          <p:cNvPr id="6" name="Picture 5">
            <a:extLst>
              <a:ext uri="{FF2B5EF4-FFF2-40B4-BE49-F238E27FC236}">
                <a16:creationId xmlns:a16="http://schemas.microsoft.com/office/drawing/2014/main" id="{A4A55CC9-2287-4A44-96E1-3666AAF6C49E}"/>
              </a:ext>
            </a:extLst>
          </p:cNvPr>
          <p:cNvPicPr>
            <a:picLocks noChangeAspect="1"/>
          </p:cNvPicPr>
          <p:nvPr/>
        </p:nvPicPr>
        <p:blipFill>
          <a:blip r:embed="rId3"/>
          <a:stretch>
            <a:fillRect/>
          </a:stretch>
        </p:blipFill>
        <p:spPr>
          <a:xfrm>
            <a:off x="304800" y="4798366"/>
            <a:ext cx="5286375" cy="1678634"/>
          </a:xfrm>
          <a:prstGeom prst="rect">
            <a:avLst/>
          </a:prstGeom>
        </p:spPr>
      </p:pic>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1A504AD5-64C0-4FE4-8FA9-3F880A853EEF}"/>
                  </a:ext>
                </a:extLst>
              </p:cNvPr>
              <p:cNvSpPr txBox="1">
                <a:spLocks/>
              </p:cNvSpPr>
              <p:nvPr/>
            </p:nvSpPr>
            <p:spPr>
              <a:xfrm>
                <a:off x="5629275" y="3124200"/>
                <a:ext cx="3438525" cy="2819400"/>
              </a:xfrm>
              <a:prstGeom prst="rect">
                <a:avLst/>
              </a:prstGeom>
            </p:spPr>
            <p:txBody>
              <a:bodyPr vert="horz" lIns="0" rIns="0" bIns="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just"/>
                <a:r>
                  <a:rPr lang="en-US" sz="1800" dirty="0">
                    <a:solidFill>
                      <a:schemeClr val="tx1"/>
                    </a:solidFill>
                    <a:latin typeface="Constantia" panose="02030602050306030303" pitchFamily="18" charset="0"/>
                  </a:rPr>
                  <a:t>Accordingly, R is symmetric if the elements in the </a:t>
                </a:r>
                <a:r>
                  <a:rPr lang="en-US" sz="1800" dirty="0" err="1">
                    <a:solidFill>
                      <a:schemeClr val="tx1"/>
                    </a:solidFill>
                    <a:latin typeface="Constantia" panose="02030602050306030303" pitchFamily="18" charset="0"/>
                  </a:rPr>
                  <a:t>ith</a:t>
                </a:r>
                <a:r>
                  <a:rPr lang="en-US" sz="1800" dirty="0">
                    <a:solidFill>
                      <a:schemeClr val="tx1"/>
                    </a:solidFill>
                    <a:latin typeface="Constantia" panose="02030602050306030303" pitchFamily="18" charset="0"/>
                  </a:rPr>
                  <a:t> row are the same as the elements in the </a:t>
                </a:r>
                <a:r>
                  <a:rPr lang="en-US" sz="1800" dirty="0" err="1">
                    <a:solidFill>
                      <a:schemeClr val="tx1"/>
                    </a:solidFill>
                    <a:latin typeface="Constantia" panose="02030602050306030303" pitchFamily="18" charset="0"/>
                  </a:rPr>
                  <a:t>ith</a:t>
                </a:r>
                <a:r>
                  <a:rPr lang="en-US" sz="1800" dirty="0">
                    <a:solidFill>
                      <a:schemeClr val="tx1"/>
                    </a:solidFill>
                    <a:latin typeface="Constantia" panose="02030602050306030303" pitchFamily="18" charset="0"/>
                  </a:rPr>
                  <a:t> column of the matrix M representing R. More precisely, M is a symmetric matrix </a:t>
                </a:r>
              </a:p>
              <a:p>
                <a:pPr algn="just"/>
                <a:r>
                  <a:rPr lang="en-US" sz="1800" dirty="0">
                    <a:solidFill>
                      <a:schemeClr val="tx1"/>
                    </a:solidFill>
                    <a:latin typeface="Constantia" panose="02030602050306030303" pitchFamily="18" charset="0"/>
                  </a:rPr>
                  <a:t>i.e. M = </a:t>
                </a:r>
                <a14:m>
                  <m:oMath xmlns:m="http://schemas.openxmlformats.org/officeDocument/2006/math">
                    <m:sSup>
                      <m:sSupPr>
                        <m:ctrlPr>
                          <a:rPr lang="en-US" sz="180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𝑀</m:t>
                        </m:r>
                      </m:e>
                      <m:sup>
                        <m:r>
                          <a:rPr lang="en-US" sz="1800" b="0" i="1" smtClean="0">
                            <a:solidFill>
                              <a:schemeClr val="tx1"/>
                            </a:solidFill>
                            <a:latin typeface="Cambria Math" panose="02040503050406030204" pitchFamily="18" charset="0"/>
                          </a:rPr>
                          <m:t>𝑡</m:t>
                        </m:r>
                      </m:sup>
                    </m:sSup>
                  </m:oMath>
                </a14:m>
                <a:r>
                  <a:rPr lang="en-US" sz="1800" dirty="0">
                    <a:solidFill>
                      <a:schemeClr val="tx1"/>
                    </a:solidFill>
                    <a:latin typeface="Constantia" panose="02030602050306030303" pitchFamily="18" charset="0"/>
                  </a:rPr>
                  <a:t> </a:t>
                </a:r>
              </a:p>
            </p:txBody>
          </p:sp>
        </mc:Choice>
        <mc:Fallback xmlns="">
          <p:sp>
            <p:nvSpPr>
              <p:cNvPr id="7" name="Title 1">
                <a:extLst>
                  <a:ext uri="{FF2B5EF4-FFF2-40B4-BE49-F238E27FC236}">
                    <a16:creationId xmlns:a16="http://schemas.microsoft.com/office/drawing/2014/main" id="{1A504AD5-64C0-4FE4-8FA9-3F880A853EEF}"/>
                  </a:ext>
                </a:extLst>
              </p:cNvPr>
              <p:cNvSpPr txBox="1">
                <a:spLocks noRot="1" noChangeAspect="1" noMove="1" noResize="1" noEditPoints="1" noAdjustHandles="1" noChangeArrowheads="1" noChangeShapeType="1" noTextEdit="1"/>
              </p:cNvSpPr>
              <p:nvPr/>
            </p:nvSpPr>
            <p:spPr>
              <a:xfrm>
                <a:off x="5629275" y="3124200"/>
                <a:ext cx="3438525" cy="2819400"/>
              </a:xfrm>
              <a:prstGeom prst="rect">
                <a:avLst/>
              </a:prstGeom>
              <a:blipFill>
                <a:blip r:embed="rId4"/>
                <a:stretch>
                  <a:fillRect l="-4071" r="-4071" b="-4978"/>
                </a:stretch>
              </a:blipFill>
            </p:spPr>
            <p:txBody>
              <a:bodyPr/>
              <a:lstStyle/>
              <a:p>
                <a:r>
                  <a:rPr lang="en-PK">
                    <a:noFill/>
                  </a:rPr>
                  <a:t> </a:t>
                </a:r>
              </a:p>
            </p:txBody>
          </p:sp>
        </mc:Fallback>
      </mc:AlternateContent>
    </p:spTree>
    <p:extLst>
      <p:ext uri="{BB962C8B-B14F-4D97-AF65-F5344CB8AC3E}">
        <p14:creationId xmlns:p14="http://schemas.microsoft.com/office/powerpoint/2010/main" val="113141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AD45BF-70EA-44E3-BF57-B8DA2379B1B8}"/>
              </a:ext>
            </a:extLst>
          </p:cNvPr>
          <p:cNvSpPr>
            <a:spLocks noGrp="1"/>
          </p:cNvSpPr>
          <p:nvPr>
            <p:ph idx="1"/>
          </p:nvPr>
        </p:nvSpPr>
        <p:spPr>
          <a:xfrm>
            <a:off x="76200" y="1295400"/>
            <a:ext cx="8991600" cy="5257800"/>
          </a:xfrm>
        </p:spPr>
        <p:txBody>
          <a:bodyPr>
            <a:normAutofit/>
          </a:bodyPr>
          <a:lstStyle/>
          <a:p>
            <a:pPr marL="0" indent="0">
              <a:buNone/>
            </a:pPr>
            <a:r>
              <a:rPr lang="en-US" b="1" dirty="0"/>
              <a:t>EXAMPLE</a:t>
            </a:r>
            <a:r>
              <a:rPr lang="en-US" dirty="0"/>
              <a:t>: Let A = {1, 2, 3, 4} and determine whether relations R1, R2, R3, and R4 are Symmetric?</a:t>
            </a:r>
          </a:p>
          <a:p>
            <a:pPr marL="0" indent="0">
              <a:buNone/>
            </a:pPr>
            <a:r>
              <a:rPr lang="pt-BR" dirty="0"/>
              <a:t>	R1 = {(1, 1), (1, 3), (2, 4), (3, 1), (4,2)}</a:t>
            </a:r>
          </a:p>
          <a:p>
            <a:pPr marL="0" indent="0">
              <a:buNone/>
            </a:pPr>
            <a:r>
              <a:rPr lang="pt-BR" dirty="0"/>
              <a:t>	R2 = {(1, 1), (2, 2), (3, 3), (4, 4)}</a:t>
            </a:r>
          </a:p>
          <a:p>
            <a:pPr marL="0" indent="0">
              <a:buNone/>
            </a:pPr>
            <a:r>
              <a:rPr lang="pt-BR" dirty="0"/>
              <a:t>	R3 = {(2, 2), (2, 3), (3, 4)}</a:t>
            </a:r>
          </a:p>
          <a:p>
            <a:pPr marL="0" indent="0">
              <a:buNone/>
            </a:pPr>
            <a:r>
              <a:rPr lang="pt-BR" dirty="0"/>
              <a:t>	R4 = {(1, 1), (2, 2), (3, 3), (4, 3), (4, 4)}</a:t>
            </a:r>
          </a:p>
          <a:p>
            <a:pPr marL="0" indent="0">
              <a:buNone/>
            </a:pPr>
            <a:r>
              <a:rPr lang="en-US" sz="2400" b="1" dirty="0">
                <a:ea typeface="Cambria Math"/>
              </a:rPr>
              <a:t>Solution:</a:t>
            </a:r>
          </a:p>
          <a:p>
            <a:r>
              <a:rPr lang="en-US" dirty="0"/>
              <a:t>R1 is Symmetric, since (a, b) and (b, a) ∈R1 for all (a, b) ∈A.</a:t>
            </a:r>
          </a:p>
          <a:p>
            <a:r>
              <a:rPr lang="en-US" dirty="0"/>
              <a:t>R2 is also symmetric. We say it is vacuously true.</a:t>
            </a:r>
          </a:p>
          <a:p>
            <a:r>
              <a:rPr lang="en-US" dirty="0"/>
              <a:t>R3 is not symmetric, because (2,3) ∈ R3 but (3,2) ∉ R3.</a:t>
            </a:r>
          </a:p>
          <a:p>
            <a:r>
              <a:rPr lang="en-US" dirty="0"/>
              <a:t>R4 is not symmetric because (4,3) ∈ R4 but (3,4) ∉ R4.</a:t>
            </a:r>
          </a:p>
          <a:p>
            <a:endParaRPr lang="x-none" dirty="0"/>
          </a:p>
        </p:txBody>
      </p:sp>
      <p:sp>
        <p:nvSpPr>
          <p:cNvPr id="4" name="Title 1">
            <a:extLst>
              <a:ext uri="{FF2B5EF4-FFF2-40B4-BE49-F238E27FC236}">
                <a16:creationId xmlns:a16="http://schemas.microsoft.com/office/drawing/2014/main" id="{CE57BAD1-21CE-4273-9949-225D8409FB25}"/>
              </a:ext>
            </a:extLst>
          </p:cNvPr>
          <p:cNvSpPr>
            <a:spLocks noGrp="1"/>
          </p:cNvSpPr>
          <p:nvPr>
            <p:ph type="title"/>
          </p:nvPr>
        </p:nvSpPr>
        <p:spPr>
          <a:xfrm>
            <a:off x="457200" y="533400"/>
            <a:ext cx="8229600" cy="762000"/>
          </a:xfrm>
        </p:spPr>
        <p:txBody>
          <a:bodyPr>
            <a:normAutofit fontScale="90000"/>
          </a:bodyPr>
          <a:lstStyle/>
          <a:p>
            <a:r>
              <a:rPr lang="en-US" dirty="0"/>
              <a:t>Symmetric Relations</a:t>
            </a:r>
          </a:p>
        </p:txBody>
      </p:sp>
    </p:spTree>
    <p:extLst>
      <p:ext uri="{BB962C8B-B14F-4D97-AF65-F5344CB8AC3E}">
        <p14:creationId xmlns:p14="http://schemas.microsoft.com/office/powerpoint/2010/main" val="16688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p:spPr>
        <p:txBody>
          <a:bodyPr>
            <a:normAutofit fontScale="90000"/>
          </a:bodyPr>
          <a:lstStyle/>
          <a:p>
            <a:r>
              <a:rPr lang="en-US" dirty="0"/>
              <a:t>Transitive Relations</a:t>
            </a:r>
          </a:p>
        </p:txBody>
      </p:sp>
      <p:sp>
        <p:nvSpPr>
          <p:cNvPr id="3" name="Content Placeholder 2"/>
          <p:cNvSpPr>
            <a:spLocks noGrp="1"/>
          </p:cNvSpPr>
          <p:nvPr>
            <p:ph idx="1"/>
          </p:nvPr>
        </p:nvSpPr>
        <p:spPr>
          <a:xfrm>
            <a:off x="114300" y="1143000"/>
            <a:ext cx="8915400" cy="5562600"/>
          </a:xfrm>
        </p:spPr>
        <p:txBody>
          <a:bodyPr>
            <a:normAutofit/>
          </a:bodyPr>
          <a:lstStyle/>
          <a:p>
            <a:pPr>
              <a:buNone/>
            </a:pPr>
            <a:r>
              <a:rPr lang="en-US" b="1" dirty="0"/>
              <a:t>   Definition: </a:t>
            </a:r>
            <a:r>
              <a:rPr lang="en-US" dirty="0"/>
              <a:t>A relation </a:t>
            </a:r>
            <a:r>
              <a:rPr lang="en-US" i="1" dirty="0"/>
              <a:t>R</a:t>
            </a:r>
            <a:r>
              <a:rPr lang="en-US" dirty="0"/>
              <a:t> on a set </a:t>
            </a:r>
            <a:r>
              <a:rPr lang="en-US" i="1" dirty="0"/>
              <a:t>A</a:t>
            </a:r>
            <a:r>
              <a:rPr lang="en-US" dirty="0"/>
              <a:t> is called transitive if whenever (</a:t>
            </a:r>
            <a:r>
              <a:rPr lang="en-US" i="1" dirty="0" err="1"/>
              <a:t>a</a:t>
            </a:r>
            <a:r>
              <a:rPr lang="en-US" dirty="0" err="1"/>
              <a:t>,</a:t>
            </a:r>
            <a:r>
              <a:rPr lang="en-US" i="1" dirty="0" err="1"/>
              <a:t>b</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b="1" i="1" dirty="0">
                <a:ea typeface="Cambria Math"/>
              </a:rPr>
              <a:t> </a:t>
            </a:r>
            <a:r>
              <a:rPr lang="en-US" dirty="0">
                <a:ea typeface="Cambria Math"/>
              </a:rPr>
              <a:t>and </a:t>
            </a:r>
            <a:r>
              <a:rPr lang="en-US" dirty="0"/>
              <a:t>(</a:t>
            </a:r>
            <a:r>
              <a:rPr lang="en-US" i="1" dirty="0" err="1"/>
              <a:t>b</a:t>
            </a:r>
            <a:r>
              <a:rPr lang="en-US" dirty="0" err="1"/>
              <a:t>,</a:t>
            </a:r>
            <a:r>
              <a:rPr lang="en-US" i="1" dirty="0" err="1"/>
              <a:t>c</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dirty="0">
                <a:ea typeface="Cambria Math"/>
              </a:rPr>
              <a:t>, then </a:t>
            </a:r>
            <a:r>
              <a:rPr lang="en-US" dirty="0"/>
              <a:t>(</a:t>
            </a:r>
            <a:r>
              <a:rPr lang="en-US" i="1" dirty="0" err="1"/>
              <a:t>a</a:t>
            </a:r>
            <a:r>
              <a:rPr lang="en-US" dirty="0" err="1"/>
              <a:t>,</a:t>
            </a:r>
            <a:r>
              <a:rPr lang="en-US" i="1" dirty="0" err="1"/>
              <a:t>c</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dirty="0">
                <a:ea typeface="Cambria Math"/>
              </a:rPr>
              <a:t>, for all </a:t>
            </a:r>
            <a:r>
              <a:rPr lang="en-US" i="1" dirty="0" err="1">
                <a:ea typeface="Cambria Math"/>
              </a:rPr>
              <a:t>a</a:t>
            </a:r>
            <a:r>
              <a:rPr lang="en-US" dirty="0" err="1">
                <a:ea typeface="Cambria Math"/>
              </a:rPr>
              <a:t>,</a:t>
            </a:r>
            <a:r>
              <a:rPr lang="en-US" i="1" dirty="0" err="1">
                <a:ea typeface="Cambria Math"/>
              </a:rPr>
              <a:t>b</a:t>
            </a:r>
            <a:r>
              <a:rPr lang="en-US" dirty="0" err="1">
                <a:ea typeface="Cambria Math"/>
              </a:rPr>
              <a:t>,</a:t>
            </a:r>
            <a:r>
              <a:rPr lang="en-US" i="1" dirty="0" err="1">
                <a:ea typeface="Cambria Math"/>
              </a:rPr>
              <a:t>c</a:t>
            </a:r>
            <a:r>
              <a:rPr lang="en-US"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A</a:t>
            </a:r>
            <a:r>
              <a:rPr lang="en-US" dirty="0">
                <a:ea typeface="Cambria Math"/>
              </a:rPr>
              <a:t>. Written symbolically, </a:t>
            </a:r>
            <a:r>
              <a:rPr lang="en-US" i="1" dirty="0">
                <a:ea typeface="Cambria Math"/>
              </a:rPr>
              <a:t>R</a:t>
            </a:r>
            <a:r>
              <a:rPr lang="en-US" dirty="0">
                <a:ea typeface="Cambria Math"/>
              </a:rPr>
              <a:t> is transitive if and only if </a:t>
            </a:r>
          </a:p>
          <a:p>
            <a:pPr lvl="1">
              <a:buNone/>
            </a:pPr>
            <a:r>
              <a:rPr lang="en-US" dirty="0">
                <a:latin typeface="Cambria Math"/>
                <a:ea typeface="Cambria Math"/>
              </a:rPr>
              <a:t>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a:latin typeface="Cambria Math"/>
                <a:ea typeface="Cambria Math"/>
              </a:rPr>
              <a:t>c</a:t>
            </a:r>
            <a:r>
              <a:rPr lang="en-US" dirty="0">
                <a:latin typeface="Cambria Math"/>
                <a:ea typeface="Cambria Math"/>
              </a:rPr>
              <a:t>[(</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a:ea typeface="Cambria Math"/>
              </a:rPr>
              <a:t>R</a:t>
            </a:r>
            <a:r>
              <a:rPr lang="en-US" dirty="0">
                <a:latin typeface="Cambria Math"/>
                <a:ea typeface="Cambria Math"/>
              </a:rPr>
              <a:t> ∧ (</a:t>
            </a:r>
            <a:r>
              <a:rPr lang="en-US" i="1" dirty="0" err="1">
                <a:latin typeface="Cambria Math"/>
                <a:ea typeface="Cambria Math"/>
              </a:rPr>
              <a:t>b</a:t>
            </a:r>
            <a:r>
              <a:rPr lang="en-US" dirty="0" err="1">
                <a:latin typeface="Cambria Math"/>
                <a:ea typeface="Cambria Math"/>
              </a:rPr>
              <a:t>,</a:t>
            </a:r>
            <a:r>
              <a:rPr lang="en-US" i="1" dirty="0" err="1">
                <a:latin typeface="Cambria Math"/>
                <a:ea typeface="Cambria Math"/>
              </a:rPr>
              <a:t>c</a:t>
            </a:r>
            <a:r>
              <a:rPr lang="en-US" dirty="0">
                <a:latin typeface="Cambria Math"/>
                <a:ea typeface="Cambria Math"/>
              </a:rPr>
              <a:t>) ∊ R ⟶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c</a:t>
            </a:r>
            <a:r>
              <a:rPr lang="en-US" dirty="0">
                <a:latin typeface="Cambria Math"/>
                <a:ea typeface="Cambria Math"/>
              </a:rPr>
              <a:t>) ∊ </a:t>
            </a:r>
            <a:r>
              <a:rPr lang="en-US" i="1" dirty="0">
                <a:ea typeface="Cambria Math"/>
              </a:rPr>
              <a:t>R</a:t>
            </a:r>
            <a:r>
              <a:rPr lang="en-US" dirty="0">
                <a:latin typeface="Cambria Math"/>
                <a:ea typeface="Cambria Math"/>
              </a:rPr>
              <a:t> ]</a:t>
            </a:r>
            <a:endParaRPr lang="en-US" dirty="0">
              <a:ea typeface="Cambria Math"/>
            </a:endParaRPr>
          </a:p>
          <a:p>
            <a:pPr lvl="1">
              <a:buNone/>
            </a:pPr>
            <a:endParaRPr lang="en-US" dirty="0">
              <a:latin typeface="Cambria Math"/>
              <a:ea typeface="Cambria Math"/>
            </a:endParaRPr>
          </a:p>
          <a:p>
            <a:pPr lvl="1">
              <a:buNone/>
            </a:pPr>
            <a:endParaRPr lang="en-US" dirty="0"/>
          </a:p>
          <a:p>
            <a:pPr>
              <a:buNone/>
            </a:pPr>
            <a:endParaRPr lang="en-US" b="1" dirty="0">
              <a:ea typeface="Cambria Math"/>
            </a:endParaRPr>
          </a:p>
        </p:txBody>
      </p:sp>
      <p:sp>
        <p:nvSpPr>
          <p:cNvPr id="7" name="TextBox 6"/>
          <p:cNvSpPr txBox="1"/>
          <p:nvPr/>
        </p:nvSpPr>
        <p:spPr>
          <a:xfrm>
            <a:off x="6705600" y="3105834"/>
            <a:ext cx="1981200" cy="3139321"/>
          </a:xfrm>
          <a:prstGeom prst="rect">
            <a:avLst/>
          </a:prstGeom>
          <a:noFill/>
          <a:ln>
            <a:solidFill>
              <a:schemeClr val="accent1"/>
            </a:solidFill>
          </a:ln>
        </p:spPr>
        <p:txBody>
          <a:bodyPr wrap="square" rtlCol="0">
            <a:spAutoFit/>
          </a:bodyPr>
          <a:lstStyle/>
          <a:p>
            <a:pPr algn="just"/>
            <a:r>
              <a:rPr lang="en-US" dirty="0"/>
              <a:t>For a transitive directed graph, whenever there is an arrow going from one point</a:t>
            </a:r>
          </a:p>
          <a:p>
            <a:pPr algn="just"/>
            <a:r>
              <a:rPr lang="en-US" dirty="0"/>
              <a:t>to the second, and from the second to the third, there is an arrow going directly from the</a:t>
            </a:r>
          </a:p>
          <a:p>
            <a:pPr algn="just"/>
            <a:r>
              <a:rPr lang="en-US" dirty="0"/>
              <a:t>first to the third.</a:t>
            </a:r>
          </a:p>
        </p:txBody>
      </p:sp>
      <p:pic>
        <p:nvPicPr>
          <p:cNvPr id="4" name="Picture 3">
            <a:extLst>
              <a:ext uri="{FF2B5EF4-FFF2-40B4-BE49-F238E27FC236}">
                <a16:creationId xmlns:a16="http://schemas.microsoft.com/office/drawing/2014/main" id="{CFE0A182-BCB0-4862-B4F9-B7F0103BCE6A}"/>
              </a:ext>
            </a:extLst>
          </p:cNvPr>
          <p:cNvPicPr>
            <a:picLocks noChangeAspect="1"/>
          </p:cNvPicPr>
          <p:nvPr/>
        </p:nvPicPr>
        <p:blipFill>
          <a:blip r:embed="rId2"/>
          <a:stretch>
            <a:fillRect/>
          </a:stretch>
        </p:blipFill>
        <p:spPr>
          <a:xfrm>
            <a:off x="114300" y="2853510"/>
            <a:ext cx="6438900" cy="1952625"/>
          </a:xfrm>
          <a:prstGeom prst="rect">
            <a:avLst/>
          </a:prstGeom>
        </p:spPr>
      </p:pic>
      <p:pic>
        <p:nvPicPr>
          <p:cNvPr id="5" name="Picture 4">
            <a:extLst>
              <a:ext uri="{FF2B5EF4-FFF2-40B4-BE49-F238E27FC236}">
                <a16:creationId xmlns:a16="http://schemas.microsoft.com/office/drawing/2014/main" id="{F80634D6-7698-4722-9FAE-5063B64879CE}"/>
              </a:ext>
            </a:extLst>
          </p:cNvPr>
          <p:cNvPicPr>
            <a:picLocks noChangeAspect="1"/>
          </p:cNvPicPr>
          <p:nvPr/>
        </p:nvPicPr>
        <p:blipFill>
          <a:blip r:embed="rId3"/>
          <a:stretch>
            <a:fillRect/>
          </a:stretch>
        </p:blipFill>
        <p:spPr>
          <a:xfrm>
            <a:off x="228600" y="4806135"/>
            <a:ext cx="6324600" cy="1952625"/>
          </a:xfrm>
          <a:prstGeom prst="rect">
            <a:avLst/>
          </a:prstGeom>
        </p:spPr>
      </p:pic>
    </p:spTree>
    <p:extLst>
      <p:ext uri="{BB962C8B-B14F-4D97-AF65-F5344CB8AC3E}">
        <p14:creationId xmlns:p14="http://schemas.microsoft.com/office/powerpoint/2010/main" val="76336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896F4C-5EF4-4DE9-92F5-9B57A2AA9024}"/>
              </a:ext>
            </a:extLst>
          </p:cNvPr>
          <p:cNvSpPr>
            <a:spLocks noGrp="1"/>
          </p:cNvSpPr>
          <p:nvPr>
            <p:ph idx="1"/>
          </p:nvPr>
        </p:nvSpPr>
        <p:spPr>
          <a:xfrm>
            <a:off x="152400" y="1143000"/>
            <a:ext cx="8915400" cy="5486400"/>
          </a:xfrm>
        </p:spPr>
        <p:txBody>
          <a:bodyPr>
            <a:normAutofit/>
          </a:bodyPr>
          <a:lstStyle/>
          <a:p>
            <a:pPr marL="0" indent="0">
              <a:buNone/>
            </a:pPr>
            <a:r>
              <a:rPr lang="en-US" b="1" dirty="0"/>
              <a:t>EXAMPLE</a:t>
            </a:r>
            <a:r>
              <a:rPr lang="en-US" dirty="0"/>
              <a:t>: Let A = {1, 2, 3, 4} and determine whether relations R1, R2 and R3 are Transitive?</a:t>
            </a:r>
            <a:endParaRPr lang="pt-BR" dirty="0"/>
          </a:p>
          <a:p>
            <a:pPr marL="0" indent="0">
              <a:buNone/>
            </a:pPr>
            <a:r>
              <a:rPr lang="pt-BR" dirty="0"/>
              <a:t>	R1 = {(1, 1), (1, 2), (1, 3), (2, 3)}</a:t>
            </a:r>
          </a:p>
          <a:p>
            <a:pPr marL="0" indent="0">
              <a:buNone/>
            </a:pPr>
            <a:r>
              <a:rPr lang="pt-BR" dirty="0"/>
              <a:t>	R2 = {(1, 2), (1, 4), (2, 3), (3, 4)}</a:t>
            </a:r>
          </a:p>
          <a:p>
            <a:pPr marL="0" indent="0">
              <a:buNone/>
            </a:pPr>
            <a:r>
              <a:rPr lang="pt-BR" dirty="0"/>
              <a:t>	R3 = {(2, 1), (2, 4), (2, 3), (3,4)}</a:t>
            </a:r>
          </a:p>
          <a:p>
            <a:pPr marL="0" indent="0">
              <a:buNone/>
            </a:pPr>
            <a:r>
              <a:rPr lang="pt-BR" b="1" dirty="0"/>
              <a:t>Solution:</a:t>
            </a:r>
          </a:p>
          <a:p>
            <a:r>
              <a:rPr lang="en-US" dirty="0"/>
              <a:t>R1 is transitive because (1, 1), (1, 2) are in R, then to be transitive relation(1,2) must be there and it belongs to R.</a:t>
            </a:r>
          </a:p>
          <a:p>
            <a:r>
              <a:rPr lang="en-US" dirty="0"/>
              <a:t>R2 is not transitive since (1,2) and (2,3) ∈ R2 but (1,3) ∉ R2.</a:t>
            </a:r>
          </a:p>
          <a:p>
            <a:r>
              <a:rPr lang="en-US" dirty="0"/>
              <a:t>R3 is transitive.(check by definition)</a:t>
            </a:r>
            <a:endParaRPr lang="x-none" dirty="0"/>
          </a:p>
        </p:txBody>
      </p:sp>
      <p:sp>
        <p:nvSpPr>
          <p:cNvPr id="4" name="Title 1">
            <a:extLst>
              <a:ext uri="{FF2B5EF4-FFF2-40B4-BE49-F238E27FC236}">
                <a16:creationId xmlns:a16="http://schemas.microsoft.com/office/drawing/2014/main" id="{271C0C01-D7BD-431C-839C-6A674E0BDF2E}"/>
              </a:ext>
            </a:extLst>
          </p:cNvPr>
          <p:cNvSpPr>
            <a:spLocks noGrp="1"/>
          </p:cNvSpPr>
          <p:nvPr>
            <p:ph type="title"/>
          </p:nvPr>
        </p:nvSpPr>
        <p:spPr>
          <a:xfrm>
            <a:off x="457200" y="704850"/>
            <a:ext cx="8229600" cy="438150"/>
          </a:xfrm>
        </p:spPr>
        <p:txBody>
          <a:bodyPr>
            <a:normAutofit fontScale="90000"/>
          </a:bodyPr>
          <a:lstStyle/>
          <a:p>
            <a:r>
              <a:rPr lang="en-US" dirty="0"/>
              <a:t>Transitive Relations</a:t>
            </a:r>
          </a:p>
        </p:txBody>
      </p:sp>
    </p:spTree>
    <p:extLst>
      <p:ext uri="{BB962C8B-B14F-4D97-AF65-F5344CB8AC3E}">
        <p14:creationId xmlns:p14="http://schemas.microsoft.com/office/powerpoint/2010/main" val="9502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DFF72E-1115-4DC2-AC36-878AAEE10B43}"/>
              </a:ext>
            </a:extLst>
          </p:cNvPr>
          <p:cNvSpPr>
            <a:spLocks noGrp="1"/>
          </p:cNvSpPr>
          <p:nvPr>
            <p:ph idx="1"/>
          </p:nvPr>
        </p:nvSpPr>
        <p:spPr>
          <a:xfrm>
            <a:off x="228600" y="1295400"/>
            <a:ext cx="8610600" cy="5334000"/>
          </a:xfrm>
        </p:spPr>
        <p:txBody>
          <a:bodyPr>
            <a:normAutofit/>
          </a:bodyPr>
          <a:lstStyle/>
          <a:p>
            <a:pPr marL="0" indent="0">
              <a:buNone/>
            </a:pPr>
            <a:r>
              <a:rPr lang="en-US" b="1" dirty="0"/>
              <a:t>Definition: </a:t>
            </a:r>
            <a:r>
              <a:rPr lang="en-US" dirty="0"/>
              <a:t>R is irreflexive </a:t>
            </a:r>
            <a:r>
              <a:rPr lang="en-US" dirty="0" err="1"/>
              <a:t>iff</a:t>
            </a:r>
            <a:r>
              <a:rPr lang="en-US" dirty="0"/>
              <a:t> for all </a:t>
            </a:r>
            <a:r>
              <a:rPr lang="en-US" dirty="0" err="1"/>
              <a:t>a∈A</a:t>
            </a:r>
            <a:r>
              <a:rPr lang="en-US" dirty="0"/>
              <a:t>,(</a:t>
            </a:r>
            <a:r>
              <a:rPr lang="en-US" dirty="0" err="1"/>
              <a:t>a,a</a:t>
            </a:r>
            <a:r>
              <a:rPr lang="en-US" dirty="0"/>
              <a:t>) ∉R. That is, R is irreflexive if no element in A is related to itself by R.</a:t>
            </a:r>
          </a:p>
          <a:p>
            <a:pPr>
              <a:buNone/>
            </a:pPr>
            <a:r>
              <a:rPr lang="en-US" dirty="0">
                <a:ea typeface="Cambria Math"/>
              </a:rPr>
              <a:t>Written symbolically, </a:t>
            </a:r>
            <a:r>
              <a:rPr lang="en-US" i="1" dirty="0">
                <a:ea typeface="Cambria Math"/>
              </a:rPr>
              <a:t>R</a:t>
            </a:r>
            <a:r>
              <a:rPr lang="en-US" dirty="0">
                <a:ea typeface="Cambria Math"/>
              </a:rPr>
              <a:t> is irreflexive if and only if </a:t>
            </a:r>
            <a:endParaRPr lang="en-US" i="1" dirty="0">
              <a:ea typeface="Cambria Math"/>
            </a:endParaRPr>
          </a:p>
          <a:p>
            <a:pPr lvl="1">
              <a:buNone/>
            </a:pPr>
            <a:r>
              <a:rPr lang="en-US" dirty="0">
                <a:latin typeface="Cambria Math"/>
                <a:ea typeface="Cambria Math"/>
              </a:rPr>
              <a:t>       ∀</a:t>
            </a:r>
            <a:r>
              <a:rPr lang="en-US" i="1" dirty="0">
                <a:latin typeface="Cambria Math"/>
                <a:ea typeface="Cambria Math"/>
              </a:rPr>
              <a:t>a</a:t>
            </a:r>
            <a:r>
              <a:rPr lang="en-US" dirty="0">
                <a:latin typeface="Cambria Math"/>
                <a:ea typeface="Cambria Math"/>
              </a:rPr>
              <a:t> [(</a:t>
            </a:r>
            <a:r>
              <a:rPr lang="en-US" i="1" dirty="0">
                <a:latin typeface="Cambria Math"/>
                <a:ea typeface="Cambria Math"/>
              </a:rPr>
              <a:t>a </a:t>
            </a:r>
            <a:r>
              <a:rPr lang="en-US" dirty="0">
                <a:latin typeface="Cambria Math"/>
                <a:ea typeface="Cambria Math"/>
              </a:rPr>
              <a:t>∊</a:t>
            </a:r>
            <a:r>
              <a:rPr lang="en-US" i="1" dirty="0">
                <a:latin typeface="Cambria Math"/>
                <a:ea typeface="Cambria Math"/>
              </a:rPr>
              <a:t>A) </a:t>
            </a:r>
            <a:r>
              <a:rPr lang="en-US" dirty="0">
                <a:latin typeface="Cambria Math"/>
                <a:ea typeface="Cambria Math"/>
              </a:rPr>
              <a:t>⟶ (</a:t>
            </a:r>
            <a:r>
              <a:rPr lang="en-US" i="1" dirty="0">
                <a:latin typeface="Cambria Math"/>
                <a:ea typeface="Cambria Math"/>
              </a:rPr>
              <a:t>a </a:t>
            </a:r>
            <a:r>
              <a:rPr lang="en-US" dirty="0">
                <a:ea typeface="Cambria Math"/>
              </a:rPr>
              <a:t>, </a:t>
            </a:r>
            <a:r>
              <a:rPr lang="en-US" i="1" dirty="0">
                <a:ea typeface="Cambria Math"/>
              </a:rPr>
              <a:t>a</a:t>
            </a:r>
            <a:r>
              <a:rPr lang="en-US" dirty="0">
                <a:latin typeface="Cambria Math"/>
                <a:ea typeface="Cambria Math"/>
              </a:rPr>
              <a:t>)</a:t>
            </a:r>
            <a:r>
              <a:rPr lang="en-US" dirty="0"/>
              <a:t>∉</a:t>
            </a:r>
            <a:r>
              <a:rPr lang="en-US" dirty="0">
                <a:latin typeface="Cambria Math"/>
                <a:ea typeface="Cambria Math"/>
              </a:rPr>
              <a:t> </a:t>
            </a:r>
            <a:r>
              <a:rPr lang="en-US" i="1" dirty="0">
                <a:ea typeface="Cambria Math"/>
              </a:rPr>
              <a:t>R</a:t>
            </a:r>
            <a:r>
              <a:rPr lang="en-US" dirty="0">
                <a:latin typeface="Cambria Math"/>
                <a:ea typeface="Cambria Math"/>
              </a:rPr>
              <a:t>]</a:t>
            </a:r>
          </a:p>
          <a:p>
            <a:pPr>
              <a:buNone/>
            </a:pPr>
            <a:r>
              <a:rPr lang="en-US" b="1" dirty="0">
                <a:ea typeface="Cambria Math"/>
              </a:rPr>
              <a:t>   </a:t>
            </a:r>
            <a:endParaRPr lang="en-US" dirty="0">
              <a:latin typeface="Cambria Math"/>
              <a:ea typeface="Cambria Math"/>
            </a:endParaRPr>
          </a:p>
          <a:p>
            <a:endParaRPr lang="x-none" dirty="0"/>
          </a:p>
        </p:txBody>
      </p:sp>
      <p:sp>
        <p:nvSpPr>
          <p:cNvPr id="4" name="Title 1">
            <a:extLst>
              <a:ext uri="{FF2B5EF4-FFF2-40B4-BE49-F238E27FC236}">
                <a16:creationId xmlns:a16="http://schemas.microsoft.com/office/drawing/2014/main" id="{8490BB21-E3C1-4441-8EA4-F2A2684D8185}"/>
              </a:ext>
            </a:extLst>
          </p:cNvPr>
          <p:cNvSpPr>
            <a:spLocks noGrp="1"/>
          </p:cNvSpPr>
          <p:nvPr>
            <p:ph type="title"/>
          </p:nvPr>
        </p:nvSpPr>
        <p:spPr>
          <a:xfrm>
            <a:off x="457200" y="704850"/>
            <a:ext cx="8229600" cy="590550"/>
          </a:xfrm>
        </p:spPr>
        <p:txBody>
          <a:bodyPr>
            <a:normAutofit fontScale="90000"/>
          </a:bodyPr>
          <a:lstStyle/>
          <a:p>
            <a:r>
              <a:rPr lang="en-US" dirty="0"/>
              <a:t>Irreflexive Relations</a:t>
            </a:r>
          </a:p>
        </p:txBody>
      </p:sp>
      <p:pic>
        <p:nvPicPr>
          <p:cNvPr id="7" name="Content Placeholder 3">
            <a:extLst>
              <a:ext uri="{FF2B5EF4-FFF2-40B4-BE49-F238E27FC236}">
                <a16:creationId xmlns:a16="http://schemas.microsoft.com/office/drawing/2014/main" id="{8BEF4B49-EF28-4936-A3A0-7BF8B37A1319}"/>
              </a:ext>
            </a:extLst>
          </p:cNvPr>
          <p:cNvPicPr>
            <a:picLocks noChangeAspect="1"/>
          </p:cNvPicPr>
          <p:nvPr/>
        </p:nvPicPr>
        <p:blipFill>
          <a:blip r:embed="rId2"/>
          <a:stretch>
            <a:fillRect/>
          </a:stretch>
        </p:blipFill>
        <p:spPr>
          <a:xfrm>
            <a:off x="233363" y="3128962"/>
            <a:ext cx="5481637" cy="1816894"/>
          </a:xfrm>
          <a:prstGeom prst="rect">
            <a:avLst/>
          </a:prstGeom>
        </p:spPr>
      </p:pic>
      <p:sp>
        <p:nvSpPr>
          <p:cNvPr id="8" name="TextBox 7">
            <a:extLst>
              <a:ext uri="{FF2B5EF4-FFF2-40B4-BE49-F238E27FC236}">
                <a16:creationId xmlns:a16="http://schemas.microsoft.com/office/drawing/2014/main" id="{9A339C10-7354-4D3C-9B60-5E0CAFC1F914}"/>
              </a:ext>
            </a:extLst>
          </p:cNvPr>
          <p:cNvSpPr txBox="1"/>
          <p:nvPr/>
        </p:nvSpPr>
        <p:spPr>
          <a:xfrm>
            <a:off x="6477000" y="3105834"/>
            <a:ext cx="2590800" cy="1569660"/>
          </a:xfrm>
          <a:prstGeom prst="rect">
            <a:avLst/>
          </a:prstGeom>
          <a:noFill/>
          <a:ln>
            <a:solidFill>
              <a:schemeClr val="accent1"/>
            </a:solidFill>
          </a:ln>
        </p:spPr>
        <p:txBody>
          <a:bodyPr wrap="square" rtlCol="0">
            <a:spAutoFit/>
          </a:bodyPr>
          <a:lstStyle/>
          <a:p>
            <a:pPr algn="just"/>
            <a:r>
              <a:rPr lang="en-US" sz="2400" dirty="0"/>
              <a:t>R is not irreflexive </a:t>
            </a:r>
            <a:r>
              <a:rPr lang="en-US" sz="2400" dirty="0" err="1"/>
              <a:t>iff</a:t>
            </a:r>
            <a:r>
              <a:rPr lang="en-US" sz="2400" dirty="0"/>
              <a:t> there is an element </a:t>
            </a:r>
            <a:r>
              <a:rPr lang="en-US" sz="2400" dirty="0" err="1"/>
              <a:t>a∈A</a:t>
            </a:r>
            <a:r>
              <a:rPr lang="en-US" sz="2400" dirty="0"/>
              <a:t> such that (</a:t>
            </a:r>
            <a:r>
              <a:rPr lang="en-US" sz="2400" dirty="0" err="1"/>
              <a:t>a,a</a:t>
            </a:r>
            <a:r>
              <a:rPr lang="en-US" sz="2400" dirty="0"/>
              <a:t>) ∈R.</a:t>
            </a:r>
          </a:p>
        </p:txBody>
      </p:sp>
      <p:pic>
        <p:nvPicPr>
          <p:cNvPr id="9" name="Picture 8">
            <a:extLst>
              <a:ext uri="{FF2B5EF4-FFF2-40B4-BE49-F238E27FC236}">
                <a16:creationId xmlns:a16="http://schemas.microsoft.com/office/drawing/2014/main" id="{1F71E649-5B3E-40FB-B474-BF61E6F707F9}"/>
              </a:ext>
            </a:extLst>
          </p:cNvPr>
          <p:cNvPicPr>
            <a:picLocks noChangeAspect="1"/>
          </p:cNvPicPr>
          <p:nvPr/>
        </p:nvPicPr>
        <p:blipFill>
          <a:blip r:embed="rId3"/>
          <a:stretch>
            <a:fillRect/>
          </a:stretch>
        </p:blipFill>
        <p:spPr>
          <a:xfrm>
            <a:off x="247357" y="4945856"/>
            <a:ext cx="5481637" cy="1666875"/>
          </a:xfrm>
          <a:prstGeom prst="rect">
            <a:avLst/>
          </a:prstGeom>
        </p:spPr>
      </p:pic>
    </p:spTree>
    <p:extLst>
      <p:ext uri="{BB962C8B-B14F-4D97-AF65-F5344CB8AC3E}">
        <p14:creationId xmlns:p14="http://schemas.microsoft.com/office/powerpoint/2010/main" val="310664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EA1DFB-B660-411E-A776-FC958524E569}"/>
              </a:ext>
            </a:extLst>
          </p:cNvPr>
          <p:cNvSpPr>
            <a:spLocks noGrp="1"/>
          </p:cNvSpPr>
          <p:nvPr>
            <p:ph idx="1"/>
          </p:nvPr>
        </p:nvSpPr>
        <p:spPr>
          <a:xfrm>
            <a:off x="152400" y="1219200"/>
            <a:ext cx="8839200" cy="5410200"/>
          </a:xfrm>
        </p:spPr>
        <p:txBody>
          <a:bodyPr>
            <a:normAutofit/>
          </a:bodyPr>
          <a:lstStyle/>
          <a:p>
            <a:pPr marL="0" indent="0">
              <a:buNone/>
            </a:pPr>
            <a:r>
              <a:rPr lang="en-US" b="1" dirty="0"/>
              <a:t>EXAMPLE</a:t>
            </a:r>
            <a:r>
              <a:rPr lang="en-US" dirty="0"/>
              <a:t>: Let A = {1, 2, 3, 4} and determine whether relations R1, R2 and R3 are Irreflexive?</a:t>
            </a:r>
          </a:p>
          <a:p>
            <a:pPr marL="0" indent="0">
              <a:buNone/>
            </a:pPr>
            <a:r>
              <a:rPr lang="en-US" dirty="0"/>
              <a:t>	R1 </a:t>
            </a:r>
            <a:r>
              <a:rPr lang="x-none" dirty="0"/>
              <a:t>= {(1,3), (1,4), (2,3), (2,4), (3,1), (3,4)}</a:t>
            </a:r>
          </a:p>
          <a:p>
            <a:pPr marL="0" indent="0">
              <a:buNone/>
            </a:pPr>
            <a:r>
              <a:rPr lang="en-US" dirty="0"/>
              <a:t>	R2 </a:t>
            </a:r>
            <a:r>
              <a:rPr lang="x-none" dirty="0"/>
              <a:t>= {(1,1), (1,2), (2,1), (2,2), (3,3), (4,4)}</a:t>
            </a:r>
          </a:p>
          <a:p>
            <a:pPr marL="0" indent="0">
              <a:buNone/>
            </a:pPr>
            <a:r>
              <a:rPr lang="en-US" dirty="0"/>
              <a:t>	R3</a:t>
            </a:r>
            <a:r>
              <a:rPr lang="x-none" dirty="0"/>
              <a:t>= {(1,2), (2,3), (3,3), (3,4)}</a:t>
            </a:r>
            <a:endParaRPr lang="en-US" dirty="0"/>
          </a:p>
          <a:p>
            <a:pPr marL="0" indent="0">
              <a:buNone/>
            </a:pPr>
            <a:r>
              <a:rPr lang="en-US" b="1" dirty="0"/>
              <a:t>Solution:</a:t>
            </a:r>
            <a:endParaRPr lang="x-none" b="1" dirty="0"/>
          </a:p>
          <a:p>
            <a:r>
              <a:rPr lang="en-US" dirty="0"/>
              <a:t>R1 is irreflexive since no element of A is related to itself in R1. i.e. </a:t>
            </a:r>
            <a:r>
              <a:rPr lang="pt-BR" dirty="0"/>
              <a:t>(1,1)∉ R1, (2,2) ∉ R1, (3,3) ∉ R1,(4,4) ∉ R1.</a:t>
            </a:r>
          </a:p>
          <a:p>
            <a:r>
              <a:rPr lang="en-US" dirty="0"/>
              <a:t>R2 is not irreflexive, since all elements of A are related to themselves in R2.</a:t>
            </a:r>
          </a:p>
          <a:p>
            <a:r>
              <a:rPr lang="en-US" dirty="0"/>
              <a:t>R3 is not irreflexive since (3,3) ∈R3. Note that R3 is not reflexive.</a:t>
            </a:r>
            <a:endParaRPr lang="x-none" dirty="0"/>
          </a:p>
        </p:txBody>
      </p:sp>
      <p:sp>
        <p:nvSpPr>
          <p:cNvPr id="4" name="Title 1">
            <a:extLst>
              <a:ext uri="{FF2B5EF4-FFF2-40B4-BE49-F238E27FC236}">
                <a16:creationId xmlns:a16="http://schemas.microsoft.com/office/drawing/2014/main" id="{FB414F0B-D295-49F3-BA6E-89F55FF45626}"/>
              </a:ext>
            </a:extLst>
          </p:cNvPr>
          <p:cNvSpPr>
            <a:spLocks noGrp="1"/>
          </p:cNvSpPr>
          <p:nvPr>
            <p:ph type="title"/>
          </p:nvPr>
        </p:nvSpPr>
        <p:spPr>
          <a:xfrm>
            <a:off x="457200" y="704850"/>
            <a:ext cx="8229600" cy="514350"/>
          </a:xfrm>
        </p:spPr>
        <p:txBody>
          <a:bodyPr>
            <a:normAutofit fontScale="90000"/>
          </a:bodyPr>
          <a:lstStyle/>
          <a:p>
            <a:r>
              <a:rPr lang="en-US" dirty="0"/>
              <a:t>Irreflexive Relations</a:t>
            </a:r>
          </a:p>
        </p:txBody>
      </p:sp>
    </p:spTree>
    <p:extLst>
      <p:ext uri="{BB962C8B-B14F-4D97-AF65-F5344CB8AC3E}">
        <p14:creationId xmlns:p14="http://schemas.microsoft.com/office/powerpoint/2010/main" val="129553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0D015-4554-46C2-9E8C-7897F4C92222}"/>
              </a:ext>
            </a:extLst>
          </p:cNvPr>
          <p:cNvSpPr>
            <a:spLocks noGrp="1"/>
          </p:cNvSpPr>
          <p:nvPr>
            <p:ph type="title"/>
          </p:nvPr>
        </p:nvSpPr>
        <p:spPr>
          <a:xfrm>
            <a:off x="457200" y="533400"/>
            <a:ext cx="8229600" cy="762000"/>
          </a:xfrm>
        </p:spPr>
        <p:txBody>
          <a:bodyPr>
            <a:normAutofit fontScale="90000"/>
          </a:bodyPr>
          <a:lstStyle/>
          <a:p>
            <a:r>
              <a:rPr lang="en-US" dirty="0"/>
              <a:t>Sequences </a:t>
            </a:r>
            <a:endParaRPr lang="en-PK"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36945A-378E-429D-9A68-E40181105B04}"/>
                  </a:ext>
                </a:extLst>
              </p:cNvPr>
              <p:cNvSpPr>
                <a:spLocks noGrp="1"/>
              </p:cNvSpPr>
              <p:nvPr>
                <p:ph idx="1"/>
              </p:nvPr>
            </p:nvSpPr>
            <p:spPr>
              <a:xfrm>
                <a:off x="457200" y="1447800"/>
                <a:ext cx="8229600" cy="4876800"/>
              </a:xfrm>
            </p:spPr>
            <p:txBody>
              <a:bodyPr>
                <a:normAutofit lnSpcReduction="10000"/>
              </a:bodyPr>
              <a:lstStyle/>
              <a:p>
                <a:pPr marL="0" indent="0">
                  <a:buNone/>
                </a:pPr>
                <a:r>
                  <a:rPr lang="en-US" sz="3000" b="1" dirty="0"/>
                  <a:t>EXAMPLE:</a:t>
                </a:r>
              </a:p>
              <a:p>
                <a:pPr marL="0" indent="0">
                  <a:buNone/>
                </a:pPr>
                <a:r>
                  <a:rPr lang="en-US" dirty="0"/>
                  <a:t>Write the first four terms of the sequence defined by the formula:	</a:t>
                </a:r>
                <a:r>
                  <a:rPr lang="en-US" dirty="0" err="1"/>
                  <a:t>bj</a:t>
                </a:r>
                <a:r>
                  <a:rPr lang="en-US" dirty="0"/>
                  <a:t> = 1 +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𝑗</m:t>
                        </m:r>
                      </m:sup>
                    </m:sSup>
                  </m:oMath>
                </a14:m>
                <a:r>
                  <a:rPr lang="en-US" dirty="0"/>
                  <a:t>, for all integers j ≥ 0</a:t>
                </a:r>
              </a:p>
              <a:p>
                <a:pPr marL="0" indent="0">
                  <a:buNone/>
                </a:pPr>
                <a:r>
                  <a:rPr lang="en-US" dirty="0"/>
                  <a:t>SOLUTION:</a:t>
                </a:r>
              </a:p>
              <a:p>
                <a:r>
                  <a:rPr lang="en-US" dirty="0"/>
                  <a:t>b0 = 1 +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0</m:t>
                        </m:r>
                      </m:sup>
                    </m:sSup>
                  </m:oMath>
                </a14:m>
                <a:r>
                  <a:rPr lang="en-US" dirty="0"/>
                  <a:t> = 1 + 1 = 2</a:t>
                </a:r>
              </a:p>
              <a:p>
                <a:r>
                  <a:rPr lang="en-US" dirty="0"/>
                  <a:t>b1 = 1 +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1</m:t>
                        </m:r>
                      </m:sup>
                    </m:sSup>
                  </m:oMath>
                </a14:m>
                <a:r>
                  <a:rPr lang="en-US" dirty="0"/>
                  <a:t> = 1 + 2 = 3</a:t>
                </a:r>
              </a:p>
              <a:p>
                <a:r>
                  <a:rPr lang="en-US" dirty="0"/>
                  <a:t>b2 = 1 +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2</m:t>
                        </m:r>
                      </m:sup>
                    </m:sSup>
                  </m:oMath>
                </a14:m>
                <a:r>
                  <a:rPr lang="en-US" dirty="0"/>
                  <a:t> = 1 + 4 = 5</a:t>
                </a:r>
              </a:p>
              <a:p>
                <a:r>
                  <a:rPr lang="en-US" dirty="0"/>
                  <a:t>b3 = 1 +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3</m:t>
                        </m:r>
                      </m:sup>
                    </m:sSup>
                  </m:oMath>
                </a14:m>
                <a:r>
                  <a:rPr lang="en-US" dirty="0"/>
                  <a:t> = 1 + 8 = 9</a:t>
                </a:r>
              </a:p>
              <a:p>
                <a:pPr marL="0" indent="0">
                  <a:buNone/>
                </a:pPr>
                <a:r>
                  <a:rPr lang="en-US" dirty="0"/>
                  <a:t>REMARK:</a:t>
                </a:r>
              </a:p>
              <a:p>
                <a:pPr marL="0" indent="0">
                  <a:buNone/>
                </a:pPr>
                <a:r>
                  <a:rPr lang="en-US" dirty="0"/>
                  <a:t>The formula </a:t>
                </a:r>
                <a:r>
                  <a:rPr lang="en-US" dirty="0" err="1"/>
                  <a:t>bj</a:t>
                </a:r>
                <a:r>
                  <a:rPr lang="en-US" dirty="0"/>
                  <a:t> = 1 +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𝑗</m:t>
                        </m:r>
                      </m:sup>
                    </m:sSup>
                  </m:oMath>
                </a14:m>
                <a:r>
                  <a:rPr lang="en-US" dirty="0"/>
                  <a:t>, for all integers j ≥ 0 defines an infinite sequence having infinite number of values.</a:t>
                </a:r>
                <a:endParaRPr lang="en-PK" dirty="0"/>
              </a:p>
            </p:txBody>
          </p:sp>
        </mc:Choice>
        <mc:Fallback xmlns="">
          <p:sp>
            <p:nvSpPr>
              <p:cNvPr id="3" name="Content Placeholder 2">
                <a:extLst>
                  <a:ext uri="{FF2B5EF4-FFF2-40B4-BE49-F238E27FC236}">
                    <a16:creationId xmlns:a16="http://schemas.microsoft.com/office/drawing/2014/main" id="{1036945A-378E-429D-9A68-E40181105B04}"/>
                  </a:ext>
                </a:extLst>
              </p:cNvPr>
              <p:cNvSpPr>
                <a:spLocks noGrp="1" noRot="1" noChangeAspect="1" noMove="1" noResize="1" noEditPoints="1" noAdjustHandles="1" noChangeArrowheads="1" noChangeShapeType="1" noTextEdit="1"/>
              </p:cNvSpPr>
              <p:nvPr>
                <p:ph idx="1"/>
              </p:nvPr>
            </p:nvSpPr>
            <p:spPr>
              <a:xfrm>
                <a:off x="457200" y="1447800"/>
                <a:ext cx="8229600" cy="4876800"/>
              </a:xfrm>
              <a:blipFill>
                <a:blip r:embed="rId2"/>
                <a:stretch>
                  <a:fillRect l="-1704" t="-2500" r="-1111" b="-125"/>
                </a:stretch>
              </a:blipFill>
            </p:spPr>
            <p:txBody>
              <a:bodyPr/>
              <a:lstStyle/>
              <a:p>
                <a:r>
                  <a:rPr lang="en-PK">
                    <a:noFill/>
                  </a:rPr>
                  <a:t> </a:t>
                </a:r>
              </a:p>
            </p:txBody>
          </p:sp>
        </mc:Fallback>
      </mc:AlternateContent>
    </p:spTree>
    <p:extLst>
      <p:ext uri="{BB962C8B-B14F-4D97-AF65-F5344CB8AC3E}">
        <p14:creationId xmlns:p14="http://schemas.microsoft.com/office/powerpoint/2010/main" val="14847412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9EFB2F-A19F-4C2B-90FE-D82AE3667FAD}"/>
              </a:ext>
            </a:extLst>
          </p:cNvPr>
          <p:cNvSpPr>
            <a:spLocks noGrp="1"/>
          </p:cNvSpPr>
          <p:nvPr>
            <p:ph idx="1"/>
          </p:nvPr>
        </p:nvSpPr>
        <p:spPr>
          <a:xfrm>
            <a:off x="152400" y="1219200"/>
            <a:ext cx="8839200" cy="5486400"/>
          </a:xfrm>
        </p:spPr>
        <p:txBody>
          <a:bodyPr>
            <a:normAutofit fontScale="92500" lnSpcReduction="10000"/>
          </a:bodyPr>
          <a:lstStyle/>
          <a:p>
            <a:pPr marL="0" indent="0">
              <a:buNone/>
            </a:pPr>
            <a:r>
              <a:rPr lang="en-US" b="1" dirty="0"/>
              <a:t>EXAMPLE</a:t>
            </a:r>
            <a:r>
              <a:rPr lang="en-US" dirty="0"/>
              <a:t>: Let A = {1, 2, 3, 4} and determine whether relations R1, R2, R3, and R4 are Antisymmetric?</a:t>
            </a:r>
          </a:p>
          <a:p>
            <a:pPr marL="0" indent="0">
              <a:buNone/>
            </a:pPr>
            <a:r>
              <a:rPr lang="pt-BR" dirty="0"/>
              <a:t>	R1 = {(1,1),(2,2),(3,3)} </a:t>
            </a:r>
          </a:p>
          <a:p>
            <a:pPr marL="0" indent="0">
              <a:buNone/>
            </a:pPr>
            <a:r>
              <a:rPr lang="pt-BR" dirty="0"/>
              <a:t>	R2 = {(1,2),(2,2), (2,3), (3,4), (4,1)}</a:t>
            </a:r>
          </a:p>
          <a:p>
            <a:pPr marL="0" indent="0">
              <a:buNone/>
            </a:pPr>
            <a:r>
              <a:rPr lang="pt-BR" dirty="0"/>
              <a:t>	R3={(1,3),(2,2), (2,4), (3,1), (4,2)} </a:t>
            </a:r>
          </a:p>
          <a:p>
            <a:pPr marL="0" indent="0">
              <a:buNone/>
            </a:pPr>
            <a:r>
              <a:rPr lang="pt-BR" dirty="0"/>
              <a:t>	R4={(1,3),(2,4), (3,1), (4,3)}</a:t>
            </a:r>
          </a:p>
          <a:p>
            <a:pPr marL="0" indent="0">
              <a:buNone/>
            </a:pPr>
            <a:r>
              <a:rPr lang="pt-BR" b="1" dirty="0"/>
              <a:t>Solution:</a:t>
            </a:r>
          </a:p>
          <a:p>
            <a:r>
              <a:rPr lang="en-US" dirty="0"/>
              <a:t>R1 is anti-symmetric and symmetric.</a:t>
            </a:r>
          </a:p>
          <a:p>
            <a:r>
              <a:rPr lang="en-US" dirty="0"/>
              <a:t>R2 is anti-symmetric but not symmetric because (1,2) ∈ R2 but (2,1) ∉ R2.</a:t>
            </a:r>
          </a:p>
          <a:p>
            <a:r>
              <a:rPr lang="en-US" dirty="0"/>
              <a:t>R3 is not anti-symmetric since (1,3) &amp; (3,1) ∈ R3 but 1 ≠ 3. Note that R3 is symmetric.</a:t>
            </a:r>
          </a:p>
          <a:p>
            <a:r>
              <a:rPr lang="en-US" dirty="0"/>
              <a:t>R4 is neither anti-symmetric because (1,3) &amp; (3,1) ∈ R4 but 1 ≠ 3 nor symmetric because (2,4) ∈ R4 but (4,2) ∉R4.</a:t>
            </a:r>
          </a:p>
          <a:p>
            <a:endParaRPr lang="x-none" dirty="0"/>
          </a:p>
        </p:txBody>
      </p:sp>
      <p:sp>
        <p:nvSpPr>
          <p:cNvPr id="4" name="Title 1">
            <a:extLst>
              <a:ext uri="{FF2B5EF4-FFF2-40B4-BE49-F238E27FC236}">
                <a16:creationId xmlns:a16="http://schemas.microsoft.com/office/drawing/2014/main" id="{2A44BA86-66FA-4666-9398-CC46222221DB}"/>
              </a:ext>
            </a:extLst>
          </p:cNvPr>
          <p:cNvSpPr>
            <a:spLocks noGrp="1"/>
          </p:cNvSpPr>
          <p:nvPr>
            <p:ph type="title"/>
          </p:nvPr>
        </p:nvSpPr>
        <p:spPr>
          <a:xfrm>
            <a:off x="457200" y="704850"/>
            <a:ext cx="8229600" cy="514350"/>
          </a:xfrm>
        </p:spPr>
        <p:txBody>
          <a:bodyPr>
            <a:normAutofit fontScale="90000"/>
          </a:bodyPr>
          <a:lstStyle/>
          <a:p>
            <a:r>
              <a:rPr lang="en-US" dirty="0"/>
              <a:t>Antisymmetric Relations</a:t>
            </a:r>
          </a:p>
        </p:txBody>
      </p:sp>
    </p:spTree>
    <p:extLst>
      <p:ext uri="{BB962C8B-B14F-4D97-AF65-F5344CB8AC3E}">
        <p14:creationId xmlns:p14="http://schemas.microsoft.com/office/powerpoint/2010/main" val="28024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85800"/>
          </a:xfrm>
        </p:spPr>
        <p:txBody>
          <a:bodyPr>
            <a:normAutofit fontScale="90000"/>
          </a:bodyPr>
          <a:lstStyle/>
          <a:p>
            <a:r>
              <a:rPr lang="en-US" dirty="0"/>
              <a:t>Antisymmetric Relations</a:t>
            </a:r>
          </a:p>
        </p:txBody>
      </p:sp>
      <p:sp>
        <p:nvSpPr>
          <p:cNvPr id="3" name="Content Placeholder 2"/>
          <p:cNvSpPr>
            <a:spLocks noGrp="1"/>
          </p:cNvSpPr>
          <p:nvPr>
            <p:ph idx="1"/>
          </p:nvPr>
        </p:nvSpPr>
        <p:spPr>
          <a:xfrm>
            <a:off x="76200" y="1066800"/>
            <a:ext cx="8915400" cy="5791200"/>
          </a:xfrm>
        </p:spPr>
        <p:txBody>
          <a:bodyPr>
            <a:normAutofit/>
          </a:bodyPr>
          <a:lstStyle/>
          <a:p>
            <a:pPr algn="just">
              <a:buNone/>
            </a:pPr>
            <a:r>
              <a:rPr lang="en-US" b="1" dirty="0"/>
              <a:t>   Definition</a:t>
            </a:r>
            <a:r>
              <a:rPr lang="en-US" dirty="0"/>
              <a:t>: A relation </a:t>
            </a:r>
            <a:r>
              <a:rPr lang="en-US" i="1" dirty="0"/>
              <a:t>R</a:t>
            </a:r>
            <a:r>
              <a:rPr lang="en-US" dirty="0"/>
              <a:t> on a set </a:t>
            </a:r>
            <a:r>
              <a:rPr lang="en-US" i="1" dirty="0"/>
              <a:t>A</a:t>
            </a:r>
            <a:r>
              <a:rPr lang="en-US" dirty="0"/>
              <a:t> such that for all</a:t>
            </a:r>
            <a:r>
              <a:rPr lang="en-US" i="1" dirty="0">
                <a:ea typeface="Cambria Math"/>
              </a:rPr>
              <a:t>   </a:t>
            </a:r>
            <a:r>
              <a:rPr lang="en-US" i="1" dirty="0" err="1">
                <a:ea typeface="Cambria Math"/>
              </a:rPr>
              <a:t>a,b</a:t>
            </a:r>
            <a:r>
              <a:rPr lang="en-US" i="1"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A</a:t>
            </a:r>
            <a:r>
              <a:rPr lang="en-US" b="1" i="1" dirty="0">
                <a:ea typeface="Cambria Math"/>
              </a:rPr>
              <a:t>  </a:t>
            </a:r>
            <a:r>
              <a:rPr lang="en-US" dirty="0"/>
              <a:t>if (</a:t>
            </a:r>
            <a:r>
              <a:rPr lang="en-US" i="1" dirty="0" err="1"/>
              <a:t>a</a:t>
            </a:r>
            <a:r>
              <a:rPr lang="en-US" dirty="0" err="1"/>
              <a:t>,</a:t>
            </a:r>
            <a:r>
              <a:rPr lang="en-US" i="1" dirty="0" err="1"/>
              <a:t>b</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b="1" i="1" dirty="0">
                <a:ea typeface="Cambria Math"/>
              </a:rPr>
              <a:t> </a:t>
            </a:r>
            <a:r>
              <a:rPr lang="en-US" dirty="0">
                <a:ea typeface="Cambria Math"/>
              </a:rPr>
              <a:t>and </a:t>
            </a:r>
            <a:r>
              <a:rPr lang="en-US" dirty="0"/>
              <a:t>(</a:t>
            </a:r>
            <a:r>
              <a:rPr lang="en-US" i="1" dirty="0" err="1"/>
              <a:t>b</a:t>
            </a:r>
            <a:r>
              <a:rPr lang="en-US" dirty="0" err="1"/>
              <a:t>,</a:t>
            </a:r>
            <a:r>
              <a:rPr lang="en-US" i="1" dirty="0" err="1"/>
              <a:t>a</a:t>
            </a:r>
            <a:r>
              <a:rPr lang="en-US" dirty="0"/>
              <a:t>) </a:t>
            </a:r>
            <a:r>
              <a:rPr lang="en-US" dirty="0">
                <a:latin typeface="Cambria Math"/>
                <a:ea typeface="Cambria Math"/>
              </a:rPr>
              <a:t>∊ </a:t>
            </a:r>
            <a:r>
              <a:rPr lang="en-US" i="1" dirty="0">
                <a:ea typeface="Cambria Math"/>
              </a:rPr>
              <a:t>R</a:t>
            </a:r>
            <a:r>
              <a:rPr lang="en-US" b="1" i="1" dirty="0">
                <a:ea typeface="Cambria Math"/>
              </a:rPr>
              <a:t>, </a:t>
            </a:r>
            <a:r>
              <a:rPr lang="en-US" dirty="0">
                <a:ea typeface="Cambria Math"/>
              </a:rPr>
              <a:t>then </a:t>
            </a:r>
            <a:r>
              <a:rPr lang="en-US" i="1" dirty="0">
                <a:ea typeface="Cambria Math"/>
              </a:rPr>
              <a:t>a = b  </a:t>
            </a:r>
            <a:r>
              <a:rPr lang="en-US" dirty="0">
                <a:ea typeface="Cambria Math"/>
              </a:rPr>
              <a:t>is called </a:t>
            </a:r>
            <a:r>
              <a:rPr lang="en-US" i="1" dirty="0">
                <a:ea typeface="Cambria Math"/>
              </a:rPr>
              <a:t>antisymmetric</a:t>
            </a:r>
            <a:r>
              <a:rPr lang="en-US" dirty="0">
                <a:ea typeface="Cambria Math"/>
              </a:rPr>
              <a:t>. Written symbolically, </a:t>
            </a:r>
            <a:r>
              <a:rPr lang="en-US" i="1" dirty="0">
                <a:ea typeface="Cambria Math"/>
              </a:rPr>
              <a:t>R</a:t>
            </a:r>
            <a:r>
              <a:rPr lang="en-US" dirty="0">
                <a:ea typeface="Cambria Math"/>
              </a:rPr>
              <a:t> is antisymmetric if and only if  </a:t>
            </a:r>
            <a:r>
              <a:rPr lang="en-US" dirty="0">
                <a:latin typeface="Cambria Math"/>
                <a:ea typeface="Cambria Math"/>
              </a:rPr>
              <a:t>∀</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a:ea typeface="Cambria Math"/>
              </a:rPr>
              <a:t>R</a:t>
            </a:r>
            <a:r>
              <a:rPr lang="en-US" dirty="0">
                <a:latin typeface="Cambria Math"/>
                <a:ea typeface="Cambria Math"/>
              </a:rPr>
              <a:t> ∧ (</a:t>
            </a:r>
            <a:r>
              <a:rPr lang="en-US" i="1" dirty="0" err="1">
                <a:latin typeface="Cambria Math"/>
                <a:ea typeface="Cambria Math"/>
              </a:rPr>
              <a:t>b</a:t>
            </a:r>
            <a:r>
              <a:rPr lang="en-US" dirty="0" err="1">
                <a:latin typeface="Cambria Math"/>
                <a:ea typeface="Cambria Math"/>
              </a:rPr>
              <a:t>,</a:t>
            </a:r>
            <a:r>
              <a:rPr lang="en-US" i="1" dirty="0" err="1">
                <a:latin typeface="Cambria Math"/>
                <a:ea typeface="Cambria Math"/>
              </a:rPr>
              <a:t>a</a:t>
            </a:r>
            <a:r>
              <a:rPr lang="en-US" dirty="0">
                <a:latin typeface="Cambria Math"/>
                <a:ea typeface="Cambria Math"/>
              </a:rPr>
              <a:t>) ∊ </a:t>
            </a:r>
            <a:r>
              <a:rPr lang="en-US" i="1" dirty="0">
                <a:ea typeface="Cambria Math"/>
              </a:rPr>
              <a:t>R </a:t>
            </a:r>
            <a:r>
              <a:rPr lang="en-US" dirty="0">
                <a:latin typeface="Cambria Math"/>
                <a:ea typeface="Cambria Math"/>
              </a:rPr>
              <a:t>⟶ </a:t>
            </a:r>
            <a:r>
              <a:rPr lang="en-US" i="1" dirty="0">
                <a:latin typeface="Cambria Math"/>
                <a:ea typeface="Cambria Math"/>
              </a:rPr>
              <a:t>a</a:t>
            </a:r>
            <a:r>
              <a:rPr lang="en-US" dirty="0">
                <a:latin typeface="Cambria Math"/>
                <a:ea typeface="Cambria Math"/>
              </a:rPr>
              <a:t> = </a:t>
            </a:r>
            <a:r>
              <a:rPr lang="en-US" i="1" dirty="0">
                <a:latin typeface="Cambria Math"/>
                <a:ea typeface="Cambria Math"/>
              </a:rPr>
              <a:t>b</a:t>
            </a:r>
            <a:r>
              <a:rPr lang="en-US" dirty="0">
                <a:latin typeface="Cambria Math"/>
                <a:ea typeface="Cambria Math"/>
              </a:rPr>
              <a:t>]</a:t>
            </a:r>
          </a:p>
          <a:p>
            <a:pPr>
              <a:buNone/>
            </a:pPr>
            <a:r>
              <a:rPr lang="en-US" b="1" dirty="0"/>
              <a:t>Note: </a:t>
            </a:r>
            <a:r>
              <a:rPr lang="en-US" dirty="0"/>
              <a:t>(</a:t>
            </a:r>
            <a:r>
              <a:rPr lang="en-US" dirty="0" err="1"/>
              <a:t>a,a</a:t>
            </a:r>
            <a:r>
              <a:rPr lang="en-US" dirty="0"/>
              <a:t>) may be an element in R.</a:t>
            </a:r>
            <a:endParaRPr lang="en-US" dirty="0">
              <a:ea typeface="Cambria Math"/>
            </a:endParaRPr>
          </a:p>
          <a:p>
            <a:pPr lvl="1">
              <a:buNone/>
            </a:pPr>
            <a:endParaRPr lang="en-US" dirty="0"/>
          </a:p>
          <a:p>
            <a:pPr lvl="1">
              <a:buNone/>
            </a:pPr>
            <a:endParaRPr lang="en-US" dirty="0">
              <a:latin typeface="Cambria Math"/>
              <a:ea typeface="Cambria Math"/>
            </a:endParaRPr>
          </a:p>
          <a:p>
            <a:endParaRPr lang="en-US" dirty="0"/>
          </a:p>
        </p:txBody>
      </p:sp>
      <p:sp>
        <p:nvSpPr>
          <p:cNvPr id="5" name="TextBox 4"/>
          <p:cNvSpPr txBox="1"/>
          <p:nvPr/>
        </p:nvSpPr>
        <p:spPr>
          <a:xfrm>
            <a:off x="6477000" y="2895600"/>
            <a:ext cx="2590799" cy="3416320"/>
          </a:xfrm>
          <a:prstGeom prst="rect">
            <a:avLst/>
          </a:prstGeom>
          <a:noFill/>
          <a:ln>
            <a:solidFill>
              <a:schemeClr val="accent1"/>
            </a:solidFill>
          </a:ln>
        </p:spPr>
        <p:txBody>
          <a:bodyPr wrap="square" rtlCol="0">
            <a:spAutoFit/>
          </a:bodyPr>
          <a:lstStyle/>
          <a:p>
            <a:r>
              <a:rPr lang="en-US" dirty="0"/>
              <a:t>Let R be an anti-symmetric relation on a set A = {a1, a2, …, an}. Then if (ai, </a:t>
            </a:r>
            <a:r>
              <a:rPr lang="en-US" dirty="0" err="1"/>
              <a:t>aj</a:t>
            </a:r>
            <a:r>
              <a:rPr lang="en-US" dirty="0"/>
              <a:t>) ∈R for </a:t>
            </a:r>
          </a:p>
          <a:p>
            <a:r>
              <a:rPr lang="en-US" dirty="0" err="1"/>
              <a:t>i</a:t>
            </a:r>
            <a:r>
              <a:rPr lang="en-US" dirty="0"/>
              <a:t> ≠ j then (ai, </a:t>
            </a:r>
            <a:r>
              <a:rPr lang="en-US" dirty="0" err="1"/>
              <a:t>aj</a:t>
            </a:r>
            <a:r>
              <a:rPr lang="en-US" dirty="0"/>
              <a:t>) ∉R.</a:t>
            </a:r>
          </a:p>
          <a:p>
            <a:r>
              <a:rPr lang="en-US" dirty="0"/>
              <a:t>Thus in the matrix representation of R there is a 1 in the </a:t>
            </a:r>
            <a:r>
              <a:rPr lang="en-US" dirty="0" err="1"/>
              <a:t>ith</a:t>
            </a:r>
            <a:r>
              <a:rPr lang="en-US" dirty="0"/>
              <a:t> row and </a:t>
            </a:r>
            <a:r>
              <a:rPr lang="en-US" dirty="0" err="1"/>
              <a:t>jth</a:t>
            </a:r>
            <a:r>
              <a:rPr lang="en-US" dirty="0"/>
              <a:t> column</a:t>
            </a:r>
          </a:p>
          <a:p>
            <a:r>
              <a:rPr lang="en-US" dirty="0" err="1"/>
              <a:t>iff</a:t>
            </a:r>
            <a:r>
              <a:rPr lang="en-US" dirty="0"/>
              <a:t> the </a:t>
            </a:r>
            <a:r>
              <a:rPr lang="en-US" dirty="0" err="1"/>
              <a:t>jth</a:t>
            </a:r>
            <a:r>
              <a:rPr lang="en-US" dirty="0"/>
              <a:t> row and </a:t>
            </a:r>
            <a:r>
              <a:rPr lang="en-US" dirty="0" err="1"/>
              <a:t>ith</a:t>
            </a:r>
            <a:r>
              <a:rPr lang="en-US" dirty="0"/>
              <a:t> column contains 0 vice versa.</a:t>
            </a:r>
          </a:p>
        </p:txBody>
      </p:sp>
      <p:pic>
        <p:nvPicPr>
          <p:cNvPr id="4" name="Picture 3">
            <a:extLst>
              <a:ext uri="{FF2B5EF4-FFF2-40B4-BE49-F238E27FC236}">
                <a16:creationId xmlns:a16="http://schemas.microsoft.com/office/drawing/2014/main" id="{B39E4658-AA17-44AB-9350-B63AF3731567}"/>
              </a:ext>
            </a:extLst>
          </p:cNvPr>
          <p:cNvPicPr>
            <a:picLocks noChangeAspect="1"/>
          </p:cNvPicPr>
          <p:nvPr/>
        </p:nvPicPr>
        <p:blipFill>
          <a:blip r:embed="rId2"/>
          <a:stretch>
            <a:fillRect/>
          </a:stretch>
        </p:blipFill>
        <p:spPr>
          <a:xfrm>
            <a:off x="143022" y="3122429"/>
            <a:ext cx="6307015" cy="1829981"/>
          </a:xfrm>
          <a:prstGeom prst="rect">
            <a:avLst/>
          </a:prstGeom>
        </p:spPr>
      </p:pic>
      <p:pic>
        <p:nvPicPr>
          <p:cNvPr id="6" name="Picture 5">
            <a:extLst>
              <a:ext uri="{FF2B5EF4-FFF2-40B4-BE49-F238E27FC236}">
                <a16:creationId xmlns:a16="http://schemas.microsoft.com/office/drawing/2014/main" id="{63ECCD40-36C3-4753-91CD-26DF971FAD22}"/>
              </a:ext>
            </a:extLst>
          </p:cNvPr>
          <p:cNvPicPr>
            <a:picLocks noChangeAspect="1"/>
          </p:cNvPicPr>
          <p:nvPr/>
        </p:nvPicPr>
        <p:blipFill>
          <a:blip r:embed="rId3"/>
          <a:stretch>
            <a:fillRect/>
          </a:stretch>
        </p:blipFill>
        <p:spPr>
          <a:xfrm>
            <a:off x="73857" y="4953001"/>
            <a:ext cx="6307015" cy="1904999"/>
          </a:xfrm>
          <a:prstGeom prst="rect">
            <a:avLst/>
          </a:prstGeom>
        </p:spPr>
      </p:pic>
    </p:spTree>
    <p:extLst>
      <p:ext uri="{BB962C8B-B14F-4D97-AF65-F5344CB8AC3E}">
        <p14:creationId xmlns:p14="http://schemas.microsoft.com/office/powerpoint/2010/main" val="117520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F7BE4-D363-4B22-A8F2-CC843E220433}"/>
              </a:ext>
            </a:extLst>
          </p:cNvPr>
          <p:cNvSpPr>
            <a:spLocks noGrp="1"/>
          </p:cNvSpPr>
          <p:nvPr>
            <p:ph type="title"/>
          </p:nvPr>
        </p:nvSpPr>
        <p:spPr>
          <a:xfrm>
            <a:off x="457200" y="704088"/>
            <a:ext cx="8229600" cy="515112"/>
          </a:xfrm>
        </p:spPr>
        <p:txBody>
          <a:bodyPr>
            <a:normAutofit fontScale="90000"/>
          </a:bodyPr>
          <a:lstStyle/>
          <a:p>
            <a:r>
              <a:rPr lang="en-US" dirty="0"/>
              <a:t>Asymmetric Relations</a:t>
            </a:r>
            <a:endParaRPr lang="x-none" dirty="0"/>
          </a:p>
        </p:txBody>
      </p:sp>
      <p:sp>
        <p:nvSpPr>
          <p:cNvPr id="3" name="Content Placeholder 2">
            <a:extLst>
              <a:ext uri="{FF2B5EF4-FFF2-40B4-BE49-F238E27FC236}">
                <a16:creationId xmlns:a16="http://schemas.microsoft.com/office/drawing/2014/main" id="{6ADB5314-6518-40AC-9386-188213B2BC60}"/>
              </a:ext>
            </a:extLst>
          </p:cNvPr>
          <p:cNvSpPr>
            <a:spLocks noGrp="1"/>
          </p:cNvSpPr>
          <p:nvPr>
            <p:ph idx="1"/>
          </p:nvPr>
        </p:nvSpPr>
        <p:spPr>
          <a:xfrm>
            <a:off x="152400" y="1219200"/>
            <a:ext cx="8915400" cy="5105400"/>
          </a:xfrm>
        </p:spPr>
        <p:txBody>
          <a:bodyPr/>
          <a:lstStyle/>
          <a:p>
            <a:pPr marL="0" indent="0">
              <a:buNone/>
            </a:pPr>
            <a:r>
              <a:rPr lang="en-US" b="1" dirty="0"/>
              <a:t>Definition: </a:t>
            </a:r>
            <a:r>
              <a:rPr lang="en-US" dirty="0"/>
              <a:t>R is Asymmetric </a:t>
            </a:r>
            <a:r>
              <a:rPr lang="en-US" dirty="0" err="1"/>
              <a:t>iff</a:t>
            </a:r>
            <a:r>
              <a:rPr lang="en-US" dirty="0"/>
              <a:t> for all </a:t>
            </a:r>
            <a:r>
              <a:rPr lang="en-US" dirty="0">
                <a:latin typeface="Cambria Math"/>
                <a:ea typeface="Cambria Math"/>
              </a:rPr>
              <a:t>(</a:t>
            </a:r>
            <a:r>
              <a:rPr lang="en-US" i="1" dirty="0" err="1">
                <a:latin typeface="Cambria Math"/>
                <a:ea typeface="Cambria Math"/>
              </a:rPr>
              <a:t>a,b</a:t>
            </a:r>
            <a:r>
              <a:rPr lang="en-US" i="1" dirty="0">
                <a:latin typeface="Cambria Math"/>
                <a:ea typeface="Cambria Math"/>
              </a:rPr>
              <a:t>) </a:t>
            </a:r>
            <a:r>
              <a:rPr lang="en-US" dirty="0">
                <a:latin typeface="Cambria Math"/>
                <a:ea typeface="Cambria Math"/>
              </a:rPr>
              <a:t>∊</a:t>
            </a:r>
            <a:r>
              <a:rPr lang="en-US" i="1" dirty="0">
                <a:latin typeface="Cambria Math"/>
                <a:ea typeface="Cambria Math"/>
              </a:rPr>
              <a:t>R than </a:t>
            </a:r>
            <a:r>
              <a:rPr lang="en-US" dirty="0">
                <a:latin typeface="Cambria Math"/>
                <a:ea typeface="Cambria Math"/>
              </a:rPr>
              <a:t>(</a:t>
            </a:r>
            <a:r>
              <a:rPr lang="en-US" i="1" dirty="0">
                <a:latin typeface="Cambria Math"/>
                <a:ea typeface="Cambria Math"/>
              </a:rPr>
              <a:t>b </a:t>
            </a:r>
            <a:r>
              <a:rPr lang="en-US" dirty="0">
                <a:ea typeface="Cambria Math"/>
              </a:rPr>
              <a:t>,</a:t>
            </a:r>
            <a:r>
              <a:rPr lang="en-US" i="1" dirty="0">
                <a:ea typeface="Cambria Math"/>
              </a:rPr>
              <a:t>a</a:t>
            </a:r>
            <a:r>
              <a:rPr lang="en-US" dirty="0">
                <a:latin typeface="Cambria Math"/>
                <a:ea typeface="Cambria Math"/>
              </a:rPr>
              <a:t>)</a:t>
            </a:r>
            <a:r>
              <a:rPr lang="en-US" dirty="0"/>
              <a:t>∉</a:t>
            </a:r>
            <a:r>
              <a:rPr lang="en-US" i="1" dirty="0">
                <a:ea typeface="Cambria Math"/>
              </a:rPr>
              <a:t>R</a:t>
            </a:r>
            <a:r>
              <a:rPr lang="en-US" dirty="0"/>
              <a:t>. </a:t>
            </a:r>
            <a:r>
              <a:rPr lang="en-US" dirty="0">
                <a:ea typeface="Cambria Math"/>
              </a:rPr>
              <a:t>Written symbolically, </a:t>
            </a:r>
            <a:r>
              <a:rPr lang="en-US" i="1" dirty="0">
                <a:ea typeface="Cambria Math"/>
              </a:rPr>
              <a:t>R</a:t>
            </a:r>
            <a:r>
              <a:rPr lang="en-US" dirty="0">
                <a:ea typeface="Cambria Math"/>
              </a:rPr>
              <a:t> is Asymmetric if and only if </a:t>
            </a:r>
            <a:endParaRPr lang="en-US" i="1" dirty="0">
              <a:ea typeface="Cambria Math"/>
            </a:endParaRPr>
          </a:p>
          <a:p>
            <a:pPr lvl="1">
              <a:buNone/>
            </a:pPr>
            <a:r>
              <a:rPr lang="en-US" dirty="0">
                <a:latin typeface="Cambria Math"/>
                <a:ea typeface="Cambria Math"/>
              </a:rPr>
              <a:t>       ∀</a:t>
            </a:r>
            <a:r>
              <a:rPr lang="en-US" i="1" dirty="0">
                <a:latin typeface="Cambria Math"/>
                <a:ea typeface="Cambria Math"/>
              </a:rPr>
              <a:t>a</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r>
              <a:rPr lang="en-US" i="1" dirty="0" err="1">
                <a:latin typeface="Cambria Math"/>
                <a:ea typeface="Cambria Math"/>
              </a:rPr>
              <a:t>a,b</a:t>
            </a:r>
            <a:r>
              <a:rPr lang="en-US" i="1" dirty="0">
                <a:latin typeface="Cambria Math"/>
                <a:ea typeface="Cambria Math"/>
              </a:rPr>
              <a:t>) </a:t>
            </a:r>
            <a:r>
              <a:rPr lang="en-US" dirty="0">
                <a:latin typeface="Cambria Math"/>
                <a:ea typeface="Cambria Math"/>
              </a:rPr>
              <a:t>∊</a:t>
            </a:r>
            <a:r>
              <a:rPr lang="en-US" i="1" dirty="0">
                <a:latin typeface="Cambria Math"/>
                <a:ea typeface="Cambria Math"/>
              </a:rPr>
              <a:t>R)) </a:t>
            </a:r>
            <a:r>
              <a:rPr lang="en-US" dirty="0">
                <a:latin typeface="Cambria Math"/>
                <a:ea typeface="Cambria Math"/>
              </a:rPr>
              <a:t>⟶ ((</a:t>
            </a:r>
            <a:r>
              <a:rPr lang="en-US" i="1" dirty="0">
                <a:latin typeface="Cambria Math"/>
                <a:ea typeface="Cambria Math"/>
              </a:rPr>
              <a:t>b </a:t>
            </a:r>
            <a:r>
              <a:rPr lang="en-US" dirty="0">
                <a:ea typeface="Cambria Math"/>
              </a:rPr>
              <a:t>, </a:t>
            </a:r>
            <a:r>
              <a:rPr lang="en-US" i="1" dirty="0">
                <a:ea typeface="Cambria Math"/>
              </a:rPr>
              <a:t>a</a:t>
            </a:r>
            <a:r>
              <a:rPr lang="en-US" dirty="0">
                <a:latin typeface="Cambria Math"/>
                <a:ea typeface="Cambria Math"/>
              </a:rPr>
              <a:t>)</a:t>
            </a:r>
            <a:r>
              <a:rPr lang="en-US" dirty="0"/>
              <a:t>∉</a:t>
            </a:r>
            <a:r>
              <a:rPr lang="en-US" dirty="0">
                <a:latin typeface="Cambria Math"/>
                <a:ea typeface="Cambria Math"/>
              </a:rPr>
              <a:t> </a:t>
            </a:r>
            <a:r>
              <a:rPr lang="en-US" i="1" dirty="0">
                <a:ea typeface="Cambria Math"/>
              </a:rPr>
              <a:t>R)</a:t>
            </a:r>
            <a:r>
              <a:rPr lang="en-US" dirty="0">
                <a:latin typeface="Cambria Math"/>
                <a:ea typeface="Cambria Math"/>
              </a:rPr>
              <a:t>]</a:t>
            </a:r>
            <a:r>
              <a:rPr lang="en-US" dirty="0"/>
              <a:t> </a:t>
            </a:r>
          </a:p>
          <a:p>
            <a:pPr lvl="1">
              <a:buNone/>
            </a:pPr>
            <a:r>
              <a:rPr lang="en-US" b="1" dirty="0"/>
              <a:t>Note:</a:t>
            </a:r>
            <a:r>
              <a:rPr lang="en-US" dirty="0"/>
              <a:t>(</a:t>
            </a:r>
            <a:r>
              <a:rPr lang="en-US" dirty="0" err="1"/>
              <a:t>a,a</a:t>
            </a:r>
            <a:r>
              <a:rPr lang="en-US" dirty="0"/>
              <a:t>) cannot be an element in R.</a:t>
            </a:r>
            <a:endParaRPr lang="en-US" dirty="0">
              <a:latin typeface="Cambria Math"/>
              <a:ea typeface="Cambria Math"/>
            </a:endParaRP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x-none" b="1" dirty="0"/>
          </a:p>
        </p:txBody>
      </p:sp>
      <p:pic>
        <p:nvPicPr>
          <p:cNvPr id="7" name="Content Placeholder 3">
            <a:extLst>
              <a:ext uri="{FF2B5EF4-FFF2-40B4-BE49-F238E27FC236}">
                <a16:creationId xmlns:a16="http://schemas.microsoft.com/office/drawing/2014/main" id="{1FF27814-4309-49CF-984B-34C7668575CC}"/>
              </a:ext>
            </a:extLst>
          </p:cNvPr>
          <p:cNvPicPr>
            <a:picLocks noChangeAspect="1"/>
          </p:cNvPicPr>
          <p:nvPr/>
        </p:nvPicPr>
        <p:blipFill>
          <a:blip r:embed="rId2"/>
          <a:stretch>
            <a:fillRect/>
          </a:stretch>
        </p:blipFill>
        <p:spPr>
          <a:xfrm>
            <a:off x="182880" y="2911412"/>
            <a:ext cx="6674535" cy="1922628"/>
          </a:xfrm>
          <a:prstGeom prst="rect">
            <a:avLst/>
          </a:prstGeom>
        </p:spPr>
      </p:pic>
      <p:pic>
        <p:nvPicPr>
          <p:cNvPr id="8" name="Picture 7">
            <a:extLst>
              <a:ext uri="{FF2B5EF4-FFF2-40B4-BE49-F238E27FC236}">
                <a16:creationId xmlns:a16="http://schemas.microsoft.com/office/drawing/2014/main" id="{D81F3419-A5E9-4A80-BEF7-4E875BFB3B83}"/>
              </a:ext>
            </a:extLst>
          </p:cNvPr>
          <p:cNvPicPr>
            <a:picLocks noChangeAspect="1"/>
          </p:cNvPicPr>
          <p:nvPr/>
        </p:nvPicPr>
        <p:blipFill>
          <a:blip r:embed="rId3"/>
          <a:stretch>
            <a:fillRect/>
          </a:stretch>
        </p:blipFill>
        <p:spPr>
          <a:xfrm>
            <a:off x="182880" y="4834040"/>
            <a:ext cx="6524625" cy="1971675"/>
          </a:xfrm>
          <a:prstGeom prst="rect">
            <a:avLst/>
          </a:prstGeom>
        </p:spPr>
      </p:pic>
      <p:sp>
        <p:nvSpPr>
          <p:cNvPr id="9" name="TextBox 8">
            <a:extLst>
              <a:ext uri="{FF2B5EF4-FFF2-40B4-BE49-F238E27FC236}">
                <a16:creationId xmlns:a16="http://schemas.microsoft.com/office/drawing/2014/main" id="{82BA9913-8AD6-45BB-AD42-2B1732F3F186}"/>
              </a:ext>
            </a:extLst>
          </p:cNvPr>
          <p:cNvSpPr txBox="1"/>
          <p:nvPr/>
        </p:nvSpPr>
        <p:spPr>
          <a:xfrm>
            <a:off x="6887895" y="3264068"/>
            <a:ext cx="2179904" cy="1015663"/>
          </a:xfrm>
          <a:prstGeom prst="rect">
            <a:avLst/>
          </a:prstGeom>
          <a:noFill/>
          <a:ln>
            <a:solidFill>
              <a:schemeClr val="accent1"/>
            </a:solidFill>
          </a:ln>
        </p:spPr>
        <p:txBody>
          <a:bodyPr wrap="square" rtlCol="0">
            <a:spAutoFit/>
          </a:bodyPr>
          <a:lstStyle/>
          <a:p>
            <a:r>
              <a:rPr lang="en-US" sz="2000" dirty="0"/>
              <a:t>Asymmetry = </a:t>
            </a:r>
            <a:r>
              <a:rPr lang="en-US" sz="2000" dirty="0" err="1"/>
              <a:t>Antisymmetry</a:t>
            </a:r>
            <a:r>
              <a:rPr lang="en-US" sz="2000" dirty="0"/>
              <a:t> + </a:t>
            </a:r>
            <a:r>
              <a:rPr lang="en-US" sz="2000" dirty="0" err="1"/>
              <a:t>Irreflexivity</a:t>
            </a:r>
            <a:endParaRPr lang="en-US" sz="2000" dirty="0"/>
          </a:p>
        </p:txBody>
      </p:sp>
    </p:spTree>
    <p:extLst>
      <p:ext uri="{BB962C8B-B14F-4D97-AF65-F5344CB8AC3E}">
        <p14:creationId xmlns:p14="http://schemas.microsoft.com/office/powerpoint/2010/main" val="173336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6F524FE-45ED-4690-A6C5-72EA67CF2897}"/>
              </a:ext>
            </a:extLst>
          </p:cNvPr>
          <p:cNvSpPr>
            <a:spLocks noGrp="1"/>
          </p:cNvSpPr>
          <p:nvPr>
            <p:ph type="title"/>
          </p:nvPr>
        </p:nvSpPr>
        <p:spPr>
          <a:xfrm>
            <a:off x="457200" y="704850"/>
            <a:ext cx="8229600" cy="590550"/>
          </a:xfrm>
        </p:spPr>
        <p:txBody>
          <a:bodyPr>
            <a:normAutofit fontScale="90000"/>
          </a:bodyPr>
          <a:lstStyle/>
          <a:p>
            <a:r>
              <a:rPr lang="en-US" dirty="0"/>
              <a:t>Asymmetric Relations</a:t>
            </a:r>
            <a:endParaRPr lang="x-none" dirty="0"/>
          </a:p>
        </p:txBody>
      </p:sp>
      <p:sp>
        <p:nvSpPr>
          <p:cNvPr id="10" name="Content Placeholder 9">
            <a:extLst>
              <a:ext uri="{FF2B5EF4-FFF2-40B4-BE49-F238E27FC236}">
                <a16:creationId xmlns:a16="http://schemas.microsoft.com/office/drawing/2014/main" id="{9941C27A-665D-44A0-A439-20231685EF51}"/>
              </a:ext>
            </a:extLst>
          </p:cNvPr>
          <p:cNvSpPr>
            <a:spLocks noGrp="1"/>
          </p:cNvSpPr>
          <p:nvPr>
            <p:ph idx="1"/>
          </p:nvPr>
        </p:nvSpPr>
        <p:spPr>
          <a:xfrm>
            <a:off x="152400" y="1295400"/>
            <a:ext cx="8686800" cy="5029200"/>
          </a:xfrm>
        </p:spPr>
        <p:txBody>
          <a:bodyPr>
            <a:normAutofit lnSpcReduction="10000"/>
          </a:bodyPr>
          <a:lstStyle/>
          <a:p>
            <a:r>
              <a:rPr lang="en-US" b="1" dirty="0"/>
              <a:t>EXAMPLE</a:t>
            </a:r>
            <a:r>
              <a:rPr lang="en-US" dirty="0"/>
              <a:t>: Let A = {1, 2, 3, 4} and determine whether relations R1, R2 and R3 are Asymmetric?</a:t>
            </a:r>
          </a:p>
          <a:p>
            <a:pPr marL="0" indent="0">
              <a:buNone/>
            </a:pPr>
            <a:r>
              <a:rPr lang="pt-BR" dirty="0"/>
              <a:t>	R1 = {(1,1), (1,2), (2,1), (2,2), (3,4), (4,1), (4,4)}</a:t>
            </a:r>
          </a:p>
          <a:p>
            <a:pPr marL="0" indent="0">
              <a:buNone/>
            </a:pPr>
            <a:r>
              <a:rPr lang="pt-BR" dirty="0"/>
              <a:t>	R2 = {(1,2),(2,3),(3,4)}</a:t>
            </a:r>
          </a:p>
          <a:p>
            <a:pPr marL="0" indent="0">
              <a:buNone/>
            </a:pPr>
            <a:r>
              <a:rPr lang="pt-BR" dirty="0"/>
              <a:t>	R3 = {(2,3),(3,3),(3,4)} </a:t>
            </a:r>
          </a:p>
          <a:p>
            <a:pPr marL="0" indent="0">
              <a:buNone/>
            </a:pPr>
            <a:r>
              <a:rPr lang="en-US" b="1" dirty="0"/>
              <a:t>Solution:</a:t>
            </a:r>
            <a:endParaRPr lang="x-none" b="1" dirty="0"/>
          </a:p>
          <a:p>
            <a:r>
              <a:rPr lang="en-US" dirty="0"/>
              <a:t>R1 is not Asymmetric since R1 is neither Antisymmetric nor Irreflexive.</a:t>
            </a:r>
          </a:p>
          <a:p>
            <a:r>
              <a:rPr lang="en-US" dirty="0"/>
              <a:t>R2 is Asymmetric since R2 is both Antisymmetric and Irreflexive. </a:t>
            </a:r>
          </a:p>
          <a:p>
            <a:r>
              <a:rPr lang="en-US" dirty="0"/>
              <a:t>R3 is not Asymmetric since it is Antisymmetric but not irreflexive.</a:t>
            </a:r>
          </a:p>
          <a:p>
            <a:endParaRPr lang="x-none" dirty="0"/>
          </a:p>
        </p:txBody>
      </p:sp>
    </p:spTree>
    <p:extLst>
      <p:ext uri="{BB962C8B-B14F-4D97-AF65-F5344CB8AC3E}">
        <p14:creationId xmlns:p14="http://schemas.microsoft.com/office/powerpoint/2010/main" val="85015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704088"/>
            <a:ext cx="6324600" cy="1143000"/>
          </a:xfrm>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0574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1079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a:extLst>
              <a:ext uri="{FF2B5EF4-FFF2-40B4-BE49-F238E27FC236}">
                <a16:creationId xmlns:a16="http://schemas.microsoft.com/office/drawing/2014/main" id="{47BCE06C-500D-44B6-927C-B2761417DFD9}"/>
              </a:ext>
            </a:extLst>
          </p:cNvPr>
          <p:cNvSpPr txBox="1">
            <a:spLocks noGrp="1" noChangeArrowheads="1"/>
          </p:cNvSpPr>
          <p:nvPr>
            <p:ph idx="1"/>
          </p:nvPr>
        </p:nvSpPr>
        <p:spPr bwMode="auto">
          <a:xfrm>
            <a:off x="228600" y="990601"/>
            <a:ext cx="8839200" cy="5334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marL="0" indent="0">
              <a:buNone/>
            </a:pPr>
            <a:r>
              <a:rPr lang="en-US" dirty="0">
                <a:latin typeface="Arial" panose="020B0604020202020204" pitchFamily="34" charset="0"/>
                <a:cs typeface="Arial" panose="020B0604020202020204" pitchFamily="34" charset="0"/>
              </a:rPr>
              <a:t>Consider the following relations on {1</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2</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3</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4}:</a:t>
            </a:r>
          </a:p>
          <a:p>
            <a:pPr marL="0" indent="0">
              <a:buNone/>
            </a:pPr>
            <a:endParaRPr lang="en-US" dirty="0">
              <a:latin typeface="Arial" panose="020B0604020202020204" pitchFamily="34" charset="0"/>
              <a:cs typeface="Arial" panose="020B0604020202020204" pitchFamily="34" charset="0"/>
            </a:endParaRPr>
          </a:p>
          <a:p>
            <a:pPr marL="0" indent="0">
              <a:buNone/>
            </a:pPr>
            <a:r>
              <a:rPr lang="pt-BR" i="1" dirty="0">
                <a:latin typeface="Arial" panose="020B0604020202020204" pitchFamily="34" charset="0"/>
                <a:cs typeface="Arial" panose="020B0604020202020204" pitchFamily="34" charset="0"/>
              </a:rPr>
              <a:t>R</a:t>
            </a:r>
            <a:r>
              <a:rPr lang="pt-BR" dirty="0">
                <a:latin typeface="Arial" panose="020B0604020202020204" pitchFamily="34" charset="0"/>
                <a:cs typeface="Arial" panose="020B0604020202020204" pitchFamily="34" charset="0"/>
              </a:rPr>
              <a:t>1 = {</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a:t>
            </a:r>
            <a:r>
              <a:rPr lang="pt-BR" i="1" dirty="0">
                <a:latin typeface="Arial" panose="020B0604020202020204" pitchFamily="34" charset="0"/>
                <a:cs typeface="Arial" panose="020B0604020202020204" pitchFamily="34" charset="0"/>
              </a:rPr>
              <a:t>,</a:t>
            </a:r>
          </a:p>
          <a:p>
            <a:pPr marL="0" indent="0">
              <a:buNone/>
            </a:pPr>
            <a:r>
              <a:rPr lang="pt-BR" i="1" dirty="0">
                <a:latin typeface="Arial" panose="020B0604020202020204" pitchFamily="34" charset="0"/>
                <a:cs typeface="Arial" panose="020B0604020202020204" pitchFamily="34" charset="0"/>
              </a:rPr>
              <a:t>R</a:t>
            </a:r>
            <a:r>
              <a:rPr lang="pt-BR" dirty="0">
                <a:latin typeface="Arial" panose="020B0604020202020204" pitchFamily="34" charset="0"/>
                <a:cs typeface="Arial" panose="020B0604020202020204" pitchFamily="34" charset="0"/>
              </a:rPr>
              <a:t>2 = {</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a:t>
            </a:r>
            <a:r>
              <a:rPr lang="pt-BR" i="1" dirty="0">
                <a:latin typeface="Arial" panose="020B0604020202020204" pitchFamily="34" charset="0"/>
                <a:cs typeface="Arial" panose="020B0604020202020204" pitchFamily="34" charset="0"/>
              </a:rPr>
              <a:t>,</a:t>
            </a:r>
          </a:p>
          <a:p>
            <a:pPr marL="0" indent="0">
              <a:buNone/>
            </a:pPr>
            <a:r>
              <a:rPr lang="pt-BR" i="1" dirty="0">
                <a:latin typeface="Arial" panose="020B0604020202020204" pitchFamily="34" charset="0"/>
                <a:cs typeface="Arial" panose="020B0604020202020204" pitchFamily="34" charset="0"/>
              </a:rPr>
              <a:t>R</a:t>
            </a:r>
            <a:r>
              <a:rPr lang="pt-BR" dirty="0">
                <a:latin typeface="Arial" panose="020B0604020202020204" pitchFamily="34" charset="0"/>
                <a:cs typeface="Arial" panose="020B0604020202020204" pitchFamily="34" charset="0"/>
              </a:rPr>
              <a:t>3 = {</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a:t>
            </a:r>
            <a:r>
              <a:rPr lang="pt-BR" i="1" dirty="0">
                <a:latin typeface="Arial" panose="020B0604020202020204" pitchFamily="34" charset="0"/>
                <a:cs typeface="Arial" panose="020B0604020202020204" pitchFamily="34" charset="0"/>
              </a:rPr>
              <a:t>,</a:t>
            </a:r>
          </a:p>
          <a:p>
            <a:pPr marL="0" indent="0">
              <a:buNone/>
            </a:pPr>
            <a:r>
              <a:rPr lang="pt-BR" i="1" dirty="0">
                <a:latin typeface="Arial" panose="020B0604020202020204" pitchFamily="34" charset="0"/>
                <a:cs typeface="Arial" panose="020B0604020202020204" pitchFamily="34" charset="0"/>
              </a:rPr>
              <a:t>R</a:t>
            </a:r>
            <a:r>
              <a:rPr lang="pt-BR" dirty="0">
                <a:latin typeface="Arial" panose="020B0604020202020204" pitchFamily="34" charset="0"/>
                <a:cs typeface="Arial" panose="020B0604020202020204" pitchFamily="34" charset="0"/>
              </a:rPr>
              <a:t>4 = {</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a:t>
            </a:r>
            <a:r>
              <a:rPr lang="pt-BR" i="1" dirty="0">
                <a:latin typeface="Arial" panose="020B0604020202020204" pitchFamily="34" charset="0"/>
                <a:cs typeface="Arial" panose="020B0604020202020204" pitchFamily="34" charset="0"/>
              </a:rPr>
              <a:t>,</a:t>
            </a:r>
          </a:p>
          <a:p>
            <a:pPr marL="0" indent="0">
              <a:buNone/>
            </a:pPr>
            <a:r>
              <a:rPr lang="pt-BR" i="1" dirty="0">
                <a:latin typeface="Arial" panose="020B0604020202020204" pitchFamily="34" charset="0"/>
                <a:cs typeface="Arial" panose="020B0604020202020204" pitchFamily="34" charset="0"/>
              </a:rPr>
              <a:t>R</a:t>
            </a:r>
            <a:r>
              <a:rPr lang="pt-BR" dirty="0">
                <a:latin typeface="Arial" panose="020B0604020202020204" pitchFamily="34" charset="0"/>
                <a:cs typeface="Arial" panose="020B0604020202020204" pitchFamily="34" charset="0"/>
              </a:rPr>
              <a:t>5 = {</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a:t>
            </a:r>
            <a:r>
              <a:rPr lang="pt-BR" i="1" dirty="0">
                <a:latin typeface="Arial" panose="020B0604020202020204" pitchFamily="34" charset="0"/>
                <a:cs typeface="Arial" panose="020B0604020202020204" pitchFamily="34" charset="0"/>
              </a:rPr>
              <a:t>,</a:t>
            </a:r>
          </a:p>
          <a:p>
            <a:pPr marL="0" indent="0">
              <a:buNone/>
            </a:pPr>
            <a:r>
              <a:rPr lang="en-US"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6 = {</a:t>
            </a:r>
            <a:r>
              <a:rPr lang="en-US" i="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3</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4</a:t>
            </a:r>
            <a:r>
              <a:rPr lang="en-US" i="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r>
              <a:rPr lang="en-US" i="1" dirty="0">
                <a:latin typeface="Arial" panose="020B0604020202020204" pitchFamily="34" charset="0"/>
                <a:cs typeface="Arial" panose="020B0604020202020204" pitchFamily="34" charset="0"/>
              </a:rPr>
              <a:t>.</a:t>
            </a:r>
          </a:p>
          <a:p>
            <a:pPr marL="0" indent="0">
              <a:buNone/>
            </a:pPr>
            <a:endParaRPr lang="en-US" i="1"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Determine which of these relation are Reflexive, Symmetric, Transitive, Antisymmetric, Irreflexive and Asymmetric.</a:t>
            </a:r>
          </a:p>
        </p:txBody>
      </p:sp>
    </p:spTree>
    <p:extLst>
      <p:ext uri="{BB962C8B-B14F-4D97-AF65-F5344CB8AC3E}">
        <p14:creationId xmlns:p14="http://schemas.microsoft.com/office/powerpoint/2010/main" val="31016689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29900"/>
          </a:xfrm>
        </p:spPr>
        <p:txBody>
          <a:bodyPr>
            <a:normAutofit fontScale="90000"/>
          </a:bodyPr>
          <a:lstStyle/>
          <a:p>
            <a:r>
              <a:rPr lang="en-US" dirty="0"/>
              <a:t>Combining Relations</a:t>
            </a:r>
          </a:p>
        </p:txBody>
      </p:sp>
      <p:sp>
        <p:nvSpPr>
          <p:cNvPr id="3" name="Content Placeholder 2"/>
          <p:cNvSpPr>
            <a:spLocks noGrp="1"/>
          </p:cNvSpPr>
          <p:nvPr>
            <p:ph idx="1"/>
          </p:nvPr>
        </p:nvSpPr>
        <p:spPr>
          <a:xfrm>
            <a:off x="457200" y="1457980"/>
            <a:ext cx="8229600" cy="4866620"/>
          </a:xfrm>
        </p:spPr>
        <p:txBody>
          <a:bodyPr>
            <a:normAutofit/>
          </a:bodyPr>
          <a:lstStyle/>
          <a:p>
            <a:pPr marL="0" indent="0">
              <a:buNone/>
            </a:pPr>
            <a:r>
              <a:rPr lang="en-US" dirty="0"/>
              <a:t>As R is a subsets of A x B, the set operations can be applied</a:t>
            </a:r>
          </a:p>
          <a:p>
            <a:r>
              <a:rPr lang="en-US" dirty="0"/>
              <a:t> Union (U)</a:t>
            </a:r>
          </a:p>
          <a:p>
            <a:r>
              <a:rPr lang="en-US" dirty="0"/>
              <a:t> Intersection (∩)</a:t>
            </a:r>
          </a:p>
          <a:p>
            <a:r>
              <a:rPr lang="en-US" dirty="0"/>
              <a:t> Difference (-)</a:t>
            </a:r>
          </a:p>
          <a:p>
            <a:r>
              <a:rPr lang="en-US" dirty="0"/>
              <a:t> Symmetric Complement (⊕)</a:t>
            </a:r>
          </a:p>
          <a:p>
            <a:pPr marL="0" indent="0">
              <a:buNone/>
            </a:pPr>
            <a:r>
              <a:rPr lang="en-US" dirty="0"/>
              <a:t>Given two relations </a:t>
            </a:r>
            <a:r>
              <a:rPr lang="en-US" i="1" dirty="0"/>
              <a:t>R</a:t>
            </a:r>
            <a:r>
              <a:rPr lang="en-US" baseline="-25000" dirty="0">
                <a:latin typeface="Cambria Math" pitchFamily="18" charset="0"/>
                <a:ea typeface="Cambria Math" pitchFamily="18" charset="0"/>
              </a:rPr>
              <a:t>1</a:t>
            </a:r>
            <a:r>
              <a:rPr lang="en-US" dirty="0"/>
              <a:t> and </a:t>
            </a:r>
            <a:r>
              <a:rPr lang="en-US" i="1" dirty="0"/>
              <a:t>R</a:t>
            </a:r>
            <a:r>
              <a:rPr lang="en-US" baseline="-25000" dirty="0">
                <a:latin typeface="Cambria Math" pitchFamily="18" charset="0"/>
                <a:ea typeface="Cambria Math" pitchFamily="18" charset="0"/>
              </a:rPr>
              <a:t>2</a:t>
            </a:r>
            <a:r>
              <a:rPr lang="en-US" dirty="0"/>
              <a:t>, we can combine them using basic set operations to form new relations such as </a:t>
            </a:r>
            <a:r>
              <a:rPr lang="en-US" i="1" dirty="0"/>
              <a:t>R</a:t>
            </a:r>
            <a:r>
              <a:rPr lang="en-US" baseline="-25000" dirty="0">
                <a:latin typeface="Cambria Math" pitchFamily="18" charset="0"/>
                <a:ea typeface="Cambria Math" pitchFamily="18" charset="0"/>
              </a:rPr>
              <a:t>1</a:t>
            </a:r>
            <a:r>
              <a:rPr lang="en-US" dirty="0"/>
              <a:t> </a:t>
            </a:r>
            <a:r>
              <a:rPr lang="en-US"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2</a:t>
            </a:r>
            <a:r>
              <a:rPr lang="en-US" dirty="0"/>
              <a:t>, </a:t>
            </a:r>
            <a:r>
              <a:rPr lang="en-US" i="1" dirty="0"/>
              <a:t>R</a:t>
            </a:r>
            <a:r>
              <a:rPr lang="en-US" baseline="-25000" dirty="0">
                <a:latin typeface="Cambria Math" pitchFamily="18" charset="0"/>
                <a:ea typeface="Cambria Math" pitchFamily="18" charset="0"/>
              </a:rPr>
              <a:t>1</a:t>
            </a:r>
            <a:r>
              <a:rPr lang="en-US" dirty="0"/>
              <a:t> </a:t>
            </a:r>
            <a:r>
              <a:rPr lang="en-US"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2</a:t>
            </a:r>
            <a:r>
              <a:rPr lang="en-US" dirty="0"/>
              <a:t>, </a:t>
            </a:r>
            <a:r>
              <a:rPr lang="en-US" i="1" dirty="0"/>
              <a:t>R</a:t>
            </a:r>
            <a:r>
              <a:rPr lang="en-US" baseline="-25000" dirty="0">
                <a:latin typeface="Cambria Math" pitchFamily="18" charset="0"/>
                <a:ea typeface="Cambria Math" pitchFamily="18" charset="0"/>
              </a:rPr>
              <a:t>1</a:t>
            </a:r>
            <a:r>
              <a:rPr lang="en-US" dirty="0"/>
              <a:t> </a:t>
            </a:r>
            <a:r>
              <a:rPr lang="en-US" dirty="0">
                <a:latin typeface="Cambria Math"/>
                <a:ea typeface="Cambria Math"/>
              </a:rPr>
              <a:t>− </a:t>
            </a:r>
            <a:r>
              <a:rPr lang="en-US" i="1" dirty="0"/>
              <a:t>R</a:t>
            </a:r>
            <a:r>
              <a:rPr lang="en-US" baseline="-25000" dirty="0">
                <a:latin typeface="Cambria Math" pitchFamily="18" charset="0"/>
                <a:ea typeface="Cambria Math" pitchFamily="18" charset="0"/>
              </a:rPr>
              <a:t>2</a:t>
            </a:r>
            <a:r>
              <a:rPr lang="en-US" dirty="0"/>
              <a:t>, </a:t>
            </a:r>
            <a:r>
              <a:rPr lang="en-US" i="1" dirty="0"/>
              <a:t>R</a:t>
            </a:r>
            <a:r>
              <a:rPr lang="en-US" baseline="-25000" dirty="0">
                <a:latin typeface="Cambria Math" pitchFamily="18" charset="0"/>
                <a:ea typeface="Cambria Math" pitchFamily="18" charset="0"/>
              </a:rPr>
              <a:t>2</a:t>
            </a:r>
            <a:r>
              <a:rPr lang="en-US" dirty="0"/>
              <a:t> </a:t>
            </a:r>
            <a:r>
              <a:rPr lang="en-US"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1 </a:t>
            </a:r>
            <a:r>
              <a:rPr lang="en-US" dirty="0"/>
              <a:t>and</a:t>
            </a:r>
            <a:r>
              <a:rPr lang="en-US" i="1" dirty="0"/>
              <a:t> R</a:t>
            </a:r>
            <a:r>
              <a:rPr lang="en-US" i="1" baseline="-25000" dirty="0">
                <a:latin typeface="Cambria Math" pitchFamily="18" charset="0"/>
                <a:ea typeface="Cambria Math" pitchFamily="18" charset="0"/>
              </a:rPr>
              <a:t>1 </a:t>
            </a:r>
            <a:r>
              <a:rPr lang="en-US" dirty="0"/>
              <a:t>⊕ </a:t>
            </a:r>
            <a:r>
              <a:rPr lang="en-US" i="1" dirty="0"/>
              <a:t>R</a:t>
            </a:r>
            <a:r>
              <a:rPr lang="en-US" i="1" baseline="-25000" dirty="0">
                <a:latin typeface="Cambria Math" pitchFamily="18" charset="0"/>
                <a:ea typeface="Cambria Math" pitchFamily="18" charset="0"/>
              </a:rPr>
              <a:t>2</a:t>
            </a:r>
            <a:r>
              <a:rPr lang="en-US" dirty="0"/>
              <a:t>.</a:t>
            </a:r>
          </a:p>
          <a:p>
            <a:endParaRPr lang="en-US" dirty="0"/>
          </a:p>
        </p:txBody>
      </p:sp>
    </p:spTree>
    <p:extLst>
      <p:ext uri="{BB962C8B-B14F-4D97-AF65-F5344CB8AC3E}">
        <p14:creationId xmlns:p14="http://schemas.microsoft.com/office/powerpoint/2010/main" val="41692976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Combining Relations</a:t>
            </a:r>
          </a:p>
        </p:txBody>
      </p:sp>
      <p:sp>
        <p:nvSpPr>
          <p:cNvPr id="3" name="Content Placeholder 2"/>
          <p:cNvSpPr>
            <a:spLocks noGrp="1"/>
          </p:cNvSpPr>
          <p:nvPr>
            <p:ph idx="1"/>
          </p:nvPr>
        </p:nvSpPr>
        <p:spPr>
          <a:xfrm>
            <a:off x="457200" y="1524000"/>
            <a:ext cx="8229600" cy="4800600"/>
          </a:xfrm>
        </p:spPr>
        <p:txBody>
          <a:bodyPr>
            <a:normAutofit/>
          </a:bodyPr>
          <a:lstStyle/>
          <a:p>
            <a:pPr marL="0" indent="0">
              <a:buNone/>
            </a:pPr>
            <a:r>
              <a:rPr lang="en-US" sz="2800" dirty="0">
                <a:solidFill>
                  <a:srgbClr val="000000"/>
                </a:solidFill>
                <a:latin typeface="~FPBCE"/>
              </a:rPr>
              <a:t>Given, </a:t>
            </a:r>
            <a:r>
              <a:rPr lang="en-US" sz="2800" dirty="0">
                <a:solidFill>
                  <a:srgbClr val="FF0000"/>
                </a:solidFill>
                <a:latin typeface="~FPBCE"/>
              </a:rPr>
              <a:t>A = {1,2,3}</a:t>
            </a:r>
            <a:r>
              <a:rPr lang="en-US" sz="2800" dirty="0">
                <a:solidFill>
                  <a:srgbClr val="000000"/>
                </a:solidFill>
                <a:latin typeface="~FPBCE"/>
              </a:rPr>
              <a:t>, </a:t>
            </a:r>
            <a:r>
              <a:rPr lang="en-US" sz="2800" dirty="0">
                <a:solidFill>
                  <a:srgbClr val="FF0000"/>
                </a:solidFill>
                <a:latin typeface="~FPBCE"/>
              </a:rPr>
              <a:t>B = {1,2,3,4}	</a:t>
            </a:r>
          </a:p>
          <a:p>
            <a:pPr marL="0" indent="0">
              <a:buNone/>
            </a:pPr>
            <a:r>
              <a:rPr lang="en-US" sz="2800" dirty="0">
                <a:solidFill>
                  <a:srgbClr val="FF0000"/>
                </a:solidFill>
                <a:latin typeface="~FPBCE"/>
              </a:rPr>
              <a:t>	</a:t>
            </a:r>
            <a:r>
              <a:rPr lang="en-US" sz="2600" dirty="0">
                <a:solidFill>
                  <a:srgbClr val="FF0000"/>
                </a:solidFill>
                <a:latin typeface="~FPBCE"/>
              </a:rPr>
              <a:t>R</a:t>
            </a:r>
            <a:r>
              <a:rPr lang="en-US" sz="1600" dirty="0">
                <a:solidFill>
                  <a:srgbClr val="FF0000"/>
                </a:solidFill>
                <a:latin typeface="~FPBCE"/>
              </a:rPr>
              <a:t>1 </a:t>
            </a:r>
            <a:r>
              <a:rPr lang="en-US" sz="2600" dirty="0">
                <a:solidFill>
                  <a:srgbClr val="FF0000"/>
                </a:solidFill>
                <a:latin typeface="~FPBCE"/>
              </a:rPr>
              <a:t>= {(1,1),(2,2),(3,3)},</a:t>
            </a:r>
          </a:p>
          <a:p>
            <a:pPr marL="0" indent="0">
              <a:buNone/>
            </a:pPr>
            <a:r>
              <a:rPr lang="pt-BR" sz="2800" dirty="0">
                <a:solidFill>
                  <a:srgbClr val="FF0000"/>
                </a:solidFill>
                <a:latin typeface="~FPBCE"/>
              </a:rPr>
              <a:t>	R</a:t>
            </a:r>
            <a:r>
              <a:rPr lang="pt-BR" sz="1800" dirty="0">
                <a:solidFill>
                  <a:srgbClr val="FF0000"/>
                </a:solidFill>
                <a:latin typeface="~FPBCE"/>
              </a:rPr>
              <a:t>2 </a:t>
            </a:r>
            <a:r>
              <a:rPr lang="pt-BR" sz="2800" dirty="0">
                <a:solidFill>
                  <a:srgbClr val="FF0000"/>
                </a:solidFill>
                <a:latin typeface="~FPBCE"/>
              </a:rPr>
              <a:t>= {(1,1),(1,2),(1,3),(1,4)}</a:t>
            </a:r>
          </a:p>
          <a:p>
            <a:r>
              <a:rPr lang="en-US" sz="2800" dirty="0">
                <a:solidFill>
                  <a:srgbClr val="94C152"/>
                </a:solidFill>
                <a:latin typeface="~FPBAD"/>
              </a:rPr>
              <a:t> </a:t>
            </a:r>
            <a:r>
              <a:rPr lang="en-US" sz="2800" dirty="0">
                <a:solidFill>
                  <a:srgbClr val="000000"/>
                </a:solidFill>
                <a:latin typeface="~FPBCE"/>
              </a:rPr>
              <a:t>R</a:t>
            </a:r>
            <a:r>
              <a:rPr lang="en-US" sz="1800" dirty="0">
                <a:solidFill>
                  <a:srgbClr val="000000"/>
                </a:solidFill>
                <a:latin typeface="~FPBCE"/>
              </a:rPr>
              <a:t>1 </a:t>
            </a:r>
            <a:r>
              <a:rPr lang="en-US" sz="2800" dirty="0">
                <a:solidFill>
                  <a:srgbClr val="000000"/>
                </a:solidFill>
                <a:latin typeface="~FPBCE"/>
              </a:rPr>
              <a:t>U R</a:t>
            </a:r>
            <a:r>
              <a:rPr lang="en-US" sz="1800" dirty="0">
                <a:solidFill>
                  <a:srgbClr val="000000"/>
                </a:solidFill>
                <a:latin typeface="~FPBCE"/>
              </a:rPr>
              <a:t>2 </a:t>
            </a:r>
            <a:r>
              <a:rPr lang="en-US" sz="2800" dirty="0">
                <a:solidFill>
                  <a:srgbClr val="000000"/>
                </a:solidFill>
                <a:latin typeface="~FPBCE"/>
              </a:rPr>
              <a:t>=</a:t>
            </a:r>
            <a:r>
              <a:rPr lang="x-none" sz="2800" dirty="0">
                <a:solidFill>
                  <a:srgbClr val="0000FF"/>
                </a:solidFill>
                <a:latin typeface="~FPBCE"/>
              </a:rPr>
              <a:t> {(1,1),(1,2),(1,3),(1,4),(2,2),(3,3)}</a:t>
            </a:r>
            <a:endParaRPr lang="en-US" sz="2800" dirty="0">
              <a:solidFill>
                <a:srgbClr val="000000"/>
              </a:solidFill>
              <a:latin typeface="~FPBCE"/>
            </a:endParaRPr>
          </a:p>
          <a:p>
            <a:r>
              <a:rPr lang="en-US" sz="2800" dirty="0">
                <a:solidFill>
                  <a:srgbClr val="94C152"/>
                </a:solidFill>
                <a:latin typeface="~FPBAD"/>
              </a:rPr>
              <a:t> </a:t>
            </a:r>
            <a:r>
              <a:rPr lang="en-US" sz="2800" dirty="0">
                <a:solidFill>
                  <a:srgbClr val="000000"/>
                </a:solidFill>
                <a:latin typeface="~FPBCE"/>
              </a:rPr>
              <a:t>R</a:t>
            </a:r>
            <a:r>
              <a:rPr lang="en-US" sz="1800" dirty="0">
                <a:solidFill>
                  <a:srgbClr val="000000"/>
                </a:solidFill>
                <a:latin typeface="~FPBCE"/>
              </a:rPr>
              <a:t>1 </a:t>
            </a:r>
            <a:r>
              <a:rPr lang="en-US" sz="2800" dirty="0">
                <a:solidFill>
                  <a:srgbClr val="000000"/>
                </a:solidFill>
                <a:latin typeface="~FPBCE"/>
              </a:rPr>
              <a:t>∩ R</a:t>
            </a:r>
            <a:r>
              <a:rPr lang="en-US" sz="1800" dirty="0">
                <a:solidFill>
                  <a:srgbClr val="000000"/>
                </a:solidFill>
                <a:latin typeface="~FPBCE"/>
              </a:rPr>
              <a:t>2 </a:t>
            </a:r>
            <a:r>
              <a:rPr lang="en-US" sz="2800" dirty="0">
                <a:solidFill>
                  <a:srgbClr val="000000"/>
                </a:solidFill>
                <a:latin typeface="~FPBCE"/>
              </a:rPr>
              <a:t>= </a:t>
            </a:r>
            <a:r>
              <a:rPr lang="x-none" sz="2800" dirty="0">
                <a:solidFill>
                  <a:srgbClr val="0000FF"/>
                </a:solidFill>
                <a:latin typeface="~FPBCE"/>
              </a:rPr>
              <a:t>{(1,1)}</a:t>
            </a:r>
            <a:endParaRPr lang="en-US" sz="2800" dirty="0">
              <a:solidFill>
                <a:srgbClr val="000000"/>
              </a:solidFill>
              <a:latin typeface="~FPBCE"/>
            </a:endParaRPr>
          </a:p>
          <a:p>
            <a:r>
              <a:rPr lang="en-US" sz="2800" dirty="0">
                <a:solidFill>
                  <a:srgbClr val="94C152"/>
                </a:solidFill>
                <a:latin typeface="~FPBAD"/>
              </a:rPr>
              <a:t> </a:t>
            </a:r>
            <a:r>
              <a:rPr lang="en-US" sz="2800" dirty="0">
                <a:solidFill>
                  <a:srgbClr val="000000"/>
                </a:solidFill>
                <a:latin typeface="~FPBCE"/>
              </a:rPr>
              <a:t>R</a:t>
            </a:r>
            <a:r>
              <a:rPr lang="en-US" sz="1800" dirty="0">
                <a:solidFill>
                  <a:srgbClr val="000000"/>
                </a:solidFill>
                <a:latin typeface="~FPBCE"/>
              </a:rPr>
              <a:t>1 </a:t>
            </a:r>
            <a:r>
              <a:rPr lang="en-US" sz="2800" dirty="0">
                <a:solidFill>
                  <a:srgbClr val="000000"/>
                </a:solidFill>
                <a:latin typeface="~FPBCE"/>
              </a:rPr>
              <a:t>- R</a:t>
            </a:r>
            <a:r>
              <a:rPr lang="en-US" sz="1800" dirty="0">
                <a:solidFill>
                  <a:srgbClr val="000000"/>
                </a:solidFill>
                <a:latin typeface="~FPBCE"/>
              </a:rPr>
              <a:t>2 </a:t>
            </a:r>
            <a:r>
              <a:rPr lang="en-US" sz="2800" dirty="0">
                <a:solidFill>
                  <a:srgbClr val="000000"/>
                </a:solidFill>
                <a:latin typeface="~FPBCE"/>
              </a:rPr>
              <a:t>= </a:t>
            </a:r>
            <a:r>
              <a:rPr lang="x-none" sz="2800" dirty="0">
                <a:solidFill>
                  <a:srgbClr val="0000FF"/>
                </a:solidFill>
                <a:latin typeface="~FPBCE"/>
              </a:rPr>
              <a:t>{(2,2),(3,3)}</a:t>
            </a:r>
            <a:endParaRPr lang="en-US" sz="2800" dirty="0">
              <a:solidFill>
                <a:srgbClr val="000000"/>
              </a:solidFill>
              <a:latin typeface="~FPBCE"/>
            </a:endParaRPr>
          </a:p>
          <a:p>
            <a:r>
              <a:rPr lang="en-US" sz="2800" dirty="0">
                <a:solidFill>
                  <a:srgbClr val="94C152"/>
                </a:solidFill>
                <a:latin typeface="~FPBAD"/>
              </a:rPr>
              <a:t> </a:t>
            </a:r>
            <a:r>
              <a:rPr lang="en-US" sz="2800" dirty="0">
                <a:solidFill>
                  <a:srgbClr val="000000"/>
                </a:solidFill>
                <a:latin typeface="~FPBCE"/>
              </a:rPr>
              <a:t>R</a:t>
            </a:r>
            <a:r>
              <a:rPr lang="en-US" sz="1800" dirty="0">
                <a:solidFill>
                  <a:srgbClr val="000000"/>
                </a:solidFill>
                <a:latin typeface="~FPBCE"/>
              </a:rPr>
              <a:t>2 </a:t>
            </a:r>
            <a:r>
              <a:rPr lang="en-US" sz="2800" dirty="0">
                <a:solidFill>
                  <a:srgbClr val="000000"/>
                </a:solidFill>
                <a:latin typeface="~FPBCE"/>
              </a:rPr>
              <a:t>- R</a:t>
            </a:r>
            <a:r>
              <a:rPr lang="en-US" sz="1800" dirty="0">
                <a:solidFill>
                  <a:srgbClr val="000000"/>
                </a:solidFill>
                <a:latin typeface="~FPBCE"/>
              </a:rPr>
              <a:t>1 </a:t>
            </a:r>
            <a:r>
              <a:rPr lang="en-US" sz="2800" dirty="0">
                <a:solidFill>
                  <a:srgbClr val="000000"/>
                </a:solidFill>
                <a:latin typeface="~FPBCE"/>
              </a:rPr>
              <a:t>= </a:t>
            </a:r>
            <a:r>
              <a:rPr lang="x-none" sz="2800" dirty="0">
                <a:solidFill>
                  <a:srgbClr val="0000FF"/>
                </a:solidFill>
                <a:latin typeface="~FPBCE"/>
              </a:rPr>
              <a:t>{(1,2),(1,3),(1,4)}</a:t>
            </a:r>
            <a:endParaRPr lang="en-US" sz="2800" dirty="0">
              <a:solidFill>
                <a:srgbClr val="000000"/>
              </a:solidFill>
              <a:latin typeface="~FPBCE"/>
            </a:endParaRPr>
          </a:p>
          <a:p>
            <a:r>
              <a:rPr lang="en-US" sz="2800" dirty="0">
                <a:solidFill>
                  <a:srgbClr val="94C152"/>
                </a:solidFill>
                <a:latin typeface="~FPBAD"/>
              </a:rPr>
              <a:t> </a:t>
            </a:r>
            <a:r>
              <a:rPr lang="en-US" sz="2800" dirty="0">
                <a:solidFill>
                  <a:srgbClr val="000000"/>
                </a:solidFill>
                <a:latin typeface="~FPBCE"/>
              </a:rPr>
              <a:t>R</a:t>
            </a:r>
            <a:r>
              <a:rPr lang="en-US" sz="1800" dirty="0">
                <a:solidFill>
                  <a:srgbClr val="000000"/>
                </a:solidFill>
                <a:latin typeface="~FPBCE"/>
              </a:rPr>
              <a:t>1 </a:t>
            </a:r>
            <a:r>
              <a:rPr lang="en-US" sz="2800" dirty="0">
                <a:solidFill>
                  <a:srgbClr val="000000"/>
                </a:solidFill>
                <a:latin typeface="~FPC6E"/>
              </a:rPr>
              <a:t>⊕ </a:t>
            </a:r>
            <a:r>
              <a:rPr lang="en-US" sz="2800" dirty="0">
                <a:solidFill>
                  <a:srgbClr val="000000"/>
                </a:solidFill>
                <a:latin typeface="~FPBCE"/>
              </a:rPr>
              <a:t>R</a:t>
            </a:r>
            <a:r>
              <a:rPr lang="en-US" sz="1800" dirty="0">
                <a:solidFill>
                  <a:srgbClr val="000000"/>
                </a:solidFill>
                <a:latin typeface="~FPBCE"/>
              </a:rPr>
              <a:t>2  </a:t>
            </a:r>
            <a:r>
              <a:rPr lang="en-US" sz="2800" dirty="0">
                <a:solidFill>
                  <a:srgbClr val="000000"/>
                </a:solidFill>
                <a:latin typeface="~FPBCE"/>
              </a:rPr>
              <a:t>= </a:t>
            </a:r>
            <a:r>
              <a:rPr lang="x-none" sz="2800" dirty="0">
                <a:solidFill>
                  <a:srgbClr val="0000FF"/>
                </a:solidFill>
                <a:latin typeface="~FPBCE"/>
              </a:rPr>
              <a:t>{(1,2),(1,3),(1,4),(2,2),(3,3)}</a:t>
            </a:r>
            <a:endParaRPr lang="en-US" sz="2800" dirty="0"/>
          </a:p>
          <a:p>
            <a:endParaRPr lang="x-none" sz="2800" dirty="0">
              <a:solidFill>
                <a:srgbClr val="0000FF"/>
              </a:solidFill>
              <a:latin typeface="~FPBC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 of Relations</a:t>
            </a:r>
          </a:p>
        </p:txBody>
      </p:sp>
      <p:sp>
        <p:nvSpPr>
          <p:cNvPr id="3" name="Content Placeholder 2"/>
          <p:cNvSpPr>
            <a:spLocks noGrp="1"/>
          </p:cNvSpPr>
          <p:nvPr>
            <p:ph idx="1"/>
          </p:nvPr>
        </p:nvSpPr>
        <p:spPr/>
        <p:txBody>
          <a:bodyPr/>
          <a:lstStyle/>
          <a:p>
            <a:pPr>
              <a:buNone/>
            </a:pPr>
            <a:r>
              <a:rPr lang="en-US" b="1" dirty="0"/>
              <a:t>   Definition:</a:t>
            </a:r>
            <a:r>
              <a:rPr lang="en-US" dirty="0"/>
              <a:t>  Suppose</a:t>
            </a:r>
          </a:p>
          <a:p>
            <a:pPr lvl="1"/>
            <a:r>
              <a:rPr lang="en-US" i="1" dirty="0"/>
              <a:t>R</a:t>
            </a:r>
            <a:r>
              <a:rPr lang="en-US" baseline="-25000" dirty="0">
                <a:latin typeface="Cambria Math" pitchFamily="18" charset="0"/>
                <a:ea typeface="Cambria Math" pitchFamily="18" charset="0"/>
              </a:rPr>
              <a:t>1</a:t>
            </a:r>
            <a:r>
              <a:rPr lang="en-US" dirty="0"/>
              <a:t> is a relation from a set </a:t>
            </a:r>
            <a:r>
              <a:rPr lang="en-US" i="1" dirty="0"/>
              <a:t>A</a:t>
            </a:r>
            <a:r>
              <a:rPr lang="en-US" dirty="0"/>
              <a:t> to a set </a:t>
            </a:r>
            <a:r>
              <a:rPr lang="en-US" i="1" dirty="0"/>
              <a:t>B</a:t>
            </a:r>
            <a:r>
              <a:rPr lang="en-US" dirty="0"/>
              <a:t>.</a:t>
            </a:r>
          </a:p>
          <a:p>
            <a:pPr lvl="1"/>
            <a:r>
              <a:rPr lang="en-US" i="1" dirty="0"/>
              <a:t>R</a:t>
            </a:r>
            <a:r>
              <a:rPr lang="en-US" baseline="-25000" dirty="0">
                <a:latin typeface="Cambria Math" pitchFamily="18" charset="0"/>
                <a:ea typeface="Cambria Math" pitchFamily="18" charset="0"/>
              </a:rPr>
              <a:t>2</a:t>
            </a:r>
            <a:r>
              <a:rPr lang="en-US" dirty="0"/>
              <a:t> is a relation from </a:t>
            </a:r>
            <a:r>
              <a:rPr lang="en-US" i="1" dirty="0"/>
              <a:t>B</a:t>
            </a:r>
            <a:r>
              <a:rPr lang="en-US" dirty="0"/>
              <a:t> to a set </a:t>
            </a:r>
            <a:r>
              <a:rPr lang="en-US" i="1" dirty="0"/>
              <a:t>C</a:t>
            </a:r>
            <a:r>
              <a:rPr lang="en-US" dirty="0"/>
              <a:t>.</a:t>
            </a:r>
          </a:p>
          <a:p>
            <a:pPr>
              <a:buNone/>
            </a:pPr>
            <a:r>
              <a:rPr lang="en-US" dirty="0"/>
              <a:t>   Then the </a:t>
            </a:r>
            <a:r>
              <a:rPr lang="en-US" i="1" dirty="0"/>
              <a:t>composition</a:t>
            </a:r>
            <a:r>
              <a:rPr lang="en-US" dirty="0"/>
              <a:t> (or </a:t>
            </a:r>
            <a:r>
              <a:rPr lang="en-US" i="1" dirty="0"/>
              <a:t>composite</a:t>
            </a:r>
            <a:r>
              <a:rPr lang="en-US" dirty="0"/>
              <a:t>) of </a:t>
            </a:r>
            <a:r>
              <a:rPr lang="en-US" i="1" dirty="0"/>
              <a:t>R</a:t>
            </a:r>
            <a:r>
              <a:rPr lang="en-US" baseline="-25000" dirty="0">
                <a:latin typeface="Cambria Math" pitchFamily="18" charset="0"/>
                <a:ea typeface="Cambria Math" pitchFamily="18" charset="0"/>
              </a:rPr>
              <a:t>2</a:t>
            </a:r>
            <a:r>
              <a:rPr lang="en-US" b="1" baseline="-25000" dirty="0"/>
              <a:t>  </a:t>
            </a:r>
            <a:r>
              <a:rPr lang="en-US" dirty="0"/>
              <a:t>with</a:t>
            </a:r>
            <a:r>
              <a:rPr lang="en-US" b="1" baseline="-25000" dirty="0"/>
              <a:t> </a:t>
            </a:r>
            <a:r>
              <a:rPr lang="en-US" i="1" dirty="0"/>
              <a:t>R</a:t>
            </a:r>
            <a:r>
              <a:rPr lang="en-US" baseline="-25000" dirty="0">
                <a:latin typeface="Cambria Math" pitchFamily="18" charset="0"/>
                <a:ea typeface="Cambria Math" pitchFamily="18" charset="0"/>
              </a:rPr>
              <a:t>1</a:t>
            </a:r>
            <a:r>
              <a:rPr lang="en-US" dirty="0"/>
              <a:t>,</a:t>
            </a:r>
            <a:r>
              <a:rPr lang="en-US" b="1" dirty="0"/>
              <a:t> </a:t>
            </a:r>
            <a:r>
              <a:rPr lang="en-US" dirty="0"/>
              <a:t>is a relation from </a:t>
            </a:r>
            <a:r>
              <a:rPr lang="en-US" i="1" dirty="0"/>
              <a:t>A</a:t>
            </a:r>
            <a:r>
              <a:rPr lang="en-US" dirty="0"/>
              <a:t> to </a:t>
            </a:r>
            <a:r>
              <a:rPr lang="en-US" i="1" dirty="0"/>
              <a:t>C</a:t>
            </a:r>
            <a:r>
              <a:rPr lang="en-US" dirty="0"/>
              <a:t> where</a:t>
            </a:r>
          </a:p>
          <a:p>
            <a:pPr lvl="1"/>
            <a:r>
              <a:rPr lang="en-US" dirty="0"/>
              <a:t>if (</a:t>
            </a:r>
            <a:r>
              <a:rPr lang="en-US" i="1" dirty="0" err="1"/>
              <a:t>x,y</a:t>
            </a:r>
            <a:r>
              <a:rPr lang="en-US" dirty="0"/>
              <a:t>)</a:t>
            </a:r>
            <a:r>
              <a:rPr lang="en-US" i="1" dirty="0"/>
              <a:t> </a:t>
            </a:r>
            <a:r>
              <a:rPr lang="en-US" dirty="0"/>
              <a:t>is a member of </a:t>
            </a:r>
            <a:r>
              <a:rPr lang="en-US" i="1" dirty="0"/>
              <a:t>R</a:t>
            </a:r>
            <a:r>
              <a:rPr lang="en-US" baseline="-25000" dirty="0">
                <a:latin typeface="Cambria Math" pitchFamily="18" charset="0"/>
                <a:ea typeface="Cambria Math" pitchFamily="18" charset="0"/>
              </a:rPr>
              <a:t>1</a:t>
            </a:r>
            <a:r>
              <a:rPr lang="en-US" b="1" dirty="0"/>
              <a:t>  </a:t>
            </a:r>
            <a:r>
              <a:rPr lang="en-US" dirty="0"/>
              <a:t>and</a:t>
            </a:r>
            <a:r>
              <a:rPr lang="en-US" b="1" dirty="0"/>
              <a:t> </a:t>
            </a:r>
            <a:r>
              <a:rPr lang="en-US" dirty="0"/>
              <a:t>(</a:t>
            </a:r>
            <a:r>
              <a:rPr lang="en-US" i="1" dirty="0" err="1"/>
              <a:t>y,z</a:t>
            </a:r>
            <a:r>
              <a:rPr lang="en-US" dirty="0"/>
              <a:t>)</a:t>
            </a:r>
            <a:r>
              <a:rPr lang="en-US" i="1" dirty="0"/>
              <a:t>  </a:t>
            </a:r>
            <a:r>
              <a:rPr lang="en-US" dirty="0"/>
              <a:t>is a member of </a:t>
            </a:r>
            <a:r>
              <a:rPr lang="en-US" i="1" dirty="0"/>
              <a:t>R</a:t>
            </a:r>
            <a:r>
              <a:rPr lang="en-US" baseline="-25000" dirty="0">
                <a:latin typeface="Cambria Math" pitchFamily="18" charset="0"/>
                <a:ea typeface="Cambria Math" pitchFamily="18" charset="0"/>
              </a:rPr>
              <a:t>2</a:t>
            </a:r>
            <a:r>
              <a:rPr lang="en-US" b="1" dirty="0"/>
              <a:t>,</a:t>
            </a:r>
            <a:r>
              <a:rPr lang="en-US" dirty="0"/>
              <a:t> then (</a:t>
            </a:r>
            <a:r>
              <a:rPr lang="en-US" i="1" dirty="0" err="1"/>
              <a:t>x,z</a:t>
            </a:r>
            <a:r>
              <a:rPr lang="en-US" dirty="0"/>
              <a:t>)</a:t>
            </a:r>
            <a:r>
              <a:rPr lang="en-US" i="1" dirty="0"/>
              <a:t> </a:t>
            </a:r>
            <a:r>
              <a:rPr lang="en-US" dirty="0"/>
              <a:t>is a member of </a:t>
            </a:r>
            <a:r>
              <a:rPr lang="en-US" i="1" dirty="0"/>
              <a:t>R</a:t>
            </a:r>
            <a:r>
              <a:rPr lang="en-US" baseline="-25000" dirty="0">
                <a:latin typeface="Cambria Math" pitchFamily="18" charset="0"/>
                <a:ea typeface="Cambria Math" pitchFamily="18" charset="0"/>
              </a:rPr>
              <a:t>2</a:t>
            </a:r>
            <a:r>
              <a:rPr lang="en-US" b="1"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1</a:t>
            </a:r>
            <a:r>
              <a:rPr lang="en-US" dirty="0"/>
              <a:t>.</a:t>
            </a:r>
            <a:endParaRPr lang="en-US" i="1" dirty="0"/>
          </a:p>
          <a:p>
            <a:pPr lvl="1"/>
            <a:endParaRPr lang="en-US" dirty="0"/>
          </a:p>
        </p:txBody>
      </p:sp>
    </p:spTree>
    <p:extLst>
      <p:ext uri="{BB962C8B-B14F-4D97-AF65-F5344CB8AC3E}">
        <p14:creationId xmlns:p14="http://schemas.microsoft.com/office/powerpoint/2010/main" val="1488093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1143000"/>
          </a:xfrm>
        </p:spPr>
        <p:txBody>
          <a:bodyPr>
            <a:normAutofit fontScale="90000"/>
          </a:bodyPr>
          <a:lstStyle/>
          <a:p>
            <a:r>
              <a:rPr lang="en-US" dirty="0"/>
              <a:t>Representing the  Composition of a Relation</a:t>
            </a:r>
          </a:p>
        </p:txBody>
      </p:sp>
      <p:sp>
        <p:nvSpPr>
          <p:cNvPr id="4" name="Oval 3"/>
          <p:cNvSpPr/>
          <p:nvPr/>
        </p:nvSpPr>
        <p:spPr>
          <a:xfrm>
            <a:off x="2209800" y="2209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209800" y="3124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209800" y="41910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371600" y="2133600"/>
            <a:ext cx="381000" cy="523220"/>
          </a:xfrm>
          <a:prstGeom prst="rect">
            <a:avLst/>
          </a:prstGeom>
          <a:noFill/>
        </p:spPr>
        <p:txBody>
          <a:bodyPr wrap="square" rtlCol="0">
            <a:spAutoFit/>
          </a:bodyPr>
          <a:lstStyle/>
          <a:p>
            <a:r>
              <a:rPr lang="en-US" sz="2800" i="1" dirty="0"/>
              <a:t>a</a:t>
            </a:r>
          </a:p>
        </p:txBody>
      </p:sp>
      <p:sp>
        <p:nvSpPr>
          <p:cNvPr id="10" name="Oval 9"/>
          <p:cNvSpPr/>
          <p:nvPr/>
        </p:nvSpPr>
        <p:spPr>
          <a:xfrm>
            <a:off x="4495800" y="2057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572000" y="2895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572000" y="3886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482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705600" y="1676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705600" y="2514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705600" y="3352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7056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447800" y="3048000"/>
            <a:ext cx="381000" cy="523220"/>
          </a:xfrm>
          <a:prstGeom prst="rect">
            <a:avLst/>
          </a:prstGeom>
          <a:noFill/>
        </p:spPr>
        <p:txBody>
          <a:bodyPr wrap="square" rtlCol="0">
            <a:spAutoFit/>
          </a:bodyPr>
          <a:lstStyle/>
          <a:p>
            <a:r>
              <a:rPr lang="en-US" sz="2800" i="1" dirty="0"/>
              <a:t>b</a:t>
            </a:r>
          </a:p>
        </p:txBody>
      </p:sp>
      <p:sp>
        <p:nvSpPr>
          <p:cNvPr id="19" name="TextBox 18"/>
          <p:cNvSpPr txBox="1"/>
          <p:nvPr/>
        </p:nvSpPr>
        <p:spPr>
          <a:xfrm>
            <a:off x="1524000" y="4114800"/>
            <a:ext cx="381000" cy="523220"/>
          </a:xfrm>
          <a:prstGeom prst="rect">
            <a:avLst/>
          </a:prstGeom>
          <a:noFill/>
        </p:spPr>
        <p:txBody>
          <a:bodyPr wrap="square" rtlCol="0">
            <a:spAutoFit/>
          </a:bodyPr>
          <a:lstStyle/>
          <a:p>
            <a:r>
              <a:rPr lang="en-US" sz="2800" i="1" dirty="0"/>
              <a:t>c</a:t>
            </a:r>
          </a:p>
        </p:txBody>
      </p:sp>
      <p:sp>
        <p:nvSpPr>
          <p:cNvPr id="20" name="TextBox 19"/>
          <p:cNvSpPr txBox="1"/>
          <p:nvPr/>
        </p:nvSpPr>
        <p:spPr>
          <a:xfrm>
            <a:off x="7467600" y="1676400"/>
            <a:ext cx="381000" cy="523220"/>
          </a:xfrm>
          <a:prstGeom prst="rect">
            <a:avLst/>
          </a:prstGeom>
          <a:noFill/>
        </p:spPr>
        <p:txBody>
          <a:bodyPr wrap="square" rtlCol="0">
            <a:spAutoFit/>
          </a:bodyPr>
          <a:lstStyle/>
          <a:p>
            <a:r>
              <a:rPr lang="en-US" sz="2800" i="1" dirty="0"/>
              <a:t>w</a:t>
            </a:r>
          </a:p>
        </p:txBody>
      </p:sp>
      <p:sp>
        <p:nvSpPr>
          <p:cNvPr id="21" name="TextBox 20"/>
          <p:cNvSpPr txBox="1"/>
          <p:nvPr/>
        </p:nvSpPr>
        <p:spPr>
          <a:xfrm>
            <a:off x="7543800" y="2514600"/>
            <a:ext cx="381000" cy="523220"/>
          </a:xfrm>
          <a:prstGeom prst="rect">
            <a:avLst/>
          </a:prstGeom>
          <a:noFill/>
        </p:spPr>
        <p:txBody>
          <a:bodyPr wrap="square" rtlCol="0">
            <a:spAutoFit/>
          </a:bodyPr>
          <a:lstStyle/>
          <a:p>
            <a:r>
              <a:rPr lang="en-US" sz="2800" i="1" dirty="0"/>
              <a:t>x</a:t>
            </a:r>
          </a:p>
        </p:txBody>
      </p:sp>
      <p:sp>
        <p:nvSpPr>
          <p:cNvPr id="22" name="TextBox 21"/>
          <p:cNvSpPr txBox="1"/>
          <p:nvPr/>
        </p:nvSpPr>
        <p:spPr>
          <a:xfrm>
            <a:off x="7543800" y="3276600"/>
            <a:ext cx="381000" cy="523220"/>
          </a:xfrm>
          <a:prstGeom prst="rect">
            <a:avLst/>
          </a:prstGeom>
          <a:noFill/>
        </p:spPr>
        <p:txBody>
          <a:bodyPr wrap="square" rtlCol="0">
            <a:spAutoFit/>
          </a:bodyPr>
          <a:lstStyle/>
          <a:p>
            <a:r>
              <a:rPr lang="en-US" sz="2800" i="1" dirty="0"/>
              <a:t>y</a:t>
            </a:r>
          </a:p>
        </p:txBody>
      </p:sp>
      <p:sp>
        <p:nvSpPr>
          <p:cNvPr id="23" name="TextBox 22"/>
          <p:cNvSpPr txBox="1"/>
          <p:nvPr/>
        </p:nvSpPr>
        <p:spPr>
          <a:xfrm>
            <a:off x="7543800" y="4648200"/>
            <a:ext cx="381000" cy="523220"/>
          </a:xfrm>
          <a:prstGeom prst="rect">
            <a:avLst/>
          </a:prstGeom>
          <a:noFill/>
        </p:spPr>
        <p:txBody>
          <a:bodyPr wrap="square" rtlCol="0">
            <a:spAutoFit/>
          </a:bodyPr>
          <a:lstStyle/>
          <a:p>
            <a:r>
              <a:rPr lang="en-US" sz="2800" i="1" dirty="0"/>
              <a:t>z</a:t>
            </a:r>
          </a:p>
        </p:txBody>
      </p:sp>
      <p:sp>
        <p:nvSpPr>
          <p:cNvPr id="24" name="TextBox 23"/>
          <p:cNvSpPr txBox="1"/>
          <p:nvPr/>
        </p:nvSpPr>
        <p:spPr>
          <a:xfrm>
            <a:off x="3048000" y="1600200"/>
            <a:ext cx="762000" cy="523220"/>
          </a:xfrm>
          <a:prstGeom prst="rect">
            <a:avLst/>
          </a:prstGeom>
          <a:noFill/>
          <a:ln>
            <a:solidFill>
              <a:srgbClr val="FF0000"/>
            </a:solidFill>
          </a:ln>
        </p:spPr>
        <p:txBody>
          <a:bodyPr wrap="square" rtlCol="0">
            <a:spAutoFit/>
          </a:bodyPr>
          <a:lstStyle/>
          <a:p>
            <a:r>
              <a:rPr lang="en-US" sz="2800" i="1" dirty="0"/>
              <a:t>R</a:t>
            </a:r>
            <a:r>
              <a:rPr lang="en-US" sz="2800" baseline="-25000" dirty="0">
                <a:latin typeface="Cambria Math" pitchFamily="18" charset="0"/>
                <a:ea typeface="Cambria Math" pitchFamily="18" charset="0"/>
              </a:rPr>
              <a:t>1</a:t>
            </a:r>
          </a:p>
        </p:txBody>
      </p:sp>
      <p:sp>
        <p:nvSpPr>
          <p:cNvPr id="25" name="TextBox 24"/>
          <p:cNvSpPr txBox="1"/>
          <p:nvPr/>
        </p:nvSpPr>
        <p:spPr>
          <a:xfrm>
            <a:off x="5486400" y="1600200"/>
            <a:ext cx="762000" cy="523220"/>
          </a:xfrm>
          <a:prstGeom prst="rect">
            <a:avLst/>
          </a:prstGeom>
          <a:noFill/>
          <a:ln>
            <a:solidFill>
              <a:srgbClr val="FFC000"/>
            </a:solidFill>
          </a:ln>
        </p:spPr>
        <p:txBody>
          <a:bodyPr wrap="square" rtlCol="0">
            <a:spAutoFit/>
          </a:bodyPr>
          <a:lstStyle/>
          <a:p>
            <a:r>
              <a:rPr lang="en-US" sz="2800" i="1" dirty="0"/>
              <a:t>R</a:t>
            </a:r>
            <a:r>
              <a:rPr lang="en-US" sz="2800" baseline="-25000" dirty="0">
                <a:latin typeface="Cambria Math" pitchFamily="18" charset="0"/>
                <a:ea typeface="Cambria Math" pitchFamily="18" charset="0"/>
              </a:rPr>
              <a:t>2</a:t>
            </a:r>
          </a:p>
        </p:txBody>
      </p:sp>
      <p:cxnSp>
        <p:nvCxnSpPr>
          <p:cNvPr id="27" name="Straight Arrow Connector 26"/>
          <p:cNvCxnSpPr/>
          <p:nvPr/>
        </p:nvCxnSpPr>
        <p:spPr>
          <a:xfrm flipV="1">
            <a:off x="2743200" y="2438400"/>
            <a:ext cx="1676400" cy="914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6200000" flipH="1">
            <a:off x="2628900" y="2705100"/>
            <a:ext cx="2057400" cy="1981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5105400" y="2057400"/>
            <a:ext cx="1371600" cy="990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029200" y="2286000"/>
            <a:ext cx="1600200" cy="457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6200000" flipH="1">
            <a:off x="4724400" y="2819400"/>
            <a:ext cx="2209800" cy="1600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981200" y="5638800"/>
            <a:ext cx="4724400" cy="584775"/>
          </a:xfrm>
          <a:prstGeom prst="rect">
            <a:avLst/>
          </a:prstGeom>
          <a:noFill/>
        </p:spPr>
        <p:txBody>
          <a:bodyPr wrap="square" rtlCol="0">
            <a:spAutoFit/>
          </a:bodyPr>
          <a:lstStyle/>
          <a:p>
            <a:r>
              <a:rPr lang="en-US" b="1" dirty="0"/>
              <a:t> </a:t>
            </a:r>
            <a:r>
              <a:rPr lang="en-US" sz="3200" i="1" dirty="0"/>
              <a:t>R</a:t>
            </a:r>
            <a:r>
              <a:rPr lang="en-US" sz="3200" baseline="-25000" dirty="0">
                <a:latin typeface="Cambria Math" pitchFamily="18" charset="0"/>
                <a:ea typeface="Cambria Math" pitchFamily="18" charset="0"/>
              </a:rPr>
              <a:t>1</a:t>
            </a:r>
            <a:r>
              <a:rPr lang="en-US" sz="3200" b="1" dirty="0">
                <a:latin typeface="Cambria Math"/>
                <a:ea typeface="Cambria Math"/>
              </a:rPr>
              <a:t>∘</a:t>
            </a:r>
            <a:r>
              <a:rPr lang="en-US" sz="3200" dirty="0"/>
              <a:t> </a:t>
            </a:r>
            <a:r>
              <a:rPr lang="en-US" sz="3200" i="1" dirty="0"/>
              <a:t>R</a:t>
            </a:r>
            <a:r>
              <a:rPr lang="en-US" sz="3200" baseline="-25000" dirty="0">
                <a:latin typeface="Cambria Math" pitchFamily="18" charset="0"/>
                <a:ea typeface="Cambria Math" pitchFamily="18" charset="0"/>
              </a:rPr>
              <a:t>2</a:t>
            </a:r>
            <a:r>
              <a:rPr lang="en-US" sz="3200" b="1" baseline="-25000" dirty="0"/>
              <a:t>  </a:t>
            </a:r>
            <a:r>
              <a:rPr lang="en-US" sz="3200" b="1" dirty="0"/>
              <a:t>= </a:t>
            </a:r>
            <a:r>
              <a:rPr lang="en-US" sz="3200" dirty="0"/>
              <a:t>{(</a:t>
            </a:r>
            <a:r>
              <a:rPr lang="en-US" sz="3200" i="1" dirty="0" err="1"/>
              <a:t>b</a:t>
            </a:r>
            <a:r>
              <a:rPr lang="en-US" sz="3200" dirty="0" err="1"/>
              <a:t>,</a:t>
            </a:r>
            <a:r>
              <a:rPr lang="en-US" sz="3200" i="1" dirty="0" err="1"/>
              <a:t>D</a:t>
            </a:r>
            <a:r>
              <a:rPr lang="en-US" sz="3200" dirty="0"/>
              <a:t>),(</a:t>
            </a:r>
            <a:r>
              <a:rPr lang="en-US" sz="3200" i="1" dirty="0" err="1"/>
              <a:t>b</a:t>
            </a:r>
            <a:r>
              <a:rPr lang="en-US" sz="3200" dirty="0" err="1"/>
              <a:t>,</a:t>
            </a:r>
            <a:r>
              <a:rPr lang="en-US" sz="3200" i="1" dirty="0" err="1"/>
              <a:t>B</a:t>
            </a:r>
            <a:r>
              <a:rPr lang="en-US" sz="3200" dirty="0"/>
              <a:t>)}</a:t>
            </a:r>
          </a:p>
        </p:txBody>
      </p:sp>
      <p:sp>
        <p:nvSpPr>
          <p:cNvPr id="34" name="Right Brace 33"/>
          <p:cNvSpPr/>
          <p:nvPr/>
        </p:nvSpPr>
        <p:spPr>
          <a:xfrm>
            <a:off x="5105400" y="1676400"/>
            <a:ext cx="609600" cy="373380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Left Brace 35"/>
          <p:cNvSpPr/>
          <p:nvPr/>
        </p:nvSpPr>
        <p:spPr>
          <a:xfrm>
            <a:off x="914400" y="1600200"/>
            <a:ext cx="533400" cy="3810000"/>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Right Brace 36"/>
          <p:cNvSpPr/>
          <p:nvPr/>
        </p:nvSpPr>
        <p:spPr>
          <a:xfrm>
            <a:off x="8229600" y="1752600"/>
            <a:ext cx="609600" cy="3657600"/>
          </a:xfrm>
          <a:prstGeom prst="righ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Left Brace 38"/>
          <p:cNvSpPr/>
          <p:nvPr/>
        </p:nvSpPr>
        <p:spPr>
          <a:xfrm>
            <a:off x="3733800" y="1676400"/>
            <a:ext cx="609600" cy="3733800"/>
          </a:xfrm>
          <a:prstGeom prst="lef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TextBox 39"/>
          <p:cNvSpPr txBox="1"/>
          <p:nvPr/>
        </p:nvSpPr>
        <p:spPr>
          <a:xfrm>
            <a:off x="4114800" y="2819400"/>
            <a:ext cx="381000" cy="523220"/>
          </a:xfrm>
          <a:prstGeom prst="rect">
            <a:avLst/>
          </a:prstGeom>
          <a:noFill/>
        </p:spPr>
        <p:txBody>
          <a:bodyPr wrap="square" rtlCol="0">
            <a:spAutoFit/>
          </a:bodyPr>
          <a:lstStyle/>
          <a:p>
            <a:r>
              <a:rPr lang="en-US" sz="2800" i="1" dirty="0"/>
              <a:t>n</a:t>
            </a:r>
          </a:p>
        </p:txBody>
      </p:sp>
      <p:sp>
        <p:nvSpPr>
          <p:cNvPr id="41" name="TextBox 40"/>
          <p:cNvSpPr txBox="1"/>
          <p:nvPr/>
        </p:nvSpPr>
        <p:spPr>
          <a:xfrm>
            <a:off x="4114800" y="1752600"/>
            <a:ext cx="381000" cy="523220"/>
          </a:xfrm>
          <a:prstGeom prst="rect">
            <a:avLst/>
          </a:prstGeom>
          <a:noFill/>
        </p:spPr>
        <p:txBody>
          <a:bodyPr wrap="square" rtlCol="0">
            <a:spAutoFit/>
          </a:bodyPr>
          <a:lstStyle/>
          <a:p>
            <a:r>
              <a:rPr lang="en-US" sz="2800" i="1" dirty="0"/>
              <a:t>m</a:t>
            </a:r>
          </a:p>
        </p:txBody>
      </p:sp>
      <p:sp>
        <p:nvSpPr>
          <p:cNvPr id="42" name="TextBox 41"/>
          <p:cNvSpPr txBox="1"/>
          <p:nvPr/>
        </p:nvSpPr>
        <p:spPr>
          <a:xfrm>
            <a:off x="4114800" y="3581400"/>
            <a:ext cx="381000" cy="523220"/>
          </a:xfrm>
          <a:prstGeom prst="rect">
            <a:avLst/>
          </a:prstGeom>
          <a:noFill/>
        </p:spPr>
        <p:txBody>
          <a:bodyPr wrap="square" rtlCol="0">
            <a:spAutoFit/>
          </a:bodyPr>
          <a:lstStyle/>
          <a:p>
            <a:r>
              <a:rPr lang="en-US" sz="2800" i="1" dirty="0"/>
              <a:t>o</a:t>
            </a:r>
          </a:p>
        </p:txBody>
      </p:sp>
      <p:sp>
        <p:nvSpPr>
          <p:cNvPr id="43" name="TextBox 42"/>
          <p:cNvSpPr txBox="1"/>
          <p:nvPr/>
        </p:nvSpPr>
        <p:spPr>
          <a:xfrm>
            <a:off x="4191000" y="4648200"/>
            <a:ext cx="381000" cy="523220"/>
          </a:xfrm>
          <a:prstGeom prst="rect">
            <a:avLst/>
          </a:prstGeom>
          <a:noFill/>
        </p:spPr>
        <p:txBody>
          <a:bodyPr wrap="square" rtlCol="0">
            <a:spAutoFit/>
          </a:bodyPr>
          <a:lstStyle/>
          <a:p>
            <a:r>
              <a:rPr lang="en-US" sz="2800" i="1" dirty="0"/>
              <a:t>p</a:t>
            </a:r>
          </a:p>
        </p:txBody>
      </p:sp>
    </p:spTree>
    <p:extLst>
      <p:ext uri="{BB962C8B-B14F-4D97-AF65-F5344CB8AC3E}">
        <p14:creationId xmlns:p14="http://schemas.microsoft.com/office/powerpoint/2010/main" val="2700809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AF820D6-4B02-4B7E-9C49-2EA38D7631DD}"/>
                  </a:ext>
                </a:extLst>
              </p:cNvPr>
              <p:cNvSpPr>
                <a:spLocks noGrp="1"/>
              </p:cNvSpPr>
              <p:nvPr>
                <p:ph idx="1"/>
              </p:nvPr>
            </p:nvSpPr>
            <p:spPr>
              <a:xfrm>
                <a:off x="304800" y="1143000"/>
                <a:ext cx="8686800" cy="5715000"/>
              </a:xfrm>
            </p:spPr>
            <p:txBody>
              <a:bodyPr>
                <a:normAutofit lnSpcReduction="10000"/>
              </a:bodyPr>
              <a:lstStyle/>
              <a:p>
                <a:pPr algn="l"/>
                <a:r>
                  <a:rPr lang="en-US" sz="2400" b="1" i="0" u="none" strike="noStrike" baseline="0" dirty="0">
                    <a:latin typeface="Times New Roman" panose="02020603050405020304" pitchFamily="18" charset="0"/>
                  </a:rPr>
                  <a:t>EXERCISE:</a:t>
                </a:r>
              </a:p>
              <a:p>
                <a:pPr marL="0" indent="0" algn="l">
                  <a:buNone/>
                </a:pPr>
                <a:r>
                  <a:rPr lang="en-US" sz="2400" b="0" i="0" u="none" strike="noStrike" baseline="0" dirty="0">
                    <a:latin typeface="TimesNewRomanPSMT"/>
                  </a:rPr>
                  <a:t>Compute the first six terms of the sequence defined by the formula</a:t>
                </a:r>
              </a:p>
              <a:p>
                <a:pPr algn="l"/>
                <a:r>
                  <a:rPr lang="en-US" sz="2400" b="0" i="0" u="none" strike="noStrike" baseline="0" dirty="0">
                    <a:latin typeface="TimesNewRomanPSMT"/>
                  </a:rPr>
                  <a:t>Cn = 1+ </a:t>
                </a:r>
                <a14:m>
                  <m:oMath xmlns:m="http://schemas.openxmlformats.org/officeDocument/2006/math">
                    <m:sSup>
                      <m:sSupPr>
                        <m:ctrlPr>
                          <a:rPr lang="en-US" sz="2400" b="0" i="1" u="none" strike="noStrike" baseline="0" dirty="0" smtClean="0">
                            <a:latin typeface="Cambria Math" panose="02040503050406030204" pitchFamily="18" charset="0"/>
                          </a:rPr>
                        </m:ctrlPr>
                      </m:sSupPr>
                      <m:e>
                        <m:r>
                          <a:rPr lang="en-US" sz="2400" b="0" i="1" u="none" strike="noStrike" baseline="0" dirty="0" smtClean="0">
                            <a:latin typeface="Cambria Math" panose="02040503050406030204" pitchFamily="18" charset="0"/>
                          </a:rPr>
                          <m:t>(−1)</m:t>
                        </m:r>
                      </m:e>
                      <m:sup>
                        <m:r>
                          <a:rPr lang="en-US" sz="2400" b="0" i="1" u="none" strike="noStrike" baseline="0" dirty="0" smtClean="0">
                            <a:latin typeface="Cambria Math" panose="02040503050406030204" pitchFamily="18" charset="0"/>
                          </a:rPr>
                          <m:t>𝑛</m:t>
                        </m:r>
                      </m:sup>
                    </m:sSup>
                    <m:r>
                      <a:rPr lang="en-US" sz="2400" b="0" i="1" u="none" strike="noStrike" baseline="0" dirty="0" smtClean="0">
                        <a:latin typeface="Cambria Math" panose="02040503050406030204" pitchFamily="18" charset="0"/>
                      </a:rPr>
                      <m:t> </m:t>
                    </m:r>
                  </m:oMath>
                </a14:m>
                <a:r>
                  <a:rPr lang="en-US" sz="2400" b="0" i="0" u="none" strike="noStrike" baseline="0" dirty="0">
                    <a:latin typeface="TimesNewRomanPSMT"/>
                  </a:rPr>
                  <a:t>for all integers n </a:t>
                </a:r>
                <a:r>
                  <a:rPr lang="en-US" sz="2400" b="0" i="0" u="none" strike="noStrike" baseline="0" dirty="0">
                    <a:latin typeface="SymbolMT"/>
                  </a:rPr>
                  <a:t>≥ </a:t>
                </a:r>
                <a:r>
                  <a:rPr lang="en-US" sz="2400" b="0" i="0" u="none" strike="noStrike" baseline="0" dirty="0">
                    <a:latin typeface="TimesNewRomanPSMT"/>
                  </a:rPr>
                  <a:t>0</a:t>
                </a:r>
              </a:p>
              <a:p>
                <a:pPr marL="0" indent="0" algn="l">
                  <a:buNone/>
                </a:pPr>
                <a:r>
                  <a:rPr lang="en-US" sz="2400" b="1" i="0" u="none" strike="noStrike" baseline="0" dirty="0">
                    <a:latin typeface="Times New Roman" panose="02020603050405020304" pitchFamily="18" charset="0"/>
                  </a:rPr>
                  <a:t>SOLUTION :</a:t>
                </a:r>
              </a:p>
              <a:p>
                <a:r>
                  <a:rPr lang="en-US" sz="2400" b="0" i="0" u="none" strike="noStrike" baseline="0" dirty="0">
                    <a:latin typeface="TimesNewRomanPSMT"/>
                  </a:rPr>
                  <a:t>C0 = 1 + </a:t>
                </a:r>
                <a14:m>
                  <m:oMath xmlns:m="http://schemas.openxmlformats.org/officeDocument/2006/math">
                    <m:sSup>
                      <m:sSupPr>
                        <m:ctrlPr>
                          <a:rPr lang="en-US" sz="2400" b="0" i="1" u="none" strike="noStrike" baseline="0" dirty="0" smtClean="0">
                            <a:latin typeface="Cambria Math" panose="02040503050406030204" pitchFamily="18" charset="0"/>
                          </a:rPr>
                        </m:ctrlPr>
                      </m:sSupPr>
                      <m:e>
                        <m:r>
                          <a:rPr lang="en-US" sz="2400" b="0" i="1" u="none" strike="noStrike" baseline="0" dirty="0" smtClean="0">
                            <a:latin typeface="Cambria Math" panose="02040503050406030204" pitchFamily="18" charset="0"/>
                          </a:rPr>
                          <m:t>(−1)</m:t>
                        </m:r>
                      </m:e>
                      <m:sup>
                        <m:r>
                          <a:rPr lang="en-US" sz="2400" b="0" i="1" u="none" strike="noStrike" baseline="0" dirty="0" smtClean="0">
                            <a:latin typeface="Cambria Math" panose="02040503050406030204" pitchFamily="18" charset="0"/>
                          </a:rPr>
                          <m:t>0</m:t>
                        </m:r>
                      </m:sup>
                    </m:sSup>
                    <m:r>
                      <a:rPr lang="en-US" sz="2400" b="0" i="1" u="none" strike="noStrike" baseline="0" dirty="0" smtClean="0">
                        <a:latin typeface="Cambria Math" panose="02040503050406030204" pitchFamily="18" charset="0"/>
                      </a:rPr>
                      <m:t> </m:t>
                    </m:r>
                  </m:oMath>
                </a14:m>
                <a:r>
                  <a:rPr lang="en-US" sz="2400" b="0" i="0" u="none" strike="noStrike" baseline="0" dirty="0">
                    <a:latin typeface="TimesNewRomanPSMT"/>
                  </a:rPr>
                  <a:t>= 1 + 1 = 2 </a:t>
                </a:r>
              </a:p>
              <a:p>
                <a:r>
                  <a:rPr lang="en-US" sz="2400" b="0" i="0" u="none" strike="noStrike" baseline="0" dirty="0">
                    <a:latin typeface="TimesNewRomanPSMT"/>
                  </a:rPr>
                  <a:t>C1 = 1 + </a:t>
                </a:r>
                <a14:m>
                  <m:oMath xmlns:m="http://schemas.openxmlformats.org/officeDocument/2006/math">
                    <m:sSup>
                      <m:sSupPr>
                        <m:ctrlPr>
                          <a:rPr lang="en-US" sz="2400" i="1" dirty="0">
                            <a:latin typeface="Cambria Math" panose="02040503050406030204" pitchFamily="18" charset="0"/>
                          </a:rPr>
                        </m:ctrlPr>
                      </m:sSupPr>
                      <m:e>
                        <m:r>
                          <a:rPr lang="en-US" sz="2400" i="1" dirty="0">
                            <a:latin typeface="Cambria Math" panose="02040503050406030204" pitchFamily="18" charset="0"/>
                          </a:rPr>
                          <m:t>(−1)</m:t>
                        </m:r>
                      </m:e>
                      <m:sup>
                        <m:r>
                          <a:rPr lang="en-US" sz="2400" b="0" i="1" dirty="0" smtClean="0">
                            <a:latin typeface="Cambria Math" panose="02040503050406030204" pitchFamily="18" charset="0"/>
                          </a:rPr>
                          <m:t>1</m:t>
                        </m:r>
                      </m:sup>
                    </m:sSup>
                    <m:r>
                      <a:rPr lang="en-US" sz="2400" i="1" dirty="0">
                        <a:latin typeface="Cambria Math" panose="02040503050406030204" pitchFamily="18" charset="0"/>
                      </a:rPr>
                      <m:t> </m:t>
                    </m:r>
                  </m:oMath>
                </a14:m>
                <a:r>
                  <a:rPr lang="en-US" sz="2400" b="0" i="0" u="none" strike="noStrike" baseline="0" dirty="0">
                    <a:latin typeface="TimesNewRomanPSMT"/>
                  </a:rPr>
                  <a:t>= 1 + (-1) = 0</a:t>
                </a:r>
              </a:p>
              <a:p>
                <a:r>
                  <a:rPr lang="en-US" sz="2400" b="0" i="0" u="none" strike="noStrike" baseline="0" dirty="0">
                    <a:latin typeface="TimesNewRomanPSMT"/>
                  </a:rPr>
                  <a:t>C2 = 1 + </a:t>
                </a:r>
                <a14:m>
                  <m:oMath xmlns:m="http://schemas.openxmlformats.org/officeDocument/2006/math">
                    <m:sSup>
                      <m:sSupPr>
                        <m:ctrlPr>
                          <a:rPr lang="en-US" sz="2400" b="0" i="1" u="none" strike="noStrike" baseline="0" dirty="0" smtClean="0">
                            <a:latin typeface="Cambria Math" panose="02040503050406030204" pitchFamily="18" charset="0"/>
                          </a:rPr>
                        </m:ctrlPr>
                      </m:sSupPr>
                      <m:e>
                        <m:r>
                          <a:rPr lang="en-US" sz="2400" b="0" i="1" u="none" strike="noStrike" baseline="0" dirty="0" smtClean="0">
                            <a:latin typeface="Cambria Math" panose="02040503050406030204" pitchFamily="18" charset="0"/>
                          </a:rPr>
                          <m:t>(−1)</m:t>
                        </m:r>
                      </m:e>
                      <m:sup>
                        <m:r>
                          <a:rPr lang="en-US" sz="2400" b="0" i="1" u="none" strike="noStrike" baseline="0" dirty="0" smtClean="0">
                            <a:latin typeface="Cambria Math" panose="02040503050406030204" pitchFamily="18" charset="0"/>
                          </a:rPr>
                          <m:t>2</m:t>
                        </m:r>
                      </m:sup>
                    </m:sSup>
                    <m:r>
                      <a:rPr lang="en-US" sz="2400" b="0" i="1" u="none" strike="noStrike" baseline="0" dirty="0" smtClean="0">
                        <a:latin typeface="Cambria Math" panose="02040503050406030204" pitchFamily="18" charset="0"/>
                      </a:rPr>
                      <m:t> </m:t>
                    </m:r>
                  </m:oMath>
                </a14:m>
                <a:r>
                  <a:rPr lang="en-US" sz="2400" b="0" i="0" u="none" strike="noStrike" baseline="0" dirty="0">
                    <a:latin typeface="TimesNewRomanPSMT"/>
                  </a:rPr>
                  <a:t>= 1 + 1 = 2 </a:t>
                </a:r>
              </a:p>
              <a:p>
                <a:r>
                  <a:rPr lang="en-US" sz="2400" b="0" i="0" u="none" strike="noStrike" baseline="0" dirty="0">
                    <a:latin typeface="TimesNewRomanPSMT"/>
                  </a:rPr>
                  <a:t>C3 = 1 + </a:t>
                </a:r>
                <a14:m>
                  <m:oMath xmlns:m="http://schemas.openxmlformats.org/officeDocument/2006/math">
                    <m:sSup>
                      <m:sSupPr>
                        <m:ctrlPr>
                          <a:rPr lang="en-US" sz="2400" i="1" dirty="0">
                            <a:latin typeface="Cambria Math" panose="02040503050406030204" pitchFamily="18" charset="0"/>
                          </a:rPr>
                        </m:ctrlPr>
                      </m:sSupPr>
                      <m:e>
                        <m:r>
                          <a:rPr lang="en-US" sz="2400" i="1" dirty="0">
                            <a:latin typeface="Cambria Math" panose="02040503050406030204" pitchFamily="18" charset="0"/>
                          </a:rPr>
                          <m:t>(−1)</m:t>
                        </m:r>
                      </m:e>
                      <m:sup>
                        <m:r>
                          <a:rPr lang="en-US" sz="2400" b="0" i="1" dirty="0" smtClean="0">
                            <a:latin typeface="Cambria Math" panose="02040503050406030204" pitchFamily="18" charset="0"/>
                          </a:rPr>
                          <m:t>3</m:t>
                        </m:r>
                      </m:sup>
                    </m:sSup>
                    <m:r>
                      <a:rPr lang="en-US" sz="2400" i="1" dirty="0">
                        <a:latin typeface="Cambria Math" panose="02040503050406030204" pitchFamily="18" charset="0"/>
                      </a:rPr>
                      <m:t> </m:t>
                    </m:r>
                  </m:oMath>
                </a14:m>
                <a:r>
                  <a:rPr lang="en-US" sz="2400" b="0" i="0" u="none" strike="noStrike" baseline="0" dirty="0">
                    <a:latin typeface="TimesNewRomanPSMT"/>
                  </a:rPr>
                  <a:t>= 1 + (-1) = 0</a:t>
                </a:r>
              </a:p>
              <a:p>
                <a:r>
                  <a:rPr lang="en-US" sz="2400" b="0" i="0" u="none" strike="noStrike" baseline="0" dirty="0">
                    <a:latin typeface="TimesNewRomanPSMT"/>
                  </a:rPr>
                  <a:t>C4 = 1 + </a:t>
                </a:r>
                <a14:m>
                  <m:oMath xmlns:m="http://schemas.openxmlformats.org/officeDocument/2006/math">
                    <m:sSup>
                      <m:sSupPr>
                        <m:ctrlPr>
                          <a:rPr lang="en-US" sz="2400" b="0" i="1" u="none" strike="noStrike" baseline="0" dirty="0" smtClean="0">
                            <a:latin typeface="Cambria Math" panose="02040503050406030204" pitchFamily="18" charset="0"/>
                          </a:rPr>
                        </m:ctrlPr>
                      </m:sSupPr>
                      <m:e>
                        <m:r>
                          <a:rPr lang="en-US" sz="2400" b="0" i="1" u="none" strike="noStrike" baseline="0" dirty="0" smtClean="0">
                            <a:latin typeface="Cambria Math" panose="02040503050406030204" pitchFamily="18" charset="0"/>
                          </a:rPr>
                          <m:t>(−1)</m:t>
                        </m:r>
                      </m:e>
                      <m:sup>
                        <m:r>
                          <a:rPr lang="en-US" sz="2400" b="0" i="1" u="none" strike="noStrike" baseline="0" dirty="0" smtClean="0">
                            <a:latin typeface="Cambria Math" panose="02040503050406030204" pitchFamily="18" charset="0"/>
                          </a:rPr>
                          <m:t>4</m:t>
                        </m:r>
                      </m:sup>
                    </m:sSup>
                    <m:r>
                      <a:rPr lang="en-US" sz="2400" b="0" i="1" u="none" strike="noStrike" baseline="0" dirty="0" smtClean="0">
                        <a:latin typeface="Cambria Math" panose="02040503050406030204" pitchFamily="18" charset="0"/>
                      </a:rPr>
                      <m:t> </m:t>
                    </m:r>
                  </m:oMath>
                </a14:m>
                <a:r>
                  <a:rPr lang="en-US" sz="2400" b="0" i="0" u="none" strike="noStrike" baseline="0" dirty="0">
                    <a:latin typeface="TimesNewRomanPSMT"/>
                  </a:rPr>
                  <a:t>= 1 + 1 = 2</a:t>
                </a:r>
              </a:p>
              <a:p>
                <a:r>
                  <a:rPr lang="en-US" sz="2400" b="0" i="0" u="none" strike="noStrike" baseline="0" dirty="0">
                    <a:latin typeface="TimesNewRomanPSMT"/>
                  </a:rPr>
                  <a:t>C5 = 1 + </a:t>
                </a:r>
                <a14:m>
                  <m:oMath xmlns:m="http://schemas.openxmlformats.org/officeDocument/2006/math">
                    <m:sSup>
                      <m:sSupPr>
                        <m:ctrlPr>
                          <a:rPr lang="en-US" sz="2400" i="1" dirty="0">
                            <a:latin typeface="Cambria Math" panose="02040503050406030204" pitchFamily="18" charset="0"/>
                          </a:rPr>
                        </m:ctrlPr>
                      </m:sSupPr>
                      <m:e>
                        <m:r>
                          <a:rPr lang="en-US" sz="2400" i="1" dirty="0">
                            <a:latin typeface="Cambria Math" panose="02040503050406030204" pitchFamily="18" charset="0"/>
                          </a:rPr>
                          <m:t>(−1)</m:t>
                        </m:r>
                      </m:e>
                      <m:sup>
                        <m:r>
                          <a:rPr lang="en-US" sz="2400" b="0" i="1" dirty="0" smtClean="0">
                            <a:latin typeface="Cambria Math" panose="02040503050406030204" pitchFamily="18" charset="0"/>
                          </a:rPr>
                          <m:t>5</m:t>
                        </m:r>
                      </m:sup>
                    </m:sSup>
                    <m:r>
                      <a:rPr lang="en-US" sz="2400" i="1" dirty="0">
                        <a:latin typeface="Cambria Math" panose="02040503050406030204" pitchFamily="18" charset="0"/>
                      </a:rPr>
                      <m:t> </m:t>
                    </m:r>
                  </m:oMath>
                </a14:m>
                <a:r>
                  <a:rPr lang="en-US" sz="2400" b="0" i="0" u="none" strike="noStrike" baseline="0" dirty="0">
                    <a:latin typeface="TimesNewRomanPSMT"/>
                  </a:rPr>
                  <a:t>= 1 + (-1) = 0</a:t>
                </a:r>
              </a:p>
              <a:p>
                <a:pPr marL="0" indent="0" algn="l">
                  <a:buNone/>
                </a:pPr>
                <a:r>
                  <a:rPr lang="en-US" sz="2400" b="1" i="0" u="none" strike="noStrike" baseline="0" dirty="0">
                    <a:latin typeface="Times New Roman" panose="02020603050405020304" pitchFamily="18" charset="0"/>
                  </a:rPr>
                  <a:t>REMARK:</a:t>
                </a:r>
              </a:p>
              <a:p>
                <a:pPr marL="0" indent="0" algn="l">
                  <a:buNone/>
                </a:pPr>
                <a:r>
                  <a:rPr lang="en-US" sz="2400" b="0" i="0" u="none" strike="noStrike" baseline="0" dirty="0">
                    <a:latin typeface="TimesNewRomanPSMT"/>
                  </a:rPr>
                  <a:t>1) If n is even, then Cn = 2 and if n is odd, then Cn = 0. Hence, the sequence oscillates endlessly between 2 and 0.</a:t>
                </a:r>
              </a:p>
              <a:p>
                <a:pPr marL="0" indent="0" algn="l">
                  <a:buNone/>
                </a:pPr>
                <a:r>
                  <a:rPr lang="en-US" sz="2400" b="0" i="0" u="none" strike="noStrike" baseline="0" dirty="0">
                    <a:latin typeface="TimesNewRomanPSMT"/>
                  </a:rPr>
                  <a:t>2) An infinite sequence may have only a finite number of values.</a:t>
                </a:r>
                <a:endParaRPr lang="en-PK" sz="3600" dirty="0"/>
              </a:p>
            </p:txBody>
          </p:sp>
        </mc:Choice>
        <mc:Fallback>
          <p:sp>
            <p:nvSpPr>
              <p:cNvPr id="3" name="Content Placeholder 2">
                <a:extLst>
                  <a:ext uri="{FF2B5EF4-FFF2-40B4-BE49-F238E27FC236}">
                    <a16:creationId xmlns:a16="http://schemas.microsoft.com/office/drawing/2014/main" id="{1AF820D6-4B02-4B7E-9C49-2EA38D7631DD}"/>
                  </a:ext>
                </a:extLst>
              </p:cNvPr>
              <p:cNvSpPr>
                <a:spLocks noGrp="1" noRot="1" noChangeAspect="1" noMove="1" noResize="1" noEditPoints="1" noAdjustHandles="1" noChangeArrowheads="1" noChangeShapeType="1" noTextEdit="1"/>
              </p:cNvSpPr>
              <p:nvPr>
                <p:ph idx="1"/>
              </p:nvPr>
            </p:nvSpPr>
            <p:spPr>
              <a:xfrm>
                <a:off x="304800" y="1143000"/>
                <a:ext cx="8686800" cy="5715000"/>
              </a:xfrm>
              <a:blipFill>
                <a:blip r:embed="rId2"/>
                <a:stretch>
                  <a:fillRect l="-1053" t="-1494"/>
                </a:stretch>
              </a:blipFill>
            </p:spPr>
            <p:txBody>
              <a:bodyPr/>
              <a:lstStyle/>
              <a:p>
                <a:r>
                  <a:rPr lang="en-PK">
                    <a:noFill/>
                  </a:rPr>
                  <a:t> </a:t>
                </a:r>
              </a:p>
            </p:txBody>
          </p:sp>
        </mc:Fallback>
      </mc:AlternateContent>
      <p:sp>
        <p:nvSpPr>
          <p:cNvPr id="4" name="Title 1">
            <a:extLst>
              <a:ext uri="{FF2B5EF4-FFF2-40B4-BE49-F238E27FC236}">
                <a16:creationId xmlns:a16="http://schemas.microsoft.com/office/drawing/2014/main" id="{996AD3DD-130A-443B-93D6-00AB75BF1F96}"/>
              </a:ext>
            </a:extLst>
          </p:cNvPr>
          <p:cNvSpPr>
            <a:spLocks noGrp="1"/>
          </p:cNvSpPr>
          <p:nvPr>
            <p:ph type="title"/>
          </p:nvPr>
        </p:nvSpPr>
        <p:spPr>
          <a:xfrm>
            <a:off x="457200" y="228600"/>
            <a:ext cx="8229600" cy="819150"/>
          </a:xfrm>
        </p:spPr>
        <p:txBody>
          <a:bodyPr>
            <a:normAutofit/>
          </a:bodyPr>
          <a:lstStyle/>
          <a:p>
            <a:r>
              <a:rPr lang="en-US" dirty="0"/>
              <a:t>Sequences </a:t>
            </a:r>
            <a:endParaRPr lang="en-PK" dirty="0"/>
          </a:p>
        </p:txBody>
      </p:sp>
    </p:spTree>
    <p:extLst>
      <p:ext uri="{BB962C8B-B14F-4D97-AF65-F5344CB8AC3E}">
        <p14:creationId xmlns:p14="http://schemas.microsoft.com/office/powerpoint/2010/main" val="37134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CA447-2D94-4F04-8543-CA6E8A525B1A}"/>
              </a:ext>
            </a:extLst>
          </p:cNvPr>
          <p:cNvSpPr>
            <a:spLocks noGrp="1"/>
          </p:cNvSpPr>
          <p:nvPr>
            <p:ph type="title"/>
          </p:nvPr>
        </p:nvSpPr>
        <p:spPr>
          <a:xfrm>
            <a:off x="457200" y="704088"/>
            <a:ext cx="8229600" cy="591312"/>
          </a:xfrm>
        </p:spPr>
        <p:txBody>
          <a:bodyPr>
            <a:normAutofit fontScale="90000"/>
          </a:bodyPr>
          <a:lstStyle/>
          <a:p>
            <a:r>
              <a:rPr lang="en-US" dirty="0"/>
              <a:t>Composition of Relations</a:t>
            </a:r>
            <a:endParaRPr lang="x-none" dirty="0"/>
          </a:p>
        </p:txBody>
      </p:sp>
      <p:sp>
        <p:nvSpPr>
          <p:cNvPr id="3" name="Content Placeholder 2">
            <a:extLst>
              <a:ext uri="{FF2B5EF4-FFF2-40B4-BE49-F238E27FC236}">
                <a16:creationId xmlns:a16="http://schemas.microsoft.com/office/drawing/2014/main" id="{962959D4-A7CE-4C76-8450-86A7174B39B1}"/>
              </a:ext>
            </a:extLst>
          </p:cNvPr>
          <p:cNvSpPr>
            <a:spLocks noGrp="1"/>
          </p:cNvSpPr>
          <p:nvPr>
            <p:ph idx="1"/>
          </p:nvPr>
        </p:nvSpPr>
        <p:spPr>
          <a:xfrm>
            <a:off x="76200" y="1447800"/>
            <a:ext cx="8991600" cy="5181600"/>
          </a:xfrm>
        </p:spPr>
        <p:txBody>
          <a:bodyPr/>
          <a:lstStyle/>
          <a:p>
            <a:pPr marL="0" indent="0">
              <a:buNone/>
            </a:pPr>
            <a:r>
              <a:rPr lang="en-US" dirty="0"/>
              <a:t>What is the composite of the relations R and S, where</a:t>
            </a:r>
          </a:p>
          <a:p>
            <a:r>
              <a:rPr lang="en-US" dirty="0"/>
              <a:t>R is the relation from </a:t>
            </a:r>
            <a:r>
              <a:rPr lang="en-US" b="1" dirty="0"/>
              <a:t>{1,2,3} </a:t>
            </a:r>
            <a:r>
              <a:rPr lang="en-US" dirty="0"/>
              <a:t>to </a:t>
            </a:r>
            <a:r>
              <a:rPr lang="en-US" b="1" dirty="0"/>
              <a:t>{1,2,3,4} </a:t>
            </a:r>
            <a:r>
              <a:rPr lang="en-US" dirty="0"/>
              <a:t>with</a:t>
            </a:r>
          </a:p>
          <a:p>
            <a:pPr marL="0" indent="0">
              <a:buNone/>
            </a:pPr>
            <a:r>
              <a:rPr lang="pt-BR" dirty="0"/>
              <a:t>	R = {(1,1),(1,4),(2,3),(3,1),(3,4)}</a:t>
            </a:r>
          </a:p>
          <a:p>
            <a:r>
              <a:rPr lang="en-US" dirty="0"/>
              <a:t> S is the relation from </a:t>
            </a:r>
            <a:r>
              <a:rPr lang="en-US" b="1" dirty="0"/>
              <a:t>{1,2,3,4} </a:t>
            </a:r>
            <a:r>
              <a:rPr lang="en-US" dirty="0"/>
              <a:t>to </a:t>
            </a:r>
            <a:r>
              <a:rPr lang="en-US" b="1" dirty="0"/>
              <a:t>{0,1,2} </a:t>
            </a:r>
            <a:r>
              <a:rPr lang="en-US" dirty="0"/>
              <a:t>with</a:t>
            </a:r>
          </a:p>
          <a:p>
            <a:pPr marL="0" indent="0">
              <a:buNone/>
            </a:pPr>
            <a:r>
              <a:rPr lang="en-US" dirty="0"/>
              <a:t>	S = {(1,0),(1,2),(2,0),(3,1),(3,2),(4,1)}?</a:t>
            </a:r>
          </a:p>
          <a:p>
            <a:r>
              <a:rPr lang="en-US" dirty="0"/>
              <a:t> S o R = {</a:t>
            </a:r>
            <a:r>
              <a:rPr lang="x-none" dirty="0"/>
              <a:t>(1,0),(1,2),(1,1), (2,2),((2,1), 3,0),(3,2),(3,1)</a:t>
            </a:r>
            <a:r>
              <a:rPr lang="en-US" dirty="0"/>
              <a:t>}</a:t>
            </a:r>
          </a:p>
          <a:p>
            <a:endParaRPr lang="x-none" dirty="0"/>
          </a:p>
        </p:txBody>
      </p:sp>
      <p:pic>
        <p:nvPicPr>
          <p:cNvPr id="4" name="Picture 3">
            <a:extLst>
              <a:ext uri="{FF2B5EF4-FFF2-40B4-BE49-F238E27FC236}">
                <a16:creationId xmlns:a16="http://schemas.microsoft.com/office/drawing/2014/main" id="{31B5C2BE-DA23-464D-B9D2-F29481B8EA00}"/>
              </a:ext>
            </a:extLst>
          </p:cNvPr>
          <p:cNvPicPr>
            <a:picLocks noChangeAspect="1"/>
          </p:cNvPicPr>
          <p:nvPr/>
        </p:nvPicPr>
        <p:blipFill>
          <a:blip r:embed="rId2"/>
          <a:stretch>
            <a:fillRect/>
          </a:stretch>
        </p:blipFill>
        <p:spPr>
          <a:xfrm>
            <a:off x="914400" y="4357687"/>
            <a:ext cx="6543675" cy="2105025"/>
          </a:xfrm>
          <a:prstGeom prst="rect">
            <a:avLst/>
          </a:prstGeom>
        </p:spPr>
      </p:pic>
    </p:spTree>
    <p:extLst>
      <p:ext uri="{BB962C8B-B14F-4D97-AF65-F5344CB8AC3E}">
        <p14:creationId xmlns:p14="http://schemas.microsoft.com/office/powerpoint/2010/main" val="197930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2BAE0-57EF-467D-8695-A611AF4F7ADE}"/>
              </a:ext>
            </a:extLst>
          </p:cNvPr>
          <p:cNvSpPr>
            <a:spLocks noGrp="1"/>
          </p:cNvSpPr>
          <p:nvPr>
            <p:ph type="title"/>
          </p:nvPr>
        </p:nvSpPr>
        <p:spPr>
          <a:xfrm>
            <a:off x="457200" y="704088"/>
            <a:ext cx="8229600" cy="591312"/>
          </a:xfrm>
        </p:spPr>
        <p:txBody>
          <a:bodyPr>
            <a:normAutofit fontScale="90000"/>
          </a:bodyPr>
          <a:lstStyle/>
          <a:p>
            <a:r>
              <a:rPr lang="en-US" dirty="0"/>
              <a:t>INVERSE OF A RELATION</a:t>
            </a:r>
            <a:endParaRPr lang="x-non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64E7321-C89F-4EC9-94BF-3EE5FBD9DCF5}"/>
                  </a:ext>
                </a:extLst>
              </p:cNvPr>
              <p:cNvSpPr>
                <a:spLocks noGrp="1"/>
              </p:cNvSpPr>
              <p:nvPr>
                <p:ph idx="1"/>
              </p:nvPr>
            </p:nvSpPr>
            <p:spPr>
              <a:xfrm>
                <a:off x="304800" y="1295400"/>
                <a:ext cx="8382000" cy="5181600"/>
              </a:xfrm>
            </p:spPr>
            <p:txBody>
              <a:bodyPr/>
              <a:lstStyle/>
              <a:p>
                <a:pPr marL="0" indent="0" algn="just">
                  <a:buNone/>
                </a:pPr>
                <a:r>
                  <a:rPr lang="en-US" dirty="0"/>
                  <a:t>Let R be a relation from A to B. The inverse relation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−1 </m:t>
                        </m:r>
                      </m:sup>
                    </m:sSup>
                  </m:oMath>
                </a14:m>
                <a:r>
                  <a:rPr lang="en-US" dirty="0"/>
                  <a:t>from B to A is defined as:</a:t>
                </a:r>
              </a:p>
              <a:p>
                <a:pPr marL="0" indent="0">
                  <a:buNone/>
                </a:pP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                                </m:t>
                        </m:r>
                        <m:r>
                          <a:rPr lang="en-US" i="1">
                            <a:latin typeface="Cambria Math" panose="02040503050406030204" pitchFamily="18" charset="0"/>
                          </a:rPr>
                          <m:t>𝑅</m:t>
                        </m:r>
                      </m:e>
                      <m:sup>
                        <m:r>
                          <a:rPr lang="en-US" i="1">
                            <a:latin typeface="Cambria Math" panose="02040503050406030204" pitchFamily="18" charset="0"/>
                          </a:rPr>
                          <m:t>−1</m:t>
                        </m:r>
                      </m:sup>
                    </m:sSup>
                    <m:r>
                      <a:rPr lang="en-US" i="1">
                        <a:latin typeface="Cambria Math" panose="02040503050406030204" pitchFamily="18" charset="0"/>
                      </a:rPr>
                      <m:t> </m:t>
                    </m:r>
                  </m:oMath>
                </a14:m>
                <a:r>
                  <a:rPr lang="pt-BR" dirty="0"/>
                  <a:t>= {(b,a) ∈B×A | (a,b) ∈R}</a:t>
                </a:r>
              </a:p>
              <a:p>
                <a:pPr marL="0" indent="0">
                  <a:buNone/>
                </a:pPr>
                <a:r>
                  <a:rPr lang="en-US" dirty="0"/>
                  <a:t>More simply, the inverse relation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−1 </m:t>
                        </m:r>
                      </m:sup>
                    </m:sSup>
                    <m:r>
                      <a:rPr lang="en-US" i="1">
                        <a:latin typeface="Cambria Math" panose="02040503050406030204" pitchFamily="18" charset="0"/>
                      </a:rPr>
                      <m:t> </m:t>
                    </m:r>
                  </m:oMath>
                </a14:m>
                <a:r>
                  <a:rPr lang="en-US" dirty="0"/>
                  <a:t>of R is obtained by interchanging the elements of all the ordered pairs in R.</a:t>
                </a:r>
              </a:p>
              <a:p>
                <a:r>
                  <a:rPr lang="en-US" b="1" dirty="0"/>
                  <a:t>Example</a:t>
                </a:r>
              </a:p>
              <a:p>
                <a:pPr marL="0" indent="0">
                  <a:buNone/>
                </a:pPr>
                <a:r>
                  <a:rPr lang="es-ES" dirty="0"/>
                  <a:t> X = {a, b, c} and Y={1, 2}</a:t>
                </a:r>
              </a:p>
              <a:p>
                <a:pPr marL="0" indent="0">
                  <a:buNone/>
                </a:pPr>
                <a:r>
                  <a:rPr lang="pt-BR" dirty="0"/>
                  <a:t>	 R = {(a, 1), (b, 2), (c, 1)}</a:t>
                </a: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−1 </m:t>
                        </m:r>
                      </m:sup>
                    </m:sSup>
                    <m:r>
                      <a:rPr lang="en-US" i="1">
                        <a:latin typeface="Cambria Math" panose="02040503050406030204" pitchFamily="18" charset="0"/>
                      </a:rPr>
                      <m:t> </m:t>
                    </m:r>
                  </m:oMath>
                </a14:m>
                <a:r>
                  <a:rPr lang="en-US" dirty="0"/>
                  <a:t>=</a:t>
                </a:r>
                <a:r>
                  <a:rPr lang="pt-BR" dirty="0"/>
                  <a:t> {(1, a), (2, b), (1, c)}</a:t>
                </a:r>
                <a:endParaRPr lang="x-none" dirty="0"/>
              </a:p>
            </p:txBody>
          </p:sp>
        </mc:Choice>
        <mc:Fallback xmlns="">
          <p:sp>
            <p:nvSpPr>
              <p:cNvPr id="3" name="Content Placeholder 2">
                <a:extLst>
                  <a:ext uri="{FF2B5EF4-FFF2-40B4-BE49-F238E27FC236}">
                    <a16:creationId xmlns:a16="http://schemas.microsoft.com/office/drawing/2014/main" id="{964E7321-C89F-4EC9-94BF-3EE5FBD9DCF5}"/>
                  </a:ext>
                </a:extLst>
              </p:cNvPr>
              <p:cNvSpPr>
                <a:spLocks noGrp="1" noRot="1" noChangeAspect="1" noMove="1" noResize="1" noEditPoints="1" noAdjustHandles="1" noChangeArrowheads="1" noChangeShapeType="1" noTextEdit="1"/>
              </p:cNvSpPr>
              <p:nvPr>
                <p:ph idx="1"/>
              </p:nvPr>
            </p:nvSpPr>
            <p:spPr>
              <a:xfrm>
                <a:off x="304800" y="1295400"/>
                <a:ext cx="8382000" cy="5181600"/>
              </a:xfrm>
              <a:blipFill>
                <a:blip r:embed="rId2"/>
                <a:stretch>
                  <a:fillRect l="-1309" t="-1059" r="-1309"/>
                </a:stretch>
              </a:blipFill>
            </p:spPr>
            <p:txBody>
              <a:bodyPr/>
              <a:lstStyle/>
              <a:p>
                <a:r>
                  <a:rPr lang="en-PK">
                    <a:noFill/>
                  </a:rPr>
                  <a:t> </a:t>
                </a:r>
              </a:p>
            </p:txBody>
          </p:sp>
        </mc:Fallback>
      </mc:AlternateContent>
    </p:spTree>
    <p:extLst>
      <p:ext uri="{BB962C8B-B14F-4D97-AF65-F5344CB8AC3E}">
        <p14:creationId xmlns:p14="http://schemas.microsoft.com/office/powerpoint/2010/main" val="355364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2BAE0-57EF-467D-8695-A611AF4F7ADE}"/>
              </a:ext>
            </a:extLst>
          </p:cNvPr>
          <p:cNvSpPr>
            <a:spLocks noGrp="1"/>
          </p:cNvSpPr>
          <p:nvPr>
            <p:ph type="title"/>
          </p:nvPr>
        </p:nvSpPr>
        <p:spPr>
          <a:xfrm>
            <a:off x="457200" y="704088"/>
            <a:ext cx="8229600" cy="591312"/>
          </a:xfrm>
        </p:spPr>
        <p:txBody>
          <a:bodyPr>
            <a:normAutofit fontScale="90000"/>
          </a:bodyPr>
          <a:lstStyle/>
          <a:p>
            <a:r>
              <a:rPr lang="en-US" dirty="0"/>
              <a:t>INVERSE OF A RELATION</a:t>
            </a:r>
            <a:endParaRPr lang="x-none" dirty="0"/>
          </a:p>
        </p:txBody>
      </p:sp>
      <p:sp>
        <p:nvSpPr>
          <p:cNvPr id="3" name="Content Placeholder 2">
            <a:extLst>
              <a:ext uri="{FF2B5EF4-FFF2-40B4-BE49-F238E27FC236}">
                <a16:creationId xmlns:a16="http://schemas.microsoft.com/office/drawing/2014/main" id="{964E7321-C89F-4EC9-94BF-3EE5FBD9DCF5}"/>
              </a:ext>
            </a:extLst>
          </p:cNvPr>
          <p:cNvSpPr>
            <a:spLocks noGrp="1"/>
          </p:cNvSpPr>
          <p:nvPr>
            <p:ph idx="1"/>
          </p:nvPr>
        </p:nvSpPr>
        <p:spPr>
          <a:xfrm>
            <a:off x="228600" y="1295400"/>
            <a:ext cx="5334000" cy="5410200"/>
          </a:xfrm>
        </p:spPr>
        <p:txBody>
          <a:bodyPr/>
          <a:lstStyle/>
          <a:p>
            <a:pPr marL="0" indent="0">
              <a:buNone/>
            </a:pPr>
            <a:endParaRPr lang="en-US" dirty="0"/>
          </a:p>
          <a:p>
            <a:pPr marL="0" indent="0">
              <a:buNone/>
            </a:pPr>
            <a:r>
              <a:rPr lang="en-US" dirty="0"/>
              <a:t>The relation </a:t>
            </a:r>
          </a:p>
          <a:p>
            <a:pPr marL="0" indent="0">
              <a:buNone/>
            </a:pPr>
            <a:r>
              <a:rPr lang="en-US" dirty="0"/>
              <a:t>R = {(2,2), (2,6), (2,8), (3,6), (4,8)} is represented by the arrow diagram.</a:t>
            </a:r>
          </a:p>
          <a:p>
            <a:pPr marL="0" indent="0">
              <a:buNone/>
            </a:pPr>
            <a:endParaRPr lang="en-US" dirty="0"/>
          </a:p>
          <a:p>
            <a:pPr marL="0" indent="0">
              <a:buNone/>
            </a:pPr>
            <a:endParaRPr lang="en-US" dirty="0"/>
          </a:p>
          <a:p>
            <a:pPr marL="0" indent="0">
              <a:buNone/>
            </a:pPr>
            <a:r>
              <a:rPr lang="en-US" dirty="0"/>
              <a:t>Then inverse of the above relation can be obtained simply changing the directions of the arrows and hence the diagram is</a:t>
            </a:r>
            <a:endParaRPr lang="x-none" dirty="0"/>
          </a:p>
        </p:txBody>
      </p:sp>
      <p:pic>
        <p:nvPicPr>
          <p:cNvPr id="4" name="Picture 3">
            <a:extLst>
              <a:ext uri="{FF2B5EF4-FFF2-40B4-BE49-F238E27FC236}">
                <a16:creationId xmlns:a16="http://schemas.microsoft.com/office/drawing/2014/main" id="{076870F2-E71A-470D-B7C2-5F8A1CBDA9EA}"/>
              </a:ext>
            </a:extLst>
          </p:cNvPr>
          <p:cNvPicPr>
            <a:picLocks noChangeAspect="1"/>
          </p:cNvPicPr>
          <p:nvPr/>
        </p:nvPicPr>
        <p:blipFill>
          <a:blip r:embed="rId2"/>
          <a:stretch>
            <a:fillRect/>
          </a:stretch>
        </p:blipFill>
        <p:spPr>
          <a:xfrm>
            <a:off x="5867400" y="1295400"/>
            <a:ext cx="2667000" cy="2371725"/>
          </a:xfrm>
          <a:prstGeom prst="rect">
            <a:avLst/>
          </a:prstGeom>
        </p:spPr>
      </p:pic>
      <p:pic>
        <p:nvPicPr>
          <p:cNvPr id="5" name="Picture 4">
            <a:extLst>
              <a:ext uri="{FF2B5EF4-FFF2-40B4-BE49-F238E27FC236}">
                <a16:creationId xmlns:a16="http://schemas.microsoft.com/office/drawing/2014/main" id="{438C8FE0-E6B6-4435-B57A-8711ACFD4CF2}"/>
              </a:ext>
            </a:extLst>
          </p:cNvPr>
          <p:cNvPicPr>
            <a:picLocks noChangeAspect="1"/>
          </p:cNvPicPr>
          <p:nvPr/>
        </p:nvPicPr>
        <p:blipFill>
          <a:blip r:embed="rId3"/>
          <a:stretch>
            <a:fillRect/>
          </a:stretch>
        </p:blipFill>
        <p:spPr>
          <a:xfrm>
            <a:off x="5838093" y="3886201"/>
            <a:ext cx="2666999" cy="2477262"/>
          </a:xfrm>
          <a:prstGeom prst="rect">
            <a:avLst/>
          </a:prstGeom>
        </p:spPr>
      </p:pic>
    </p:spTree>
    <p:extLst>
      <p:ext uri="{BB962C8B-B14F-4D97-AF65-F5344CB8AC3E}">
        <p14:creationId xmlns:p14="http://schemas.microsoft.com/office/powerpoint/2010/main" val="343250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Equivalence Relations</a:t>
            </a:r>
          </a:p>
        </p:txBody>
      </p:sp>
    </p:spTree>
    <p:extLst>
      <p:ext uri="{BB962C8B-B14F-4D97-AF65-F5344CB8AC3E}">
        <p14:creationId xmlns:p14="http://schemas.microsoft.com/office/powerpoint/2010/main" val="6156691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Equivalence Relations</a:t>
            </a:r>
          </a:p>
        </p:txBody>
      </p:sp>
      <p:sp>
        <p:nvSpPr>
          <p:cNvPr id="3" name="Content Placeholder 2"/>
          <p:cNvSpPr>
            <a:spLocks noGrp="1"/>
          </p:cNvSpPr>
          <p:nvPr>
            <p:ph idx="1"/>
          </p:nvPr>
        </p:nvSpPr>
        <p:spPr/>
        <p:txBody>
          <a:bodyPr/>
          <a:lstStyle/>
          <a:p>
            <a:pPr>
              <a:buNone/>
            </a:pPr>
            <a:r>
              <a:rPr lang="en-US" b="1" dirty="0"/>
              <a:t>   Definition </a:t>
            </a:r>
            <a:r>
              <a:rPr lang="en-US" b="1" dirty="0">
                <a:latin typeface="Cambria Math" pitchFamily="18" charset="0"/>
                <a:ea typeface="Cambria Math" pitchFamily="18" charset="0"/>
              </a:rPr>
              <a:t>1</a:t>
            </a:r>
            <a:r>
              <a:rPr lang="en-US" dirty="0"/>
              <a:t>:  A relation on a set </a:t>
            </a:r>
            <a:r>
              <a:rPr lang="en-US" i="1" dirty="0"/>
              <a:t>A</a:t>
            </a:r>
            <a:r>
              <a:rPr lang="en-US" dirty="0"/>
              <a:t> is called an </a:t>
            </a:r>
            <a:r>
              <a:rPr lang="en-US" i="1" dirty="0"/>
              <a:t>equivalence relation </a:t>
            </a:r>
            <a:r>
              <a:rPr lang="en-US" dirty="0"/>
              <a:t>if it is reflexive, symmetric, and transitive. </a:t>
            </a:r>
          </a:p>
          <a:p>
            <a:pPr>
              <a:buNone/>
            </a:pPr>
            <a:endParaRPr lang="en-US" dirty="0"/>
          </a:p>
          <a:p>
            <a:pPr>
              <a:buNone/>
            </a:pPr>
            <a:r>
              <a:rPr lang="en-US" b="1" dirty="0"/>
              <a:t>   Definition </a:t>
            </a:r>
            <a:r>
              <a:rPr lang="en-US" b="1" dirty="0">
                <a:latin typeface="Cambria Math" pitchFamily="18" charset="0"/>
                <a:ea typeface="Cambria Math" pitchFamily="18" charset="0"/>
              </a:rPr>
              <a:t>2</a:t>
            </a:r>
            <a:r>
              <a:rPr lang="en-US" dirty="0"/>
              <a:t>:  Two elements </a:t>
            </a:r>
            <a:r>
              <a:rPr lang="en-US" i="1" dirty="0"/>
              <a:t>a</a:t>
            </a:r>
            <a:r>
              <a:rPr lang="en-US" dirty="0"/>
              <a:t>, and </a:t>
            </a:r>
            <a:r>
              <a:rPr lang="en-US" i="1" dirty="0"/>
              <a:t>b</a:t>
            </a:r>
            <a:r>
              <a:rPr lang="en-US" dirty="0"/>
              <a:t> that are related by an equivalence relation are called  </a:t>
            </a:r>
            <a:r>
              <a:rPr lang="en-US" i="1" dirty="0"/>
              <a:t>equivalent.  </a:t>
            </a:r>
            <a:r>
              <a:rPr lang="en-US" dirty="0"/>
              <a:t>The notation </a:t>
            </a:r>
            <a:r>
              <a:rPr lang="en-US" i="1" dirty="0"/>
              <a:t>a</a:t>
            </a:r>
            <a:r>
              <a:rPr lang="en-US" dirty="0"/>
              <a:t> </a:t>
            </a:r>
            <a:r>
              <a:rPr lang="en-US" dirty="0">
                <a:latin typeface="Cambria Math"/>
                <a:ea typeface="Cambria Math"/>
              </a:rPr>
              <a:t>∼ </a:t>
            </a:r>
            <a:r>
              <a:rPr lang="en-US" i="1" dirty="0"/>
              <a:t>b</a:t>
            </a:r>
            <a:r>
              <a:rPr lang="en-US" dirty="0"/>
              <a:t> is often used to denote that </a:t>
            </a:r>
            <a:r>
              <a:rPr lang="en-US" i="1" dirty="0"/>
              <a:t>a</a:t>
            </a:r>
            <a:r>
              <a:rPr lang="en-US" dirty="0"/>
              <a:t> and </a:t>
            </a:r>
            <a:r>
              <a:rPr lang="en-US" i="1" dirty="0"/>
              <a:t>b</a:t>
            </a:r>
            <a:r>
              <a:rPr lang="en-US" dirty="0"/>
              <a:t> are equivalent elements with respect to a particular equivalence relation.</a:t>
            </a:r>
          </a:p>
          <a:p>
            <a:endParaRPr lang="en-US" dirty="0"/>
          </a:p>
        </p:txBody>
      </p:sp>
    </p:spTree>
    <p:extLst>
      <p:ext uri="{BB962C8B-B14F-4D97-AF65-F5344CB8AC3E}">
        <p14:creationId xmlns:p14="http://schemas.microsoft.com/office/powerpoint/2010/main" val="15246031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800"/>
          </a:xfrm>
        </p:spPr>
        <p:txBody>
          <a:bodyPr>
            <a:normAutofit fontScale="90000"/>
          </a:bodyPr>
          <a:lstStyle/>
          <a:p>
            <a:r>
              <a:rPr lang="en-US" dirty="0"/>
              <a:t>Strings</a:t>
            </a:r>
          </a:p>
        </p:txBody>
      </p:sp>
      <p:sp>
        <p:nvSpPr>
          <p:cNvPr id="3" name="Content Placeholder 2"/>
          <p:cNvSpPr>
            <a:spLocks noGrp="1"/>
          </p:cNvSpPr>
          <p:nvPr>
            <p:ph idx="1"/>
          </p:nvPr>
        </p:nvSpPr>
        <p:spPr>
          <a:xfrm>
            <a:off x="457200" y="1219200"/>
            <a:ext cx="8229600" cy="4998720"/>
          </a:xfrm>
        </p:spPr>
        <p:txBody>
          <a:bodyPr>
            <a:normAutofit fontScale="25000" lnSpcReduction="20000"/>
          </a:bodyPr>
          <a:lstStyle/>
          <a:p>
            <a:pPr>
              <a:buNone/>
            </a:pPr>
            <a:r>
              <a:rPr lang="en-US" b="1" dirty="0"/>
              <a:t>   </a:t>
            </a:r>
            <a:endParaRPr lang="en-US" sz="6000" b="1" dirty="0"/>
          </a:p>
          <a:p>
            <a:pPr>
              <a:buNone/>
            </a:pPr>
            <a:r>
              <a:rPr lang="en-US" sz="6000" b="1" dirty="0"/>
              <a:t>Example</a:t>
            </a:r>
            <a:r>
              <a:rPr lang="en-US" sz="6000" dirty="0"/>
              <a:t>: </a:t>
            </a:r>
          </a:p>
          <a:p>
            <a:pPr>
              <a:buNone/>
            </a:pPr>
            <a:r>
              <a:rPr lang="en-US" sz="6000" dirty="0"/>
              <a:t>	</a:t>
            </a:r>
            <a:r>
              <a:rPr lang="en-US" sz="9600" dirty="0"/>
              <a:t>Suppose that </a:t>
            </a:r>
            <a:r>
              <a:rPr lang="en-US" sz="9600" i="1" dirty="0"/>
              <a:t>R</a:t>
            </a:r>
            <a:r>
              <a:rPr lang="en-US" sz="9600" dirty="0"/>
              <a:t> is the relation on the set of strings of English letters such that </a:t>
            </a:r>
            <a:r>
              <a:rPr lang="en-US" sz="9600" i="1" dirty="0" err="1"/>
              <a:t>aRb</a:t>
            </a:r>
            <a:r>
              <a:rPr lang="en-US" sz="9600" dirty="0"/>
              <a:t> if and only if </a:t>
            </a:r>
            <a:r>
              <a:rPr lang="en-US" sz="9600" i="1" dirty="0"/>
              <a:t>l</a:t>
            </a:r>
            <a:r>
              <a:rPr lang="en-US" sz="9600" dirty="0"/>
              <a:t>(</a:t>
            </a:r>
            <a:r>
              <a:rPr lang="en-US" sz="9600" i="1" dirty="0"/>
              <a:t>a</a:t>
            </a:r>
            <a:r>
              <a:rPr lang="en-US" sz="9600" dirty="0"/>
              <a:t>) = </a:t>
            </a:r>
            <a:r>
              <a:rPr lang="en-US" sz="9600" i="1" dirty="0"/>
              <a:t>l</a:t>
            </a:r>
            <a:r>
              <a:rPr lang="en-US" sz="9600" dirty="0"/>
              <a:t>(</a:t>
            </a:r>
            <a:r>
              <a:rPr lang="en-US" sz="9600" i="1" dirty="0"/>
              <a:t>b</a:t>
            </a:r>
            <a:r>
              <a:rPr lang="en-US" sz="9600" dirty="0"/>
              <a:t>), where </a:t>
            </a:r>
            <a:r>
              <a:rPr lang="en-US" sz="9600" i="1" dirty="0"/>
              <a:t>l</a:t>
            </a:r>
            <a:r>
              <a:rPr lang="en-US" sz="9600" dirty="0"/>
              <a:t>(</a:t>
            </a:r>
            <a:r>
              <a:rPr lang="en-US" sz="9600" i="1" dirty="0"/>
              <a:t>x</a:t>
            </a:r>
            <a:r>
              <a:rPr lang="en-US" sz="9600" dirty="0"/>
              <a:t>) is the length of the string </a:t>
            </a:r>
            <a:r>
              <a:rPr lang="en-US" sz="9600" i="1" dirty="0"/>
              <a:t>x</a:t>
            </a:r>
            <a:r>
              <a:rPr lang="en-US" sz="9600" dirty="0"/>
              <a:t>. Is </a:t>
            </a:r>
            <a:r>
              <a:rPr lang="en-US" sz="9600" i="1" dirty="0"/>
              <a:t>R</a:t>
            </a:r>
            <a:r>
              <a:rPr lang="en-US" sz="9600" dirty="0"/>
              <a:t> an equivalence relation? </a:t>
            </a:r>
          </a:p>
          <a:p>
            <a:pPr>
              <a:buNone/>
            </a:pPr>
            <a:endParaRPr lang="en-US" sz="9600" dirty="0"/>
          </a:p>
          <a:p>
            <a:pPr>
              <a:buNone/>
            </a:pPr>
            <a:r>
              <a:rPr lang="en-US" sz="9600" dirty="0"/>
              <a:t>    </a:t>
            </a:r>
            <a:r>
              <a:rPr lang="en-US" sz="9600" b="1" dirty="0"/>
              <a:t>Solution</a:t>
            </a:r>
            <a:r>
              <a:rPr lang="en-US" sz="9600" dirty="0"/>
              <a:t>: Show that all of the properties of an equivalence relation hold.</a:t>
            </a:r>
          </a:p>
          <a:p>
            <a:pPr lvl="1"/>
            <a:r>
              <a:rPr lang="en-US" sz="9600" i="1" dirty="0"/>
              <a:t>Reflexivity</a:t>
            </a:r>
            <a:r>
              <a:rPr lang="en-US" sz="9600" dirty="0"/>
              <a:t>: Because</a:t>
            </a:r>
            <a:r>
              <a:rPr lang="en-US" sz="9600" i="1" dirty="0"/>
              <a:t> l</a:t>
            </a:r>
            <a:r>
              <a:rPr lang="en-US" sz="9600" dirty="0"/>
              <a:t>(</a:t>
            </a:r>
            <a:r>
              <a:rPr lang="en-US" sz="9600" i="1" dirty="0"/>
              <a:t>a</a:t>
            </a:r>
            <a:r>
              <a:rPr lang="en-US" sz="9600" dirty="0"/>
              <a:t>) = </a:t>
            </a:r>
            <a:r>
              <a:rPr lang="en-US" sz="9600" i="1" dirty="0"/>
              <a:t>l</a:t>
            </a:r>
            <a:r>
              <a:rPr lang="en-US" sz="9600" dirty="0"/>
              <a:t>(</a:t>
            </a:r>
            <a:r>
              <a:rPr lang="en-US" sz="9600" i="1" dirty="0"/>
              <a:t>a</a:t>
            </a:r>
            <a:r>
              <a:rPr lang="en-US" sz="9600" dirty="0"/>
              <a:t>), it follows that </a:t>
            </a:r>
            <a:r>
              <a:rPr lang="en-US" sz="9600" i="1" dirty="0" err="1"/>
              <a:t>aRa</a:t>
            </a:r>
            <a:r>
              <a:rPr lang="en-US" sz="9600" dirty="0"/>
              <a:t> for all strings </a:t>
            </a:r>
            <a:r>
              <a:rPr lang="en-US" sz="9600" i="1" dirty="0"/>
              <a:t>a</a:t>
            </a:r>
            <a:r>
              <a:rPr lang="en-US" sz="9600" dirty="0"/>
              <a:t>. </a:t>
            </a:r>
          </a:p>
          <a:p>
            <a:pPr lvl="1"/>
            <a:r>
              <a:rPr lang="en-US" sz="9600" i="1" dirty="0"/>
              <a:t>Symmetry</a:t>
            </a:r>
            <a:r>
              <a:rPr lang="en-US" sz="9600" dirty="0"/>
              <a:t>: Suppose that </a:t>
            </a:r>
            <a:r>
              <a:rPr lang="en-US" sz="9600" i="1" dirty="0" err="1"/>
              <a:t>aRb</a:t>
            </a:r>
            <a:r>
              <a:rPr lang="en-US" sz="9600" i="1" dirty="0"/>
              <a:t>.</a:t>
            </a:r>
            <a:r>
              <a:rPr lang="en-US" sz="9600" dirty="0"/>
              <a:t>  Since </a:t>
            </a:r>
            <a:r>
              <a:rPr lang="en-US" sz="9600" i="1" dirty="0"/>
              <a:t>l</a:t>
            </a:r>
            <a:r>
              <a:rPr lang="en-US" sz="9600" dirty="0"/>
              <a:t>(</a:t>
            </a:r>
            <a:r>
              <a:rPr lang="en-US" sz="9600" i="1" dirty="0"/>
              <a:t>a</a:t>
            </a:r>
            <a:r>
              <a:rPr lang="en-US" sz="9600" dirty="0"/>
              <a:t>) = </a:t>
            </a:r>
            <a:r>
              <a:rPr lang="en-US" sz="9600" i="1" dirty="0"/>
              <a:t>l</a:t>
            </a:r>
            <a:r>
              <a:rPr lang="en-US" sz="9600" dirty="0"/>
              <a:t>(</a:t>
            </a:r>
            <a:r>
              <a:rPr lang="en-US" sz="9600" i="1" dirty="0"/>
              <a:t>b</a:t>
            </a:r>
            <a:r>
              <a:rPr lang="en-US" sz="9600" dirty="0"/>
              <a:t>), </a:t>
            </a:r>
            <a:r>
              <a:rPr lang="en-US" sz="9600" i="1" dirty="0"/>
              <a:t>l</a:t>
            </a:r>
            <a:r>
              <a:rPr lang="en-US" sz="9600" dirty="0"/>
              <a:t>(</a:t>
            </a:r>
            <a:r>
              <a:rPr lang="en-US" sz="9600" i="1" dirty="0"/>
              <a:t>b</a:t>
            </a:r>
            <a:r>
              <a:rPr lang="en-US" sz="9600" dirty="0"/>
              <a:t>) = </a:t>
            </a:r>
            <a:r>
              <a:rPr lang="en-US" sz="9600" i="1" dirty="0"/>
              <a:t>l</a:t>
            </a:r>
            <a:r>
              <a:rPr lang="en-US" sz="9600" dirty="0"/>
              <a:t>(</a:t>
            </a:r>
            <a:r>
              <a:rPr lang="en-US" sz="9600" i="1" dirty="0"/>
              <a:t>a</a:t>
            </a:r>
            <a:r>
              <a:rPr lang="en-US" sz="9600" dirty="0"/>
              <a:t>) also holds  and </a:t>
            </a:r>
            <a:r>
              <a:rPr lang="en-US" sz="9600" i="1" dirty="0" err="1"/>
              <a:t>bRa</a:t>
            </a:r>
            <a:r>
              <a:rPr lang="en-US" sz="9600" dirty="0"/>
              <a:t>. </a:t>
            </a:r>
          </a:p>
          <a:p>
            <a:pPr lvl="1"/>
            <a:r>
              <a:rPr lang="en-US" sz="9600" i="1" dirty="0"/>
              <a:t>Transitivity</a:t>
            </a:r>
            <a:r>
              <a:rPr lang="en-US" sz="9600" dirty="0"/>
              <a:t>: Suppose that </a:t>
            </a:r>
            <a:r>
              <a:rPr lang="en-US" sz="9600" dirty="0" err="1"/>
              <a:t>a</a:t>
            </a:r>
            <a:r>
              <a:rPr lang="en-US" sz="9600" i="1" dirty="0" err="1"/>
              <a:t>R</a:t>
            </a:r>
            <a:r>
              <a:rPr lang="en-US" sz="9600" dirty="0" err="1"/>
              <a:t>b</a:t>
            </a:r>
            <a:r>
              <a:rPr lang="en-US" sz="9600" i="1" dirty="0"/>
              <a:t> </a:t>
            </a:r>
            <a:r>
              <a:rPr lang="en-US" sz="9600" dirty="0"/>
              <a:t>and </a:t>
            </a:r>
            <a:r>
              <a:rPr lang="en-US" sz="9600" i="1" dirty="0" err="1"/>
              <a:t>bRc</a:t>
            </a:r>
            <a:r>
              <a:rPr lang="en-US" sz="9600" dirty="0"/>
              <a:t>. Since </a:t>
            </a:r>
            <a:r>
              <a:rPr lang="en-US" sz="9600" i="1" dirty="0"/>
              <a:t>l</a:t>
            </a:r>
            <a:r>
              <a:rPr lang="en-US" sz="9600" dirty="0"/>
              <a:t>(</a:t>
            </a:r>
            <a:r>
              <a:rPr lang="en-US" sz="9600" i="1" dirty="0"/>
              <a:t>a</a:t>
            </a:r>
            <a:r>
              <a:rPr lang="en-US" sz="9600" dirty="0"/>
              <a:t>) = </a:t>
            </a:r>
            <a:r>
              <a:rPr lang="en-US" sz="9600" i="1" dirty="0"/>
              <a:t>l</a:t>
            </a:r>
            <a:r>
              <a:rPr lang="en-US" sz="9600" dirty="0"/>
              <a:t>(</a:t>
            </a:r>
            <a:r>
              <a:rPr lang="en-US" sz="9600" i="1" dirty="0"/>
              <a:t>b</a:t>
            </a:r>
            <a:r>
              <a:rPr lang="en-US" sz="9600" dirty="0"/>
              <a:t>), and </a:t>
            </a:r>
            <a:r>
              <a:rPr lang="en-US" sz="9600" i="1" dirty="0"/>
              <a:t>l</a:t>
            </a:r>
            <a:r>
              <a:rPr lang="en-US" sz="9600" dirty="0"/>
              <a:t>(</a:t>
            </a:r>
            <a:r>
              <a:rPr lang="en-US" sz="9600" i="1" dirty="0"/>
              <a:t>b</a:t>
            </a:r>
            <a:r>
              <a:rPr lang="en-US" sz="9600" dirty="0"/>
              <a:t>) = </a:t>
            </a:r>
            <a:r>
              <a:rPr lang="en-US" sz="9600" i="1" dirty="0"/>
              <a:t>l</a:t>
            </a:r>
            <a:r>
              <a:rPr lang="en-US" sz="9600" dirty="0"/>
              <a:t>(</a:t>
            </a:r>
            <a:r>
              <a:rPr lang="en-US" sz="9600" i="1" dirty="0"/>
              <a:t>c</a:t>
            </a:r>
            <a:r>
              <a:rPr lang="en-US" sz="9600" dirty="0"/>
              <a:t>), </a:t>
            </a:r>
            <a:r>
              <a:rPr lang="en-US" sz="9600" i="1" dirty="0"/>
              <a:t>l</a:t>
            </a:r>
            <a:r>
              <a:rPr lang="en-US" sz="9600" dirty="0"/>
              <a:t>(</a:t>
            </a:r>
            <a:r>
              <a:rPr lang="en-US" sz="9600" i="1" dirty="0"/>
              <a:t>a</a:t>
            </a:r>
            <a:r>
              <a:rPr lang="en-US" sz="9600" dirty="0"/>
              <a:t>) = </a:t>
            </a:r>
            <a:r>
              <a:rPr lang="en-US" sz="9600" i="1" dirty="0"/>
              <a:t>l</a:t>
            </a:r>
            <a:r>
              <a:rPr lang="en-US" sz="9600" dirty="0"/>
              <a:t>(</a:t>
            </a:r>
            <a:r>
              <a:rPr lang="en-US" sz="9600" i="1" dirty="0"/>
              <a:t>a</a:t>
            </a:r>
            <a:r>
              <a:rPr lang="en-US" sz="9600" dirty="0"/>
              <a:t>) also holds and </a:t>
            </a:r>
            <a:r>
              <a:rPr lang="en-US" sz="9600" i="1" dirty="0" err="1"/>
              <a:t>aRc</a:t>
            </a:r>
            <a:r>
              <a:rPr lang="en-US" sz="9600" dirty="0"/>
              <a:t>. </a:t>
            </a:r>
          </a:p>
          <a:p>
            <a:pPr>
              <a:buNone/>
            </a:pPr>
            <a:endParaRPr lang="en-US" sz="9600" dirty="0"/>
          </a:p>
          <a:p>
            <a:pPr>
              <a:buNone/>
            </a:pPr>
            <a:endParaRPr lang="en-US" sz="9600" dirty="0"/>
          </a:p>
          <a:p>
            <a:pPr>
              <a:buNone/>
            </a:pPr>
            <a:r>
              <a:rPr lang="en-US" dirty="0"/>
              <a:t>         </a:t>
            </a:r>
          </a:p>
        </p:txBody>
      </p:sp>
    </p:spTree>
    <p:extLst>
      <p:ext uri="{BB962C8B-B14F-4D97-AF65-F5344CB8AC3E}">
        <p14:creationId xmlns:p14="http://schemas.microsoft.com/office/powerpoint/2010/main" val="31304792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Congruence Modulo </a:t>
            </a:r>
            <a:r>
              <a:rPr lang="en-US" i="1" dirty="0"/>
              <a:t>m</a:t>
            </a:r>
          </a:p>
        </p:txBody>
      </p:sp>
      <p:sp>
        <p:nvSpPr>
          <p:cNvPr id="3" name="Content Placeholder 2"/>
          <p:cNvSpPr>
            <a:spLocks noGrp="1"/>
          </p:cNvSpPr>
          <p:nvPr>
            <p:ph idx="1"/>
          </p:nvPr>
        </p:nvSpPr>
        <p:spPr>
          <a:xfrm>
            <a:off x="152400" y="1524000"/>
            <a:ext cx="8763000" cy="4800600"/>
          </a:xfrm>
        </p:spPr>
        <p:txBody>
          <a:bodyPr>
            <a:normAutofit fontScale="77500" lnSpcReduction="20000"/>
          </a:bodyPr>
          <a:lstStyle/>
          <a:p>
            <a:pPr algn="just">
              <a:buNone/>
            </a:pPr>
            <a:r>
              <a:rPr lang="en-US" dirty="0"/>
              <a:t>   </a:t>
            </a:r>
            <a:r>
              <a:rPr lang="en-US" b="1" dirty="0"/>
              <a:t>Example</a:t>
            </a:r>
            <a:r>
              <a:rPr lang="en-US" dirty="0"/>
              <a:t>:  Let </a:t>
            </a:r>
            <a:r>
              <a:rPr lang="en-US" i="1" dirty="0"/>
              <a:t>m</a:t>
            </a:r>
            <a:r>
              <a:rPr lang="en-US" dirty="0"/>
              <a:t> be an integer with </a:t>
            </a:r>
            <a:r>
              <a:rPr lang="en-US" i="1" dirty="0"/>
              <a:t>m</a:t>
            </a:r>
            <a:r>
              <a:rPr lang="en-US" dirty="0"/>
              <a:t> &gt; </a:t>
            </a:r>
            <a:r>
              <a:rPr lang="en-US" dirty="0">
                <a:latin typeface="Cambria Math" pitchFamily="18" charset="0"/>
                <a:ea typeface="Cambria Math" pitchFamily="18" charset="0"/>
              </a:rPr>
              <a:t>1</a:t>
            </a:r>
            <a:r>
              <a:rPr lang="en-US" dirty="0"/>
              <a:t>. Show that the relation </a:t>
            </a:r>
          </a:p>
          <a:p>
            <a:pPr algn="just">
              <a:buNone/>
            </a:pPr>
            <a:r>
              <a:rPr lang="en-US" dirty="0"/>
              <a:t>         </a:t>
            </a:r>
            <a:r>
              <a:rPr lang="en-US" i="1" dirty="0"/>
              <a:t>R</a:t>
            </a:r>
            <a:r>
              <a:rPr lang="en-US" dirty="0"/>
              <a:t> =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 </a:t>
            </a:r>
          </a:p>
          <a:p>
            <a:pPr algn="just">
              <a:buNone/>
            </a:pPr>
            <a:r>
              <a:rPr lang="en-US" dirty="0"/>
              <a:t>    is an equivalence relation on the set of integers.</a:t>
            </a:r>
          </a:p>
          <a:p>
            <a:pPr algn="just">
              <a:buNone/>
            </a:pPr>
            <a:endParaRPr lang="en-US" dirty="0"/>
          </a:p>
          <a:p>
            <a:pPr algn="just">
              <a:buNone/>
            </a:pPr>
            <a:r>
              <a:rPr lang="en-US" b="1" dirty="0"/>
              <a:t>   Solution</a:t>
            </a:r>
            <a:r>
              <a:rPr lang="en-US" dirty="0"/>
              <a:t>:  Recall that </a:t>
            </a:r>
            <a:r>
              <a:rPr lang="en-US" i="1" dirty="0"/>
              <a:t>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 if and only if </a:t>
            </a:r>
            <a:r>
              <a:rPr lang="en-US" i="1" dirty="0"/>
              <a:t>m</a:t>
            </a:r>
            <a:r>
              <a:rPr lang="en-US" dirty="0"/>
              <a:t>  divides </a:t>
            </a:r>
            <a:r>
              <a:rPr lang="en-US" i="1" dirty="0"/>
              <a:t>a</a:t>
            </a:r>
            <a:r>
              <a:rPr lang="en-US" dirty="0"/>
              <a:t> </a:t>
            </a:r>
            <a:r>
              <a:rPr lang="en-US" dirty="0">
                <a:latin typeface="Cambria Math"/>
                <a:ea typeface="Cambria Math"/>
              </a:rPr>
              <a:t>−</a:t>
            </a:r>
            <a:r>
              <a:rPr lang="en-US" dirty="0"/>
              <a:t> </a:t>
            </a:r>
            <a:r>
              <a:rPr lang="en-US" i="1" dirty="0"/>
              <a:t>b</a:t>
            </a:r>
            <a:r>
              <a:rPr lang="en-US" dirty="0"/>
              <a:t>.</a:t>
            </a:r>
          </a:p>
          <a:p>
            <a:pPr lvl="1" algn="just"/>
            <a:r>
              <a:rPr lang="en-US" sz="2600" i="1" dirty="0"/>
              <a:t>Reflexivity</a:t>
            </a:r>
            <a:r>
              <a:rPr lang="en-US" sz="2600" dirty="0"/>
              <a:t>:  </a:t>
            </a:r>
            <a:r>
              <a:rPr lang="en-US" sz="2600" i="1" dirty="0"/>
              <a:t>a</a:t>
            </a:r>
            <a:r>
              <a:rPr lang="en-US" sz="2600" dirty="0"/>
              <a:t> </a:t>
            </a:r>
            <a:r>
              <a:rPr lang="en-US" sz="2600" dirty="0">
                <a:latin typeface="Cambria Math"/>
                <a:ea typeface="Cambria Math"/>
              </a:rPr>
              <a:t>≡</a:t>
            </a:r>
            <a:r>
              <a:rPr lang="en-US" sz="2600" dirty="0"/>
              <a:t> </a:t>
            </a:r>
            <a:r>
              <a:rPr lang="en-US" sz="2600" i="1" dirty="0"/>
              <a:t>a</a:t>
            </a:r>
            <a:r>
              <a:rPr lang="en-US" sz="2600" dirty="0"/>
              <a:t> (mod </a:t>
            </a:r>
            <a:r>
              <a:rPr lang="en-US" sz="2600" i="1" dirty="0"/>
              <a:t>m</a:t>
            </a:r>
            <a:r>
              <a:rPr lang="en-US" sz="2600" dirty="0"/>
              <a:t>) since </a:t>
            </a:r>
            <a:r>
              <a:rPr lang="en-US" sz="2600" i="1" dirty="0"/>
              <a:t>a</a:t>
            </a:r>
            <a:r>
              <a:rPr lang="en-US" sz="2600" dirty="0"/>
              <a:t> </a:t>
            </a:r>
            <a:r>
              <a:rPr lang="en-US" sz="2600" dirty="0">
                <a:latin typeface="Cambria Math"/>
                <a:ea typeface="Cambria Math"/>
              </a:rPr>
              <a:t>−</a:t>
            </a:r>
            <a:r>
              <a:rPr lang="en-US" sz="2600" dirty="0"/>
              <a:t> </a:t>
            </a:r>
            <a:r>
              <a:rPr lang="en-US" sz="2600" i="1" dirty="0"/>
              <a:t>a </a:t>
            </a:r>
            <a:r>
              <a:rPr lang="en-US" sz="2600" dirty="0"/>
              <a:t>= </a:t>
            </a:r>
            <a:r>
              <a:rPr lang="en-US" sz="2600" dirty="0">
                <a:latin typeface="Cambria Math" pitchFamily="18" charset="0"/>
                <a:ea typeface="Cambria Math" pitchFamily="18" charset="0"/>
              </a:rPr>
              <a:t>0</a:t>
            </a:r>
            <a:r>
              <a:rPr lang="en-US" sz="2600" dirty="0"/>
              <a:t> is divisible by </a:t>
            </a:r>
            <a:r>
              <a:rPr lang="en-US" sz="2600" i="1" dirty="0"/>
              <a:t>m</a:t>
            </a:r>
            <a:r>
              <a:rPr lang="en-US" sz="2600" dirty="0"/>
              <a:t> since              </a:t>
            </a:r>
            <a:r>
              <a:rPr lang="en-US" sz="2600" dirty="0">
                <a:latin typeface="Cambria Math" pitchFamily="18" charset="0"/>
                <a:ea typeface="Cambria Math" pitchFamily="18" charset="0"/>
              </a:rPr>
              <a:t>0</a:t>
            </a:r>
            <a:r>
              <a:rPr lang="en-US" sz="2600" dirty="0"/>
              <a:t> = </a:t>
            </a:r>
            <a:r>
              <a:rPr lang="en-US" sz="2600" dirty="0">
                <a:latin typeface="Cambria Math" pitchFamily="18" charset="0"/>
                <a:ea typeface="Cambria Math" pitchFamily="18" charset="0"/>
              </a:rPr>
              <a:t>0</a:t>
            </a:r>
            <a:r>
              <a:rPr lang="en-US" sz="2600" dirty="0"/>
              <a:t> </a:t>
            </a:r>
            <a:r>
              <a:rPr lang="en-US" sz="2600" dirty="0">
                <a:latin typeface="Cambria Math"/>
                <a:ea typeface="Cambria Math"/>
              </a:rPr>
              <a:t>∙ </a:t>
            </a:r>
            <a:r>
              <a:rPr lang="en-US" sz="2600" i="1" dirty="0"/>
              <a:t>m</a:t>
            </a:r>
            <a:r>
              <a:rPr lang="en-US" sz="2600" dirty="0"/>
              <a:t>.</a:t>
            </a:r>
          </a:p>
          <a:p>
            <a:pPr lvl="1" algn="just"/>
            <a:r>
              <a:rPr lang="en-US" sz="2600" i="1" dirty="0"/>
              <a:t>Symmetry</a:t>
            </a:r>
            <a:r>
              <a:rPr lang="en-US" sz="2600" dirty="0"/>
              <a:t>:  Suppose that </a:t>
            </a:r>
            <a:r>
              <a:rPr lang="en-US" sz="2600" i="1" dirty="0"/>
              <a:t>a</a:t>
            </a:r>
            <a:r>
              <a:rPr lang="en-US" sz="2600" dirty="0"/>
              <a:t> </a:t>
            </a:r>
            <a:r>
              <a:rPr lang="en-US" sz="2600" dirty="0">
                <a:latin typeface="Cambria Math"/>
                <a:ea typeface="Cambria Math"/>
              </a:rPr>
              <a:t>≡</a:t>
            </a:r>
            <a:r>
              <a:rPr lang="en-US" sz="2600" dirty="0"/>
              <a:t> </a:t>
            </a:r>
            <a:r>
              <a:rPr lang="en-US" sz="2600" i="1" dirty="0"/>
              <a:t>b</a:t>
            </a:r>
            <a:r>
              <a:rPr lang="en-US" sz="2600" dirty="0"/>
              <a:t> (mod </a:t>
            </a:r>
            <a:r>
              <a:rPr lang="en-US" sz="2600" i="1" dirty="0"/>
              <a:t>m</a:t>
            </a:r>
            <a:r>
              <a:rPr lang="en-US" sz="2600" dirty="0"/>
              <a:t>). Then </a:t>
            </a:r>
            <a:r>
              <a:rPr lang="en-US" sz="2600" i="1" dirty="0"/>
              <a:t>a</a:t>
            </a:r>
            <a:r>
              <a:rPr lang="en-US" sz="2600" dirty="0"/>
              <a:t> </a:t>
            </a:r>
            <a:r>
              <a:rPr lang="en-US" sz="2600" dirty="0">
                <a:latin typeface="Cambria Math"/>
                <a:ea typeface="Cambria Math"/>
              </a:rPr>
              <a:t>−</a:t>
            </a:r>
            <a:r>
              <a:rPr lang="en-US" sz="2600" dirty="0"/>
              <a:t> </a:t>
            </a:r>
            <a:r>
              <a:rPr lang="en-US" sz="2600" i="1" dirty="0"/>
              <a:t>b</a:t>
            </a:r>
            <a:r>
              <a:rPr lang="en-US" sz="2600" dirty="0"/>
              <a:t> is divisible by </a:t>
            </a:r>
            <a:r>
              <a:rPr lang="en-US" sz="2600" i="1" dirty="0"/>
              <a:t>m</a:t>
            </a:r>
            <a:r>
              <a:rPr lang="en-US" sz="2600" dirty="0"/>
              <a:t>, and so </a:t>
            </a:r>
            <a:r>
              <a:rPr lang="en-US" sz="2600" i="1" dirty="0"/>
              <a:t>a</a:t>
            </a:r>
            <a:r>
              <a:rPr lang="en-US" sz="2600" dirty="0"/>
              <a:t> </a:t>
            </a:r>
            <a:r>
              <a:rPr lang="en-US" sz="2600" dirty="0">
                <a:latin typeface="Cambria Math"/>
                <a:ea typeface="Cambria Math"/>
              </a:rPr>
              <a:t>−</a:t>
            </a:r>
            <a:r>
              <a:rPr lang="en-US" sz="2600" dirty="0"/>
              <a:t> </a:t>
            </a:r>
            <a:r>
              <a:rPr lang="en-US" sz="2600" i="1" dirty="0"/>
              <a:t>b</a:t>
            </a:r>
            <a:r>
              <a:rPr lang="en-US" sz="2600" dirty="0"/>
              <a:t> = </a:t>
            </a:r>
            <a:r>
              <a:rPr lang="en-US" sz="2600" i="1" dirty="0">
                <a:ea typeface="Cambria Math" pitchFamily="18" charset="0"/>
              </a:rPr>
              <a:t>k</a:t>
            </a:r>
            <a:r>
              <a:rPr lang="en-US" sz="2600" i="1" dirty="0"/>
              <a:t>m</a:t>
            </a:r>
            <a:r>
              <a:rPr lang="en-US" sz="2600" dirty="0"/>
              <a:t>, where </a:t>
            </a:r>
            <a:r>
              <a:rPr lang="en-US" sz="2600" i="1" dirty="0"/>
              <a:t>k</a:t>
            </a:r>
            <a:r>
              <a:rPr lang="en-US" sz="2600" dirty="0"/>
              <a:t> is an integer. It follows that</a:t>
            </a:r>
            <a:r>
              <a:rPr lang="en-US" sz="2600" i="1" dirty="0"/>
              <a:t> b</a:t>
            </a:r>
            <a:r>
              <a:rPr lang="en-US" sz="2600" dirty="0"/>
              <a:t> </a:t>
            </a:r>
            <a:r>
              <a:rPr lang="en-US" sz="2600" dirty="0">
                <a:latin typeface="Cambria Math"/>
                <a:ea typeface="Cambria Math"/>
              </a:rPr>
              <a:t>−</a:t>
            </a:r>
            <a:r>
              <a:rPr lang="en-US" sz="2600" dirty="0"/>
              <a:t> </a:t>
            </a:r>
            <a:r>
              <a:rPr lang="en-US" sz="2600" i="1" dirty="0"/>
              <a:t>a</a:t>
            </a:r>
            <a:r>
              <a:rPr lang="en-US" sz="2600" dirty="0"/>
              <a:t> = (</a:t>
            </a:r>
            <a:r>
              <a:rPr lang="en-US" sz="2600" dirty="0">
                <a:latin typeface="Cambria Math"/>
                <a:ea typeface="Cambria Math"/>
              </a:rPr>
              <a:t>− </a:t>
            </a:r>
            <a:r>
              <a:rPr lang="en-US" sz="2600" i="1" dirty="0">
                <a:ea typeface="Cambria Math" pitchFamily="18" charset="0"/>
              </a:rPr>
              <a:t>k</a:t>
            </a:r>
            <a:r>
              <a:rPr lang="en-US" sz="2600" dirty="0">
                <a:ea typeface="Cambria Math" pitchFamily="18" charset="0"/>
              </a:rPr>
              <a:t>)</a:t>
            </a:r>
            <a:r>
              <a:rPr lang="en-US" sz="2600" dirty="0"/>
              <a:t> </a:t>
            </a:r>
            <a:r>
              <a:rPr lang="en-US" sz="2600" i="1" dirty="0"/>
              <a:t>m, so b</a:t>
            </a:r>
            <a:r>
              <a:rPr lang="en-US" sz="2600" dirty="0"/>
              <a:t> </a:t>
            </a:r>
            <a:r>
              <a:rPr lang="en-US" sz="2600" dirty="0">
                <a:latin typeface="Cambria Math"/>
                <a:ea typeface="Cambria Math"/>
              </a:rPr>
              <a:t>≡</a:t>
            </a:r>
            <a:r>
              <a:rPr lang="en-US" sz="2600" dirty="0"/>
              <a:t> </a:t>
            </a:r>
            <a:r>
              <a:rPr lang="en-US" sz="2600" i="1" dirty="0"/>
              <a:t>a</a:t>
            </a:r>
            <a:r>
              <a:rPr lang="en-US" sz="2600" dirty="0"/>
              <a:t> (mod </a:t>
            </a:r>
            <a:r>
              <a:rPr lang="en-US" sz="2600" i="1" dirty="0"/>
              <a:t>m</a:t>
            </a:r>
            <a:r>
              <a:rPr lang="en-US" sz="2600" dirty="0"/>
              <a:t>). </a:t>
            </a:r>
          </a:p>
          <a:p>
            <a:pPr lvl="1" algn="just"/>
            <a:r>
              <a:rPr lang="en-US" sz="2600" i="1" dirty="0"/>
              <a:t>Transitivity</a:t>
            </a:r>
            <a:r>
              <a:rPr lang="en-US" sz="2600" dirty="0"/>
              <a:t>: Suppose that </a:t>
            </a:r>
            <a:r>
              <a:rPr lang="en-US" sz="2600" i="1" dirty="0"/>
              <a:t>a</a:t>
            </a:r>
            <a:r>
              <a:rPr lang="en-US" sz="2600" dirty="0"/>
              <a:t> </a:t>
            </a:r>
            <a:r>
              <a:rPr lang="en-US" sz="2600" dirty="0">
                <a:latin typeface="Cambria Math"/>
                <a:ea typeface="Cambria Math"/>
              </a:rPr>
              <a:t>≡</a:t>
            </a:r>
            <a:r>
              <a:rPr lang="en-US" sz="2600" dirty="0"/>
              <a:t> </a:t>
            </a:r>
            <a:r>
              <a:rPr lang="en-US" sz="2600" i="1" dirty="0"/>
              <a:t>b</a:t>
            </a:r>
            <a:r>
              <a:rPr lang="en-US" sz="2600" dirty="0"/>
              <a:t> (mod </a:t>
            </a:r>
            <a:r>
              <a:rPr lang="en-US" sz="2600" i="1" dirty="0"/>
              <a:t>m</a:t>
            </a:r>
            <a:r>
              <a:rPr lang="en-US" sz="2600" dirty="0"/>
              <a:t>) and </a:t>
            </a:r>
            <a:r>
              <a:rPr lang="en-US" sz="2600" i="1" dirty="0"/>
              <a:t>b</a:t>
            </a:r>
            <a:r>
              <a:rPr lang="en-US" sz="2600" dirty="0"/>
              <a:t> </a:t>
            </a:r>
            <a:r>
              <a:rPr lang="en-US" sz="2600" dirty="0">
                <a:latin typeface="Cambria Math"/>
                <a:ea typeface="Cambria Math"/>
              </a:rPr>
              <a:t>≡</a:t>
            </a:r>
            <a:r>
              <a:rPr lang="en-US" sz="2600" dirty="0"/>
              <a:t> </a:t>
            </a:r>
            <a:r>
              <a:rPr lang="en-US" sz="2600" i="1" dirty="0"/>
              <a:t>c</a:t>
            </a:r>
            <a:r>
              <a:rPr lang="en-US" sz="2600" dirty="0"/>
              <a:t> (mod </a:t>
            </a:r>
            <a:r>
              <a:rPr lang="en-US" sz="2600" i="1" dirty="0"/>
              <a:t>m</a:t>
            </a:r>
            <a:r>
              <a:rPr lang="en-US" sz="2600" dirty="0"/>
              <a:t>). Then </a:t>
            </a:r>
            <a:r>
              <a:rPr lang="en-US" sz="2600" i="1" dirty="0"/>
              <a:t>m</a:t>
            </a:r>
            <a:r>
              <a:rPr lang="en-US" sz="2600" dirty="0"/>
              <a:t> divides both </a:t>
            </a:r>
            <a:r>
              <a:rPr lang="en-US" sz="2600" i="1" dirty="0"/>
              <a:t>a</a:t>
            </a:r>
            <a:r>
              <a:rPr lang="en-US" sz="2600" dirty="0"/>
              <a:t> </a:t>
            </a:r>
            <a:r>
              <a:rPr lang="en-US" sz="2600" dirty="0">
                <a:latin typeface="Cambria Math"/>
                <a:ea typeface="Cambria Math"/>
              </a:rPr>
              <a:t>−</a:t>
            </a:r>
            <a:r>
              <a:rPr lang="en-US" sz="2600" dirty="0"/>
              <a:t> </a:t>
            </a:r>
            <a:r>
              <a:rPr lang="en-US" sz="2600" i="1" dirty="0"/>
              <a:t>b</a:t>
            </a:r>
            <a:r>
              <a:rPr lang="en-US" sz="2600" dirty="0"/>
              <a:t> and </a:t>
            </a:r>
            <a:r>
              <a:rPr lang="en-US" sz="2600" i="1" dirty="0"/>
              <a:t>b</a:t>
            </a:r>
            <a:r>
              <a:rPr lang="en-US" sz="2600" dirty="0"/>
              <a:t> </a:t>
            </a:r>
            <a:r>
              <a:rPr lang="en-US" sz="2600" dirty="0">
                <a:latin typeface="Cambria Math"/>
                <a:ea typeface="Cambria Math"/>
              </a:rPr>
              <a:t>−</a:t>
            </a:r>
            <a:r>
              <a:rPr lang="en-US" sz="2600" dirty="0"/>
              <a:t> </a:t>
            </a:r>
            <a:r>
              <a:rPr lang="en-US" sz="2600" i="1" dirty="0"/>
              <a:t>c.</a:t>
            </a:r>
            <a:r>
              <a:rPr lang="en-US" sz="2600" dirty="0"/>
              <a:t> Hence, there are integers </a:t>
            </a:r>
            <a:r>
              <a:rPr lang="en-US" sz="2600" i="1" dirty="0"/>
              <a:t>k</a:t>
            </a:r>
            <a:r>
              <a:rPr lang="en-US" sz="2600" dirty="0"/>
              <a:t> and </a:t>
            </a:r>
            <a:r>
              <a:rPr lang="en-US" sz="2600" i="1" dirty="0"/>
              <a:t>l </a:t>
            </a:r>
            <a:r>
              <a:rPr lang="en-US" sz="2600" dirty="0"/>
              <a:t>with          </a:t>
            </a:r>
            <a:r>
              <a:rPr lang="en-US" sz="2600" i="1" dirty="0"/>
              <a:t> a</a:t>
            </a:r>
            <a:r>
              <a:rPr lang="en-US" sz="2600" dirty="0"/>
              <a:t> </a:t>
            </a:r>
            <a:r>
              <a:rPr lang="en-US" sz="2600" dirty="0">
                <a:latin typeface="Cambria Math"/>
                <a:ea typeface="Cambria Math"/>
              </a:rPr>
              <a:t>−</a:t>
            </a:r>
            <a:r>
              <a:rPr lang="en-US" sz="2600" dirty="0"/>
              <a:t> </a:t>
            </a:r>
            <a:r>
              <a:rPr lang="en-US" sz="2600" i="1" dirty="0"/>
              <a:t>b</a:t>
            </a:r>
            <a:r>
              <a:rPr lang="en-US" sz="2600" dirty="0"/>
              <a:t> = </a:t>
            </a:r>
            <a:r>
              <a:rPr lang="en-US" sz="2600" i="1" dirty="0">
                <a:ea typeface="Cambria Math" pitchFamily="18" charset="0"/>
              </a:rPr>
              <a:t>k</a:t>
            </a:r>
            <a:r>
              <a:rPr lang="en-US" sz="2600" i="1" dirty="0"/>
              <a:t>m  and b</a:t>
            </a:r>
            <a:r>
              <a:rPr lang="en-US" sz="2600" dirty="0"/>
              <a:t> </a:t>
            </a:r>
            <a:r>
              <a:rPr lang="en-US" sz="2600" dirty="0">
                <a:latin typeface="Cambria Math"/>
                <a:ea typeface="Cambria Math"/>
              </a:rPr>
              <a:t>−</a:t>
            </a:r>
            <a:r>
              <a:rPr lang="en-US" sz="2600" dirty="0"/>
              <a:t> </a:t>
            </a:r>
            <a:r>
              <a:rPr lang="en-US" sz="2600" i="1" dirty="0"/>
              <a:t>c</a:t>
            </a:r>
            <a:r>
              <a:rPr lang="en-US" sz="2600" dirty="0"/>
              <a:t> = </a:t>
            </a:r>
            <a:r>
              <a:rPr lang="en-US" sz="2600" i="1" dirty="0">
                <a:ea typeface="Cambria Math" pitchFamily="18" charset="0"/>
              </a:rPr>
              <a:t>l</a:t>
            </a:r>
            <a:r>
              <a:rPr lang="en-US" sz="2600" i="1" dirty="0"/>
              <a:t>m. </a:t>
            </a:r>
            <a:r>
              <a:rPr lang="en-US" sz="2600" dirty="0"/>
              <a:t>We obtain by adding the equations: </a:t>
            </a:r>
          </a:p>
          <a:p>
            <a:pPr lvl="1" algn="just">
              <a:buNone/>
            </a:pPr>
            <a:r>
              <a:rPr lang="en-US" sz="2600" dirty="0"/>
              <a:t>               </a:t>
            </a:r>
            <a:r>
              <a:rPr lang="en-US" sz="2600" i="1" dirty="0"/>
              <a:t>a</a:t>
            </a:r>
            <a:r>
              <a:rPr lang="en-US" sz="2600" dirty="0"/>
              <a:t> </a:t>
            </a:r>
            <a:r>
              <a:rPr lang="en-US" sz="2600" dirty="0">
                <a:latin typeface="Cambria Math"/>
                <a:ea typeface="Cambria Math"/>
              </a:rPr>
              <a:t>−</a:t>
            </a:r>
            <a:r>
              <a:rPr lang="en-US" sz="2600" dirty="0"/>
              <a:t> </a:t>
            </a:r>
            <a:r>
              <a:rPr lang="en-US" sz="2600" i="1" dirty="0"/>
              <a:t>c</a:t>
            </a:r>
            <a:r>
              <a:rPr lang="en-US" sz="2600" dirty="0"/>
              <a:t> = (</a:t>
            </a:r>
            <a:r>
              <a:rPr lang="en-US" sz="2600" i="1" dirty="0"/>
              <a:t>a</a:t>
            </a:r>
            <a:r>
              <a:rPr lang="en-US" sz="2600" dirty="0"/>
              <a:t> </a:t>
            </a:r>
            <a:r>
              <a:rPr lang="en-US" sz="2600" dirty="0">
                <a:latin typeface="Cambria Math"/>
                <a:ea typeface="Cambria Math"/>
              </a:rPr>
              <a:t>−</a:t>
            </a:r>
            <a:r>
              <a:rPr lang="en-US" sz="2600" dirty="0"/>
              <a:t> </a:t>
            </a:r>
            <a:r>
              <a:rPr lang="en-US" sz="2600" i="1" dirty="0"/>
              <a:t>b</a:t>
            </a:r>
            <a:r>
              <a:rPr lang="en-US" sz="2600" dirty="0"/>
              <a:t>) </a:t>
            </a:r>
            <a:r>
              <a:rPr lang="en-US" sz="2600" i="1" dirty="0">
                <a:ea typeface="Cambria Math" pitchFamily="18" charset="0"/>
              </a:rPr>
              <a:t> + </a:t>
            </a:r>
            <a:r>
              <a:rPr lang="en-US" sz="2600" dirty="0"/>
              <a:t>(</a:t>
            </a:r>
            <a:r>
              <a:rPr lang="en-US" sz="2600" i="1" dirty="0"/>
              <a:t>b</a:t>
            </a:r>
            <a:r>
              <a:rPr lang="en-US" sz="2600" dirty="0"/>
              <a:t> </a:t>
            </a:r>
            <a:r>
              <a:rPr lang="en-US" sz="2600" dirty="0">
                <a:latin typeface="Cambria Math"/>
                <a:ea typeface="Cambria Math"/>
              </a:rPr>
              <a:t>−</a:t>
            </a:r>
            <a:r>
              <a:rPr lang="en-US" sz="2600" dirty="0"/>
              <a:t> </a:t>
            </a:r>
            <a:r>
              <a:rPr lang="en-US" sz="2600" i="1" dirty="0"/>
              <a:t>c</a:t>
            </a:r>
            <a:r>
              <a:rPr lang="en-US" sz="2600" dirty="0"/>
              <a:t>)  = </a:t>
            </a:r>
            <a:r>
              <a:rPr lang="en-US" sz="2600" i="1" dirty="0">
                <a:ea typeface="Cambria Math" pitchFamily="18" charset="0"/>
              </a:rPr>
              <a:t>k</a:t>
            </a:r>
            <a:r>
              <a:rPr lang="en-US" sz="2600" i="1" dirty="0"/>
              <a:t>m</a:t>
            </a:r>
            <a:r>
              <a:rPr lang="en-US" sz="2600" dirty="0"/>
              <a:t> +</a:t>
            </a:r>
            <a:r>
              <a:rPr lang="en-US" sz="2600" i="1" dirty="0">
                <a:ea typeface="Cambria Math" pitchFamily="18" charset="0"/>
              </a:rPr>
              <a:t> l</a:t>
            </a:r>
            <a:r>
              <a:rPr lang="en-US" sz="2600" i="1" dirty="0"/>
              <a:t>m = </a:t>
            </a:r>
            <a:r>
              <a:rPr lang="en-US" sz="2600" dirty="0"/>
              <a:t>(</a:t>
            </a:r>
            <a:r>
              <a:rPr lang="en-US" sz="2600" i="1" dirty="0"/>
              <a:t>k + l</a:t>
            </a:r>
            <a:r>
              <a:rPr lang="en-US" sz="2600" dirty="0"/>
              <a:t>)</a:t>
            </a:r>
            <a:r>
              <a:rPr lang="en-US" sz="2600" i="1" dirty="0"/>
              <a:t> m.</a:t>
            </a:r>
            <a:endParaRPr lang="en-US" sz="2600" dirty="0"/>
          </a:p>
          <a:p>
            <a:pPr lvl="1" algn="just">
              <a:buNone/>
            </a:pPr>
            <a:r>
              <a:rPr lang="en-US" sz="2600" dirty="0"/>
              <a:t>    Therefore, </a:t>
            </a:r>
            <a:r>
              <a:rPr lang="en-US" sz="2600" i="1" dirty="0"/>
              <a:t>a</a:t>
            </a:r>
            <a:r>
              <a:rPr lang="en-US" sz="2600" dirty="0"/>
              <a:t> </a:t>
            </a:r>
            <a:r>
              <a:rPr lang="en-US" sz="2600" dirty="0">
                <a:latin typeface="Cambria Math"/>
                <a:ea typeface="Cambria Math"/>
              </a:rPr>
              <a:t>≡</a:t>
            </a:r>
            <a:r>
              <a:rPr lang="en-US" sz="2600" dirty="0"/>
              <a:t> </a:t>
            </a:r>
            <a:r>
              <a:rPr lang="en-US" sz="2600" i="1" dirty="0"/>
              <a:t>c</a:t>
            </a:r>
            <a:r>
              <a:rPr lang="en-US" sz="2600" dirty="0"/>
              <a:t> (mod </a:t>
            </a:r>
            <a:r>
              <a:rPr lang="en-US" sz="2600" i="1" dirty="0"/>
              <a:t>m</a:t>
            </a:r>
            <a:r>
              <a:rPr lang="en-US" sz="2600" dirty="0"/>
              <a:t>).</a:t>
            </a:r>
          </a:p>
          <a:p>
            <a:pPr>
              <a:buNone/>
            </a:pPr>
            <a:endParaRPr lang="en-US" dirty="0"/>
          </a:p>
          <a:p>
            <a:pPr>
              <a:buNone/>
            </a:pPr>
            <a:endParaRPr lang="en-US" dirty="0"/>
          </a:p>
          <a:p>
            <a:pPr>
              <a:buNone/>
            </a:pPr>
            <a:endParaRPr lang="en-US" dirty="0"/>
          </a:p>
        </p:txBody>
      </p:sp>
    </p:spTree>
    <p:extLst>
      <p:ext uri="{BB962C8B-B14F-4D97-AF65-F5344CB8AC3E}">
        <p14:creationId xmlns:p14="http://schemas.microsoft.com/office/powerpoint/2010/main" val="16013072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Divides</a:t>
            </a:r>
          </a:p>
        </p:txBody>
      </p:sp>
      <p:sp>
        <p:nvSpPr>
          <p:cNvPr id="3" name="Content Placeholder 2"/>
          <p:cNvSpPr>
            <a:spLocks noGrp="1"/>
          </p:cNvSpPr>
          <p:nvPr>
            <p:ph idx="1"/>
          </p:nvPr>
        </p:nvSpPr>
        <p:spPr>
          <a:xfrm>
            <a:off x="457200" y="1447800"/>
            <a:ext cx="8229600" cy="4876800"/>
          </a:xfrm>
        </p:spPr>
        <p:txBody>
          <a:bodyPr>
            <a:normAutofit fontScale="77500" lnSpcReduction="20000"/>
          </a:bodyPr>
          <a:lstStyle/>
          <a:p>
            <a:pPr>
              <a:buNone/>
            </a:pPr>
            <a:r>
              <a:rPr lang="en-US" sz="3100" b="1" dirty="0"/>
              <a:t>   Example</a:t>
            </a:r>
            <a:r>
              <a:rPr lang="en-US" sz="3100" dirty="0"/>
              <a:t>:  Show that the “divides” relation on the set of positive integers is not an equivalence relation.</a:t>
            </a:r>
          </a:p>
          <a:p>
            <a:pPr>
              <a:buNone/>
            </a:pPr>
            <a:r>
              <a:rPr lang="en-US" sz="3100" dirty="0"/>
              <a:t>   </a:t>
            </a:r>
            <a:r>
              <a:rPr lang="en-US" sz="3100" b="1" dirty="0"/>
              <a:t>Solution</a:t>
            </a:r>
            <a:r>
              <a:rPr lang="en-US" sz="3100" dirty="0"/>
              <a:t>: The properties of reflexivity, and transitivity do hold, but there relation is not transitive. Hence, “divides” is not an equivalence relation.</a:t>
            </a:r>
          </a:p>
          <a:p>
            <a:pPr lvl="1"/>
            <a:r>
              <a:rPr lang="en-US" sz="3100" i="1" dirty="0"/>
              <a:t>Reflexivity</a:t>
            </a:r>
            <a:r>
              <a:rPr lang="en-US" sz="3100" dirty="0"/>
              <a:t>:  </a:t>
            </a:r>
            <a:r>
              <a:rPr lang="en-US" sz="3100" i="1" dirty="0"/>
              <a:t>a</a:t>
            </a:r>
            <a:r>
              <a:rPr lang="en-US" sz="3100" dirty="0"/>
              <a:t> </a:t>
            </a:r>
            <a:r>
              <a:rPr lang="en-US" sz="3100" dirty="0">
                <a:latin typeface="Cambria Math"/>
                <a:ea typeface="Cambria Math"/>
              </a:rPr>
              <a:t>∣ </a:t>
            </a:r>
            <a:r>
              <a:rPr lang="en-US" sz="3100" i="1" dirty="0">
                <a:ea typeface="Cambria Math"/>
              </a:rPr>
              <a:t>a</a:t>
            </a:r>
            <a:r>
              <a:rPr lang="en-US" sz="3100" dirty="0">
                <a:latin typeface="Cambria Math"/>
                <a:ea typeface="Cambria Math"/>
              </a:rPr>
              <a:t> for all </a:t>
            </a:r>
            <a:r>
              <a:rPr lang="en-US" sz="3100" i="1" dirty="0">
                <a:ea typeface="Cambria Math"/>
              </a:rPr>
              <a:t>a</a:t>
            </a:r>
            <a:r>
              <a:rPr lang="en-US" sz="3100" dirty="0">
                <a:latin typeface="Cambria Math"/>
                <a:ea typeface="Cambria Math"/>
              </a:rPr>
              <a:t>. </a:t>
            </a:r>
            <a:endParaRPr lang="en-US" sz="3100" dirty="0"/>
          </a:p>
          <a:p>
            <a:pPr lvl="1"/>
            <a:r>
              <a:rPr lang="en-US" sz="3100" i="1" dirty="0"/>
              <a:t>Not Symmetric</a:t>
            </a:r>
            <a:r>
              <a:rPr lang="en-US" sz="3100" dirty="0"/>
              <a:t>: For example, </a:t>
            </a:r>
            <a:r>
              <a:rPr lang="en-US" sz="3100" dirty="0">
                <a:latin typeface="Cambria Math" pitchFamily="18" charset="0"/>
                <a:ea typeface="Cambria Math" pitchFamily="18" charset="0"/>
              </a:rPr>
              <a:t>2</a:t>
            </a:r>
            <a:r>
              <a:rPr lang="en-US" sz="3100" dirty="0"/>
              <a:t> </a:t>
            </a:r>
            <a:r>
              <a:rPr lang="en-US" sz="3100" dirty="0">
                <a:latin typeface="Cambria Math"/>
                <a:ea typeface="Cambria Math"/>
              </a:rPr>
              <a:t>∣</a:t>
            </a:r>
            <a:r>
              <a:rPr lang="en-US" sz="3100" dirty="0"/>
              <a:t> </a:t>
            </a:r>
            <a:r>
              <a:rPr lang="en-US" sz="3100" dirty="0">
                <a:latin typeface="Cambria Math" pitchFamily="18" charset="0"/>
                <a:ea typeface="Cambria Math" pitchFamily="18" charset="0"/>
              </a:rPr>
              <a:t>4</a:t>
            </a:r>
            <a:r>
              <a:rPr lang="en-US" sz="3100" dirty="0"/>
              <a:t>, but </a:t>
            </a:r>
            <a:r>
              <a:rPr lang="en-US" sz="3100" dirty="0">
                <a:latin typeface="Cambria Math" pitchFamily="18" charset="0"/>
                <a:ea typeface="Cambria Math" pitchFamily="18" charset="0"/>
              </a:rPr>
              <a:t>4</a:t>
            </a:r>
            <a:r>
              <a:rPr lang="en-US" sz="3100" dirty="0"/>
              <a:t> </a:t>
            </a:r>
            <a:r>
              <a:rPr lang="en-US" sz="3100" dirty="0">
                <a:latin typeface="Cambria Math"/>
                <a:ea typeface="Cambria Math"/>
              </a:rPr>
              <a:t>∤ 2. </a:t>
            </a:r>
            <a:r>
              <a:rPr lang="en-US" sz="3100" dirty="0">
                <a:ea typeface="Cambria Math"/>
              </a:rPr>
              <a:t>Hence, the relation is not symmetric. </a:t>
            </a:r>
            <a:endParaRPr lang="en-US" sz="3100" dirty="0"/>
          </a:p>
          <a:p>
            <a:pPr lvl="1"/>
            <a:r>
              <a:rPr lang="en-US" sz="3100" i="1" dirty="0"/>
              <a:t>Transitivity</a:t>
            </a:r>
            <a:r>
              <a:rPr lang="en-US" sz="3100" dirty="0"/>
              <a:t>:  Suppose that </a:t>
            </a:r>
            <a:r>
              <a:rPr lang="en-US" sz="3100" i="1" dirty="0"/>
              <a:t>a</a:t>
            </a:r>
            <a:r>
              <a:rPr lang="en-US" sz="3100" dirty="0"/>
              <a:t> divides </a:t>
            </a:r>
            <a:r>
              <a:rPr lang="en-US" sz="3100" i="1" dirty="0"/>
              <a:t>b</a:t>
            </a:r>
            <a:r>
              <a:rPr lang="en-US" sz="3100" dirty="0"/>
              <a:t> and </a:t>
            </a:r>
            <a:r>
              <a:rPr lang="en-US" sz="3100" i="1" dirty="0"/>
              <a:t>b</a:t>
            </a:r>
            <a:r>
              <a:rPr lang="en-US" sz="3100" dirty="0"/>
              <a:t> divides </a:t>
            </a:r>
            <a:r>
              <a:rPr lang="en-US" sz="3100" i="1" dirty="0"/>
              <a:t>c</a:t>
            </a:r>
            <a:r>
              <a:rPr lang="en-US" sz="3100" dirty="0"/>
              <a:t>. Then there are positive integers </a:t>
            </a:r>
            <a:r>
              <a:rPr lang="en-US" sz="3100" i="1" dirty="0"/>
              <a:t>k</a:t>
            </a:r>
            <a:r>
              <a:rPr lang="en-US" sz="3100" dirty="0"/>
              <a:t> and </a:t>
            </a:r>
            <a:r>
              <a:rPr lang="en-US" sz="3100" i="1" dirty="0"/>
              <a:t>l </a:t>
            </a:r>
            <a:r>
              <a:rPr lang="en-US" sz="3100" dirty="0"/>
              <a:t>such that </a:t>
            </a:r>
            <a:r>
              <a:rPr lang="en-US" sz="3100" i="1" dirty="0"/>
              <a:t>b</a:t>
            </a:r>
            <a:r>
              <a:rPr lang="en-US" sz="3100" dirty="0"/>
              <a:t> = </a:t>
            </a:r>
            <a:r>
              <a:rPr lang="en-US" sz="3100" i="1" dirty="0" err="1"/>
              <a:t>ak</a:t>
            </a:r>
            <a:r>
              <a:rPr lang="en-US" sz="3100" dirty="0"/>
              <a:t> and </a:t>
            </a:r>
            <a:r>
              <a:rPr lang="en-US" sz="3100" i="1" dirty="0"/>
              <a:t>c</a:t>
            </a:r>
            <a:r>
              <a:rPr lang="en-US" sz="3100" dirty="0"/>
              <a:t> = </a:t>
            </a:r>
            <a:r>
              <a:rPr lang="en-US" sz="3100" i="1" dirty="0"/>
              <a:t>bl</a:t>
            </a:r>
            <a:r>
              <a:rPr lang="en-US" sz="3100" dirty="0"/>
              <a:t>. Hence, </a:t>
            </a:r>
            <a:r>
              <a:rPr lang="en-US" sz="3100" i="1" dirty="0"/>
              <a:t>c</a:t>
            </a:r>
            <a:r>
              <a:rPr lang="en-US" sz="3100" dirty="0"/>
              <a:t> = </a:t>
            </a:r>
            <a:r>
              <a:rPr lang="en-US" sz="3100" i="1" dirty="0"/>
              <a:t>a</a:t>
            </a:r>
            <a:r>
              <a:rPr lang="en-US" sz="3100" dirty="0"/>
              <a:t>(</a:t>
            </a:r>
            <a:r>
              <a:rPr lang="en-US" sz="3100" i="1" dirty="0" err="1"/>
              <a:t>kl</a:t>
            </a:r>
            <a:r>
              <a:rPr lang="en-US" sz="3100" dirty="0"/>
              <a:t>), so </a:t>
            </a:r>
            <a:r>
              <a:rPr lang="en-US" sz="3100" i="1" dirty="0"/>
              <a:t>a</a:t>
            </a:r>
            <a:r>
              <a:rPr lang="en-US" sz="3100" dirty="0"/>
              <a:t> divides </a:t>
            </a:r>
            <a:r>
              <a:rPr lang="en-US" sz="3100" i="1" dirty="0"/>
              <a:t>c</a:t>
            </a:r>
            <a:r>
              <a:rPr lang="en-US" sz="3100" dirty="0"/>
              <a:t>. Therefore, the relation is transitive.</a:t>
            </a:r>
            <a:r>
              <a:rPr lang="en-US" dirty="0"/>
              <a:t> </a:t>
            </a:r>
          </a:p>
          <a:p>
            <a:pPr>
              <a:buNone/>
            </a:pPr>
            <a:endParaRPr lang="en-US" dirty="0"/>
          </a:p>
          <a:p>
            <a:pPr>
              <a:buNone/>
            </a:pPr>
            <a:endParaRPr lang="en-US" dirty="0"/>
          </a:p>
          <a:p>
            <a:pPr>
              <a:buNone/>
            </a:pPr>
            <a:r>
              <a:rPr lang="en-US" dirty="0"/>
              <a:t>         </a:t>
            </a:r>
          </a:p>
        </p:txBody>
      </p:sp>
    </p:spTree>
    <p:extLst>
      <p:ext uri="{BB962C8B-B14F-4D97-AF65-F5344CB8AC3E}">
        <p14:creationId xmlns:p14="http://schemas.microsoft.com/office/powerpoint/2010/main" val="39456260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Partial Orderings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Orderings</a:t>
            </a:r>
          </a:p>
        </p:txBody>
      </p:sp>
      <p:sp>
        <p:nvSpPr>
          <p:cNvPr id="3" name="Content Placeholder 2"/>
          <p:cNvSpPr>
            <a:spLocks noGrp="1"/>
          </p:cNvSpPr>
          <p:nvPr>
            <p:ph idx="1"/>
          </p:nvPr>
        </p:nvSpPr>
        <p:spPr/>
        <p:txBody>
          <a:bodyPr/>
          <a:lstStyle/>
          <a:p>
            <a:pPr>
              <a:buNone/>
            </a:pPr>
            <a:r>
              <a:rPr lang="en-US" b="1" dirty="0"/>
              <a:t>   Definition </a:t>
            </a:r>
            <a:r>
              <a:rPr lang="en-US" b="1" dirty="0">
                <a:latin typeface="Cambria Math" pitchFamily="18" charset="0"/>
                <a:ea typeface="Cambria Math" pitchFamily="18" charset="0"/>
              </a:rPr>
              <a:t>1</a:t>
            </a:r>
            <a:r>
              <a:rPr lang="en-US" dirty="0"/>
              <a:t>: A relation </a:t>
            </a:r>
            <a:r>
              <a:rPr lang="en-US" i="1" dirty="0"/>
              <a:t>R</a:t>
            </a:r>
            <a:r>
              <a:rPr lang="en-US" dirty="0"/>
              <a:t> on a set S is called a </a:t>
            </a:r>
            <a:r>
              <a:rPr lang="en-US" i="1" dirty="0"/>
              <a:t>partial ordering,</a:t>
            </a:r>
            <a:r>
              <a:rPr lang="en-US" dirty="0"/>
              <a:t> or </a:t>
            </a:r>
            <a:r>
              <a:rPr lang="en-US" i="1" dirty="0"/>
              <a:t>partial order, </a:t>
            </a:r>
            <a:r>
              <a:rPr lang="en-US" dirty="0"/>
              <a:t>if it is reflexive, antisymmetric, and transitive. </a:t>
            </a:r>
          </a:p>
          <a:p>
            <a:pPr>
              <a:buNone/>
            </a:pPr>
            <a:r>
              <a:rPr lang="en-US" dirty="0"/>
              <a:t>	A set together with a partial ordering </a:t>
            </a:r>
            <a:r>
              <a:rPr lang="en-US" i="1" dirty="0"/>
              <a:t>R</a:t>
            </a:r>
            <a:r>
              <a:rPr lang="en-US" dirty="0"/>
              <a:t> is called a </a:t>
            </a:r>
            <a:r>
              <a:rPr lang="en-US" i="1" dirty="0"/>
              <a:t>partially ordered set</a:t>
            </a:r>
            <a:r>
              <a:rPr lang="en-US" dirty="0"/>
              <a:t>, or </a:t>
            </a:r>
            <a:r>
              <a:rPr lang="en-US" i="1" dirty="0"/>
              <a:t>poset</a:t>
            </a:r>
            <a:r>
              <a:rPr lang="en-US" dirty="0"/>
              <a:t>, and is denoted by (</a:t>
            </a:r>
            <a:r>
              <a:rPr lang="en-US" i="1" dirty="0"/>
              <a:t>S</a:t>
            </a:r>
            <a:r>
              <a:rPr lang="en-US" dirty="0"/>
              <a:t>, </a:t>
            </a:r>
            <a:r>
              <a:rPr lang="en-US" i="1" dirty="0"/>
              <a:t>R</a:t>
            </a:r>
            <a:r>
              <a:rPr lang="en-US" dirty="0"/>
              <a:t>). Members of </a:t>
            </a:r>
            <a:r>
              <a:rPr lang="en-US" i="1" dirty="0"/>
              <a:t>S</a:t>
            </a:r>
            <a:r>
              <a:rPr lang="en-US" dirty="0"/>
              <a:t> are called </a:t>
            </a:r>
            <a:r>
              <a:rPr lang="en-US" i="1" dirty="0"/>
              <a:t>elements </a:t>
            </a:r>
            <a:r>
              <a:rPr lang="en-US" dirty="0"/>
              <a:t>of the poset.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0D015-4554-46C2-9E8C-7897F4C92222}"/>
              </a:ext>
            </a:extLst>
          </p:cNvPr>
          <p:cNvSpPr>
            <a:spLocks noGrp="1"/>
          </p:cNvSpPr>
          <p:nvPr>
            <p:ph type="title"/>
          </p:nvPr>
        </p:nvSpPr>
        <p:spPr>
          <a:xfrm>
            <a:off x="304800" y="152400"/>
            <a:ext cx="8229600" cy="762000"/>
          </a:xfrm>
        </p:spPr>
        <p:txBody>
          <a:bodyPr>
            <a:normAutofit fontScale="90000"/>
          </a:bodyPr>
          <a:lstStyle/>
          <a:p>
            <a:r>
              <a:rPr lang="en-US" dirty="0"/>
              <a:t>Sequences </a:t>
            </a:r>
            <a:endParaRPr lang="en-PK" dirty="0"/>
          </a:p>
        </p:txBody>
      </p:sp>
      <p:pic>
        <p:nvPicPr>
          <p:cNvPr id="7" name="Content Placeholder 6">
            <a:extLst>
              <a:ext uri="{FF2B5EF4-FFF2-40B4-BE49-F238E27FC236}">
                <a16:creationId xmlns:a16="http://schemas.microsoft.com/office/drawing/2014/main" id="{087855DE-DEC3-4E92-8A24-7FB9AB3DA2FD}"/>
              </a:ext>
            </a:extLst>
          </p:cNvPr>
          <p:cNvPicPr>
            <a:picLocks noGrp="1" noChangeAspect="1"/>
          </p:cNvPicPr>
          <p:nvPr>
            <p:ph idx="1"/>
          </p:nvPr>
        </p:nvPicPr>
        <p:blipFill>
          <a:blip r:embed="rId2"/>
          <a:stretch>
            <a:fillRect/>
          </a:stretch>
        </p:blipFill>
        <p:spPr>
          <a:xfrm>
            <a:off x="304800" y="1219200"/>
            <a:ext cx="8458200" cy="4876800"/>
          </a:xfrm>
        </p:spPr>
      </p:pic>
    </p:spTree>
    <p:extLst>
      <p:ext uri="{BB962C8B-B14F-4D97-AF65-F5344CB8AC3E}">
        <p14:creationId xmlns:p14="http://schemas.microsoft.com/office/powerpoint/2010/main" val="35388995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Orderings (</a:t>
            </a:r>
            <a:r>
              <a:rPr lang="en-US" i="1" dirty="0"/>
              <a:t>continued</a:t>
            </a:r>
            <a:r>
              <a:rPr lang="en-US" dirty="0"/>
              <a:t>)</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1</a:t>
            </a:r>
            <a:r>
              <a:rPr lang="en-US" dirty="0"/>
              <a:t>: Show that the “greater than or equal” relation (</a:t>
            </a:r>
            <a:r>
              <a:rPr lang="en-US" dirty="0">
                <a:latin typeface="Cambria Math"/>
                <a:ea typeface="Cambria Math"/>
              </a:rPr>
              <a:t>≥</a:t>
            </a:r>
            <a:r>
              <a:rPr lang="en-US" dirty="0"/>
              <a:t>) is a partial ordering on the set of integers.</a:t>
            </a:r>
          </a:p>
          <a:p>
            <a:pPr lvl="1"/>
            <a:r>
              <a:rPr lang="en-US" i="1" dirty="0"/>
              <a:t>Reflexivity</a:t>
            </a:r>
            <a:r>
              <a:rPr lang="en-US" dirty="0"/>
              <a:t>:  </a:t>
            </a:r>
            <a:r>
              <a:rPr lang="en-US" i="1" dirty="0"/>
              <a:t>a</a:t>
            </a:r>
            <a:r>
              <a:rPr lang="en-US" dirty="0"/>
              <a:t> </a:t>
            </a:r>
            <a:r>
              <a:rPr lang="en-US" dirty="0">
                <a:latin typeface="Cambria Math"/>
                <a:ea typeface="Cambria Math"/>
              </a:rPr>
              <a:t>≥</a:t>
            </a:r>
            <a:r>
              <a:rPr lang="en-US" dirty="0"/>
              <a:t> </a:t>
            </a:r>
            <a:r>
              <a:rPr lang="en-US" i="1" dirty="0"/>
              <a:t>a</a:t>
            </a:r>
            <a:r>
              <a:rPr lang="en-US" dirty="0"/>
              <a:t> for every integer </a:t>
            </a:r>
            <a:r>
              <a:rPr lang="en-US" i="1" dirty="0"/>
              <a:t>a</a:t>
            </a:r>
            <a:r>
              <a:rPr lang="en-US" dirty="0"/>
              <a:t>.</a:t>
            </a:r>
          </a:p>
          <a:p>
            <a:pPr lvl="1"/>
            <a:r>
              <a:rPr lang="en-US" i="1" dirty="0" err="1"/>
              <a:t>Antisymmetry</a:t>
            </a:r>
            <a:r>
              <a:rPr lang="en-US" dirty="0"/>
              <a:t>: If </a:t>
            </a:r>
            <a:r>
              <a:rPr lang="en-US" i="1" dirty="0"/>
              <a:t>a</a:t>
            </a:r>
            <a:r>
              <a:rPr lang="en-US" dirty="0"/>
              <a:t> </a:t>
            </a:r>
            <a:r>
              <a:rPr lang="en-US" dirty="0">
                <a:latin typeface="Cambria Math"/>
                <a:ea typeface="Cambria Math"/>
              </a:rPr>
              <a:t>≥</a:t>
            </a:r>
            <a:r>
              <a:rPr lang="en-US" dirty="0"/>
              <a:t> </a:t>
            </a:r>
            <a:r>
              <a:rPr lang="en-US" i="1" dirty="0"/>
              <a:t>b</a:t>
            </a:r>
            <a:r>
              <a:rPr lang="en-US" dirty="0"/>
              <a:t> and </a:t>
            </a:r>
            <a:r>
              <a:rPr lang="en-US" i="1" dirty="0"/>
              <a:t>b</a:t>
            </a:r>
            <a:r>
              <a:rPr lang="en-US" dirty="0"/>
              <a:t> </a:t>
            </a:r>
            <a:r>
              <a:rPr lang="en-US" dirty="0">
                <a:latin typeface="Cambria Math"/>
                <a:ea typeface="Cambria Math"/>
              </a:rPr>
              <a:t>≥</a:t>
            </a:r>
            <a:r>
              <a:rPr lang="en-US" dirty="0"/>
              <a:t> </a:t>
            </a:r>
            <a:r>
              <a:rPr lang="en-US" i="1" dirty="0"/>
              <a:t>a</a:t>
            </a:r>
            <a:r>
              <a:rPr lang="en-US" dirty="0"/>
              <a:t> , then </a:t>
            </a:r>
            <a:r>
              <a:rPr lang="en-US" i="1" dirty="0"/>
              <a:t>a</a:t>
            </a:r>
            <a:r>
              <a:rPr lang="en-US" dirty="0"/>
              <a:t> = </a:t>
            </a:r>
            <a:r>
              <a:rPr lang="en-US" i="1" dirty="0"/>
              <a:t>b.</a:t>
            </a:r>
          </a:p>
          <a:p>
            <a:pPr lvl="1"/>
            <a:r>
              <a:rPr lang="en-US" i="1" dirty="0"/>
              <a:t>Transitivity</a:t>
            </a:r>
            <a:r>
              <a:rPr lang="en-US" dirty="0"/>
              <a:t>: If </a:t>
            </a:r>
            <a:r>
              <a:rPr lang="en-US" i="1" dirty="0"/>
              <a:t>a</a:t>
            </a:r>
            <a:r>
              <a:rPr lang="en-US" dirty="0"/>
              <a:t> </a:t>
            </a:r>
            <a:r>
              <a:rPr lang="en-US" dirty="0">
                <a:latin typeface="Cambria Math"/>
                <a:ea typeface="Cambria Math"/>
              </a:rPr>
              <a:t>≥</a:t>
            </a:r>
            <a:r>
              <a:rPr lang="en-US" dirty="0"/>
              <a:t> </a:t>
            </a:r>
            <a:r>
              <a:rPr lang="en-US" i="1" dirty="0"/>
              <a:t>b</a:t>
            </a:r>
            <a:r>
              <a:rPr lang="en-US" dirty="0"/>
              <a:t> and </a:t>
            </a:r>
            <a:r>
              <a:rPr lang="en-US" i="1" dirty="0"/>
              <a:t>b</a:t>
            </a:r>
            <a:r>
              <a:rPr lang="en-US" dirty="0"/>
              <a:t> </a:t>
            </a:r>
            <a:r>
              <a:rPr lang="en-US" dirty="0">
                <a:latin typeface="Cambria Math"/>
                <a:ea typeface="Cambria Math"/>
              </a:rPr>
              <a:t>≥</a:t>
            </a:r>
            <a:r>
              <a:rPr lang="en-US" dirty="0"/>
              <a:t> </a:t>
            </a:r>
            <a:r>
              <a:rPr lang="en-US" i="1" dirty="0"/>
              <a:t>c</a:t>
            </a:r>
            <a:r>
              <a:rPr lang="en-US" dirty="0"/>
              <a:t> , then </a:t>
            </a:r>
            <a:r>
              <a:rPr lang="en-US" i="1" dirty="0"/>
              <a:t>a</a:t>
            </a:r>
            <a:r>
              <a:rPr lang="en-US" dirty="0"/>
              <a:t> </a:t>
            </a:r>
            <a:r>
              <a:rPr lang="en-US" dirty="0">
                <a:latin typeface="Cambria Math"/>
                <a:ea typeface="Cambria Math"/>
              </a:rPr>
              <a:t>≥</a:t>
            </a:r>
            <a:r>
              <a:rPr lang="en-US" dirty="0"/>
              <a:t> </a:t>
            </a:r>
            <a:r>
              <a:rPr lang="en-US" i="1" dirty="0"/>
              <a:t>c.</a:t>
            </a:r>
          </a:p>
          <a:p>
            <a:pPr lvl="1"/>
            <a:endParaRPr lang="en-US" i="1" dirty="0"/>
          </a:p>
          <a:p>
            <a:pPr lvl="1">
              <a:buNone/>
            </a:pPr>
            <a:endParaRPr lang="en-US" dirty="0"/>
          </a:p>
        </p:txBody>
      </p:sp>
      <p:sp>
        <p:nvSpPr>
          <p:cNvPr id="4" name="TextBox 3"/>
          <p:cNvSpPr txBox="1"/>
          <p:nvPr/>
        </p:nvSpPr>
        <p:spPr>
          <a:xfrm>
            <a:off x="990600" y="4648200"/>
            <a:ext cx="6629400" cy="646331"/>
          </a:xfrm>
          <a:prstGeom prst="rect">
            <a:avLst/>
          </a:prstGeom>
          <a:noFill/>
          <a:ln>
            <a:solidFill>
              <a:schemeClr val="accent1"/>
            </a:solidFill>
          </a:ln>
        </p:spPr>
        <p:txBody>
          <a:bodyPr wrap="square" rtlCol="0">
            <a:spAutoFit/>
          </a:bodyPr>
          <a:lstStyle/>
          <a:p>
            <a:r>
              <a:rPr lang="en-US" dirty="0"/>
              <a:t>These properties all follow from the order axioms for the integers. (</a:t>
            </a:r>
            <a:r>
              <a:rPr lang="en-US" i="1" dirty="0"/>
              <a:t>See Appendix </a:t>
            </a:r>
            <a:r>
              <a:rPr lang="en-US" dirty="0">
                <a:latin typeface="Cambria Math" pitchFamily="18" charset="0"/>
                <a:ea typeface="Cambria Math" pitchFamily="18" charset="0"/>
              </a:rPr>
              <a:t>1</a:t>
            </a:r>
            <a:r>
              <a:rPr lang="en-US" dirty="0"/>
              <a:t>).</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Orderings (</a:t>
            </a:r>
            <a:r>
              <a:rPr lang="en-US" i="1" dirty="0"/>
              <a:t>continued</a:t>
            </a:r>
            <a:r>
              <a:rPr lang="en-US" dirty="0"/>
              <a:t>)</a:t>
            </a:r>
          </a:p>
        </p:txBody>
      </p:sp>
      <p:sp>
        <p:nvSpPr>
          <p:cNvPr id="3" name="Content Placeholder 2"/>
          <p:cNvSpPr>
            <a:spLocks noGrp="1"/>
          </p:cNvSpPr>
          <p:nvPr>
            <p:ph idx="1"/>
          </p:nvPr>
        </p:nvSpPr>
        <p:spPr/>
        <p:txBody>
          <a:bodyPr>
            <a:normAutofit lnSpcReduction="10000"/>
          </a:bodyPr>
          <a:lstStyle/>
          <a:p>
            <a:pPr>
              <a:buNone/>
            </a:pPr>
            <a:r>
              <a:rPr lang="en-US" b="1" dirty="0"/>
              <a:t>   Example </a:t>
            </a:r>
            <a:r>
              <a:rPr lang="en-US" b="1" dirty="0">
                <a:latin typeface="Cambria Math" pitchFamily="18" charset="0"/>
                <a:ea typeface="Cambria Math" pitchFamily="18" charset="0"/>
              </a:rPr>
              <a:t>2</a:t>
            </a:r>
            <a:r>
              <a:rPr lang="en-US" dirty="0"/>
              <a:t>: Show that the divisibility relation (</a:t>
            </a:r>
            <a:r>
              <a:rPr lang="en-US" dirty="0">
                <a:latin typeface="Cambria Math"/>
                <a:ea typeface="Cambria Math"/>
              </a:rPr>
              <a:t>∣</a:t>
            </a:r>
            <a:r>
              <a:rPr lang="en-US" dirty="0"/>
              <a:t>) is a partial ordering on the set of integers.</a:t>
            </a:r>
          </a:p>
          <a:p>
            <a:pPr lvl="1"/>
            <a:r>
              <a:rPr lang="en-US" i="1" dirty="0"/>
              <a:t>Reflexivity</a:t>
            </a:r>
            <a:r>
              <a:rPr lang="en-US" dirty="0"/>
              <a:t>: </a:t>
            </a:r>
            <a:r>
              <a:rPr lang="en-US" i="1" dirty="0"/>
              <a:t>a</a:t>
            </a:r>
            <a:r>
              <a:rPr lang="en-US" dirty="0"/>
              <a:t> </a:t>
            </a:r>
            <a:r>
              <a:rPr lang="en-US" dirty="0">
                <a:latin typeface="Cambria Math"/>
                <a:ea typeface="Cambria Math"/>
              </a:rPr>
              <a:t>∣ </a:t>
            </a:r>
            <a:r>
              <a:rPr lang="en-US" i="1" dirty="0">
                <a:ea typeface="Cambria Math"/>
              </a:rPr>
              <a:t>a</a:t>
            </a:r>
            <a:r>
              <a:rPr lang="en-US" dirty="0">
                <a:latin typeface="Cambria Math"/>
                <a:ea typeface="Cambria Math"/>
              </a:rPr>
              <a:t> for all integers </a:t>
            </a:r>
            <a:r>
              <a:rPr lang="en-US" i="1" dirty="0">
                <a:ea typeface="Cambria Math"/>
              </a:rPr>
              <a:t>a</a:t>
            </a:r>
            <a:r>
              <a:rPr lang="en-US" dirty="0">
                <a:latin typeface="Cambria Math"/>
                <a:ea typeface="Cambria Math"/>
              </a:rPr>
              <a:t>. (</a:t>
            </a:r>
            <a:r>
              <a:rPr lang="en-US" i="1" dirty="0">
                <a:ea typeface="Cambria Math"/>
              </a:rPr>
              <a:t>see Example </a:t>
            </a:r>
            <a:r>
              <a:rPr lang="en-US" dirty="0">
                <a:latin typeface="Cambria Math" pitchFamily="18" charset="0"/>
                <a:ea typeface="Cambria Math" pitchFamily="18" charset="0"/>
              </a:rPr>
              <a:t>9</a:t>
            </a:r>
            <a:r>
              <a:rPr lang="en-US" i="1" dirty="0">
                <a:ea typeface="Cambria Math"/>
              </a:rPr>
              <a:t> in Section </a:t>
            </a:r>
            <a:r>
              <a:rPr lang="en-US" dirty="0">
                <a:latin typeface="Cambria Math" pitchFamily="18" charset="0"/>
                <a:ea typeface="Cambria Math" pitchFamily="18" charset="0"/>
              </a:rPr>
              <a:t>9.1</a:t>
            </a:r>
            <a:r>
              <a:rPr lang="en-US" dirty="0">
                <a:latin typeface="Cambria Math"/>
                <a:ea typeface="Cambria Math"/>
              </a:rPr>
              <a:t>) </a:t>
            </a:r>
            <a:endParaRPr lang="en-US" dirty="0"/>
          </a:p>
          <a:p>
            <a:pPr lvl="1"/>
            <a:r>
              <a:rPr lang="en-US" i="1" dirty="0" err="1"/>
              <a:t>Antisymmetry</a:t>
            </a:r>
            <a:r>
              <a:rPr lang="en-US" dirty="0"/>
              <a:t>: If </a:t>
            </a:r>
            <a:r>
              <a:rPr lang="en-US" i="1" dirty="0"/>
              <a:t>a</a:t>
            </a:r>
            <a:r>
              <a:rPr lang="en-US" dirty="0"/>
              <a:t> and </a:t>
            </a:r>
            <a:r>
              <a:rPr lang="en-US" i="1" dirty="0"/>
              <a:t>b</a:t>
            </a:r>
            <a:r>
              <a:rPr lang="en-US" dirty="0"/>
              <a:t> are positive integers with </a:t>
            </a:r>
            <a:r>
              <a:rPr lang="en-US" i="1" dirty="0"/>
              <a:t>a</a:t>
            </a:r>
            <a:r>
              <a:rPr lang="en-US" dirty="0"/>
              <a:t> | </a:t>
            </a:r>
            <a:r>
              <a:rPr lang="en-US" i="1" dirty="0"/>
              <a:t>b</a:t>
            </a:r>
            <a:r>
              <a:rPr lang="en-US" dirty="0"/>
              <a:t> and </a:t>
            </a:r>
            <a:r>
              <a:rPr lang="en-US" i="1" dirty="0"/>
              <a:t>b</a:t>
            </a:r>
            <a:r>
              <a:rPr lang="en-US" dirty="0"/>
              <a:t> | </a:t>
            </a:r>
            <a:r>
              <a:rPr lang="en-US" i="1" dirty="0"/>
              <a:t>a</a:t>
            </a:r>
            <a:r>
              <a:rPr lang="en-US" dirty="0"/>
              <a:t>, then </a:t>
            </a:r>
            <a:r>
              <a:rPr lang="en-US" i="1" dirty="0"/>
              <a:t>a</a:t>
            </a:r>
            <a:r>
              <a:rPr lang="en-US" dirty="0"/>
              <a:t> = </a:t>
            </a:r>
            <a:r>
              <a:rPr lang="en-US" i="1" dirty="0"/>
              <a:t>b</a:t>
            </a:r>
            <a:r>
              <a:rPr lang="en-US" dirty="0"/>
              <a:t>. (</a:t>
            </a:r>
            <a:r>
              <a:rPr lang="en-US" i="1" dirty="0"/>
              <a:t>see Example </a:t>
            </a:r>
            <a:r>
              <a:rPr lang="en-US" dirty="0">
                <a:latin typeface="Cambria Math" pitchFamily="18" charset="0"/>
                <a:ea typeface="Cambria Math" pitchFamily="18" charset="0"/>
              </a:rPr>
              <a:t>12</a:t>
            </a:r>
            <a:r>
              <a:rPr lang="en-US" dirty="0"/>
              <a:t> </a:t>
            </a:r>
            <a:r>
              <a:rPr lang="en-US" i="1" dirty="0"/>
              <a:t>in Section </a:t>
            </a:r>
            <a:r>
              <a:rPr lang="en-US" dirty="0">
                <a:latin typeface="Cambria Math" pitchFamily="18" charset="0"/>
                <a:ea typeface="Cambria Math" pitchFamily="18" charset="0"/>
              </a:rPr>
              <a:t>9.1</a:t>
            </a:r>
            <a:r>
              <a:rPr lang="en-US" dirty="0"/>
              <a:t>)</a:t>
            </a:r>
            <a:endParaRPr lang="en-US" i="1" dirty="0"/>
          </a:p>
          <a:p>
            <a:pPr lvl="1"/>
            <a:r>
              <a:rPr lang="en-US" i="1" dirty="0"/>
              <a:t>Transitivity</a:t>
            </a:r>
            <a:r>
              <a:rPr lang="en-US" dirty="0"/>
              <a:t>: Suppose that </a:t>
            </a:r>
            <a:r>
              <a:rPr lang="en-US" i="1" dirty="0"/>
              <a:t>a</a:t>
            </a:r>
            <a:r>
              <a:rPr lang="en-US" dirty="0"/>
              <a:t> divides </a:t>
            </a:r>
            <a:r>
              <a:rPr lang="en-US" i="1" dirty="0"/>
              <a:t>b</a:t>
            </a:r>
            <a:r>
              <a:rPr lang="en-US" dirty="0"/>
              <a:t> and </a:t>
            </a:r>
            <a:r>
              <a:rPr lang="en-US" i="1" dirty="0"/>
              <a:t>b</a:t>
            </a:r>
            <a:r>
              <a:rPr lang="en-US" dirty="0"/>
              <a:t> divides </a:t>
            </a:r>
            <a:r>
              <a:rPr lang="en-US" i="1" dirty="0"/>
              <a:t>c</a:t>
            </a:r>
            <a:r>
              <a:rPr lang="en-US" dirty="0"/>
              <a:t>. Then there are positive integers </a:t>
            </a:r>
            <a:r>
              <a:rPr lang="en-US" i="1" dirty="0"/>
              <a:t>k</a:t>
            </a:r>
            <a:r>
              <a:rPr lang="en-US" dirty="0"/>
              <a:t> and </a:t>
            </a:r>
            <a:r>
              <a:rPr lang="en-US" i="1" dirty="0"/>
              <a:t>l</a:t>
            </a:r>
            <a:r>
              <a:rPr lang="en-US" dirty="0"/>
              <a:t> such that </a:t>
            </a:r>
            <a:r>
              <a:rPr lang="en-US" i="1" dirty="0"/>
              <a:t>b</a:t>
            </a:r>
            <a:r>
              <a:rPr lang="en-US" dirty="0"/>
              <a:t> = </a:t>
            </a:r>
            <a:r>
              <a:rPr lang="en-US" i="1" dirty="0" err="1"/>
              <a:t>ak</a:t>
            </a:r>
            <a:r>
              <a:rPr lang="en-US" dirty="0"/>
              <a:t> and </a:t>
            </a:r>
            <a:r>
              <a:rPr lang="en-US" i="1" dirty="0"/>
              <a:t>c</a:t>
            </a:r>
            <a:r>
              <a:rPr lang="en-US" dirty="0"/>
              <a:t> = </a:t>
            </a:r>
            <a:r>
              <a:rPr lang="en-US" i="1" dirty="0"/>
              <a:t>bl</a:t>
            </a:r>
            <a:r>
              <a:rPr lang="en-US" dirty="0"/>
              <a:t>. Hence, </a:t>
            </a:r>
            <a:r>
              <a:rPr lang="en-US" i="1" dirty="0"/>
              <a:t>c</a:t>
            </a:r>
            <a:r>
              <a:rPr lang="en-US" dirty="0"/>
              <a:t> = </a:t>
            </a:r>
            <a:r>
              <a:rPr lang="en-US" i="1" dirty="0"/>
              <a:t>a</a:t>
            </a:r>
            <a:r>
              <a:rPr lang="en-US" dirty="0"/>
              <a:t>(</a:t>
            </a:r>
            <a:r>
              <a:rPr lang="en-US" i="1" dirty="0" err="1"/>
              <a:t>kl</a:t>
            </a:r>
            <a:r>
              <a:rPr lang="en-US" dirty="0"/>
              <a:t>), so </a:t>
            </a:r>
            <a:r>
              <a:rPr lang="en-US" i="1" dirty="0"/>
              <a:t>a</a:t>
            </a:r>
            <a:r>
              <a:rPr lang="en-US" dirty="0"/>
              <a:t> divides </a:t>
            </a:r>
            <a:r>
              <a:rPr lang="en-US" i="1" dirty="0"/>
              <a:t>c</a:t>
            </a:r>
            <a:r>
              <a:rPr lang="en-US" dirty="0"/>
              <a:t>. Therefore, the relation is transitive. </a:t>
            </a:r>
            <a:endParaRPr lang="en-US" i="1" dirty="0"/>
          </a:p>
          <a:p>
            <a:r>
              <a:rPr lang="en-US" dirty="0"/>
              <a:t>(</a:t>
            </a:r>
            <a:r>
              <a:rPr lang="en-US" b="1" i="1" dirty="0"/>
              <a:t>Z</a:t>
            </a:r>
            <a:r>
              <a:rPr lang="en-US" baseline="30000" dirty="0"/>
              <a:t>+</a:t>
            </a:r>
            <a:r>
              <a:rPr lang="en-US" dirty="0"/>
              <a:t>, </a:t>
            </a:r>
            <a:r>
              <a:rPr lang="en-US" dirty="0">
                <a:latin typeface="Cambria Math"/>
                <a:ea typeface="Cambria Math"/>
              </a:rPr>
              <a:t>∣</a:t>
            </a:r>
            <a:r>
              <a:rPr lang="en-US" dirty="0"/>
              <a:t>) is a poset.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Orderings (</a:t>
            </a:r>
            <a:r>
              <a:rPr lang="en-US" i="1" dirty="0"/>
              <a:t>continued</a:t>
            </a:r>
            <a:r>
              <a:rPr lang="en-US" dirty="0"/>
              <a:t>)</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3</a:t>
            </a:r>
            <a:r>
              <a:rPr lang="en-US" dirty="0"/>
              <a:t>: Show that the inclusion relation (</a:t>
            </a:r>
            <a:r>
              <a:rPr lang="en-US" dirty="0">
                <a:latin typeface="Cambria Math"/>
                <a:ea typeface="Cambria Math"/>
              </a:rPr>
              <a:t>⊆</a:t>
            </a:r>
            <a:r>
              <a:rPr lang="en-US" dirty="0"/>
              <a:t>) is a partial ordering on the power set of a set </a:t>
            </a:r>
            <a:r>
              <a:rPr lang="en-US" i="1" dirty="0"/>
              <a:t>S</a:t>
            </a:r>
            <a:r>
              <a:rPr lang="en-US" dirty="0"/>
              <a:t>.</a:t>
            </a:r>
          </a:p>
          <a:p>
            <a:pPr lvl="1"/>
            <a:r>
              <a:rPr lang="en-US" i="1" dirty="0"/>
              <a:t>Reflexivity</a:t>
            </a:r>
            <a:r>
              <a:rPr lang="en-US" dirty="0"/>
              <a:t>: </a:t>
            </a:r>
            <a:r>
              <a:rPr lang="en-US" i="1" dirty="0"/>
              <a:t>A</a:t>
            </a:r>
            <a:r>
              <a:rPr lang="en-US" dirty="0"/>
              <a:t> </a:t>
            </a:r>
            <a:r>
              <a:rPr lang="en-US" dirty="0">
                <a:latin typeface="Cambria Math"/>
                <a:ea typeface="Cambria Math"/>
              </a:rPr>
              <a:t>⊆ </a:t>
            </a:r>
            <a:r>
              <a:rPr lang="en-US" i="1" dirty="0">
                <a:ea typeface="Cambria Math"/>
              </a:rPr>
              <a:t>A</a:t>
            </a:r>
            <a:r>
              <a:rPr lang="en-US" dirty="0">
                <a:latin typeface="Cambria Math"/>
                <a:ea typeface="Cambria Math"/>
              </a:rPr>
              <a:t>  whenever </a:t>
            </a:r>
            <a:r>
              <a:rPr lang="en-US" i="1" dirty="0">
                <a:latin typeface="Cambria Math"/>
                <a:ea typeface="Cambria Math"/>
              </a:rPr>
              <a:t>A</a:t>
            </a:r>
            <a:r>
              <a:rPr lang="en-US" dirty="0">
                <a:latin typeface="Cambria Math"/>
                <a:ea typeface="Cambria Math"/>
              </a:rPr>
              <a:t>  is a subset of </a:t>
            </a:r>
            <a:r>
              <a:rPr lang="en-US" i="1" dirty="0">
                <a:latin typeface="Cambria Math"/>
                <a:ea typeface="Cambria Math"/>
              </a:rPr>
              <a:t>S</a:t>
            </a:r>
            <a:r>
              <a:rPr lang="en-US" dirty="0">
                <a:latin typeface="Cambria Math"/>
                <a:ea typeface="Cambria Math"/>
              </a:rPr>
              <a:t>. </a:t>
            </a:r>
            <a:endParaRPr lang="en-US" dirty="0"/>
          </a:p>
          <a:p>
            <a:pPr lvl="1"/>
            <a:r>
              <a:rPr lang="en-US" i="1" dirty="0" err="1"/>
              <a:t>Antisymmetry</a:t>
            </a:r>
            <a:r>
              <a:rPr lang="en-US" dirty="0"/>
              <a:t>: If </a:t>
            </a:r>
            <a:r>
              <a:rPr lang="en-US" i="1" dirty="0"/>
              <a:t>A</a:t>
            </a:r>
            <a:r>
              <a:rPr lang="en-US" dirty="0"/>
              <a:t> and </a:t>
            </a:r>
            <a:r>
              <a:rPr lang="en-US" i="1" dirty="0"/>
              <a:t>B</a:t>
            </a:r>
            <a:r>
              <a:rPr lang="en-US" dirty="0"/>
              <a:t> are positive integers with        </a:t>
            </a:r>
            <a:r>
              <a:rPr lang="en-US" i="1" dirty="0"/>
              <a:t>A</a:t>
            </a:r>
            <a:r>
              <a:rPr lang="en-US" dirty="0"/>
              <a:t> </a:t>
            </a:r>
            <a:r>
              <a:rPr lang="en-US" dirty="0">
                <a:latin typeface="Cambria Math"/>
                <a:ea typeface="Cambria Math"/>
              </a:rPr>
              <a:t>⊆</a:t>
            </a:r>
            <a:r>
              <a:rPr lang="en-US" dirty="0"/>
              <a:t> </a:t>
            </a:r>
            <a:r>
              <a:rPr lang="en-US" i="1" dirty="0"/>
              <a:t>B</a:t>
            </a:r>
            <a:r>
              <a:rPr lang="en-US" dirty="0"/>
              <a:t> and </a:t>
            </a:r>
            <a:r>
              <a:rPr lang="en-US" i="1" dirty="0"/>
              <a:t>B</a:t>
            </a:r>
            <a:r>
              <a:rPr lang="en-US" dirty="0"/>
              <a:t> </a:t>
            </a:r>
            <a:r>
              <a:rPr lang="en-US" dirty="0">
                <a:latin typeface="Cambria Math"/>
                <a:ea typeface="Cambria Math"/>
              </a:rPr>
              <a:t>⊆</a:t>
            </a:r>
            <a:r>
              <a:rPr lang="en-US" dirty="0"/>
              <a:t> </a:t>
            </a:r>
            <a:r>
              <a:rPr lang="en-US" i="1" dirty="0"/>
              <a:t>A</a:t>
            </a:r>
            <a:r>
              <a:rPr lang="en-US" dirty="0"/>
              <a:t>, then </a:t>
            </a:r>
            <a:r>
              <a:rPr lang="en-US" i="1" dirty="0"/>
              <a:t>A</a:t>
            </a:r>
            <a:r>
              <a:rPr lang="en-US" dirty="0"/>
              <a:t> = </a:t>
            </a:r>
            <a:r>
              <a:rPr lang="en-US" i="1" dirty="0"/>
              <a:t>B</a:t>
            </a:r>
            <a:r>
              <a:rPr lang="en-US" dirty="0"/>
              <a:t>.</a:t>
            </a:r>
            <a:endParaRPr lang="en-US" i="1" dirty="0"/>
          </a:p>
          <a:p>
            <a:pPr lvl="1"/>
            <a:r>
              <a:rPr lang="en-US" i="1" dirty="0"/>
              <a:t>Transitivity</a:t>
            </a:r>
            <a:r>
              <a:rPr lang="en-US" dirty="0"/>
              <a:t>:</a:t>
            </a:r>
            <a:r>
              <a:rPr lang="en-US" i="1" dirty="0"/>
              <a:t> </a:t>
            </a:r>
            <a:r>
              <a:rPr lang="en-US" dirty="0"/>
              <a:t>If</a:t>
            </a:r>
            <a:r>
              <a:rPr lang="en-US" i="1" dirty="0"/>
              <a:t> A</a:t>
            </a:r>
            <a:r>
              <a:rPr lang="en-US" dirty="0"/>
              <a:t> </a:t>
            </a:r>
            <a:r>
              <a:rPr lang="en-US" dirty="0">
                <a:latin typeface="Cambria Math"/>
                <a:ea typeface="Cambria Math"/>
              </a:rPr>
              <a:t>⊆ </a:t>
            </a:r>
            <a:r>
              <a:rPr lang="en-US" i="1" dirty="0"/>
              <a:t>B</a:t>
            </a:r>
            <a:r>
              <a:rPr lang="en-US" dirty="0"/>
              <a:t> and </a:t>
            </a:r>
            <a:r>
              <a:rPr lang="en-US" i="1" dirty="0"/>
              <a:t>B</a:t>
            </a:r>
            <a:r>
              <a:rPr lang="en-US" dirty="0"/>
              <a:t> </a:t>
            </a:r>
            <a:r>
              <a:rPr lang="en-US" dirty="0">
                <a:latin typeface="Cambria Math"/>
                <a:ea typeface="Cambria Math"/>
              </a:rPr>
              <a:t>⊆</a:t>
            </a:r>
            <a:r>
              <a:rPr lang="en-US" dirty="0"/>
              <a:t> </a:t>
            </a:r>
            <a:r>
              <a:rPr lang="en-US" i="1" dirty="0"/>
              <a:t>C</a:t>
            </a:r>
            <a:r>
              <a:rPr lang="en-US" dirty="0"/>
              <a:t>, then </a:t>
            </a:r>
            <a:r>
              <a:rPr lang="en-US" i="1" dirty="0"/>
              <a:t>A</a:t>
            </a:r>
            <a:r>
              <a:rPr lang="en-US" dirty="0"/>
              <a:t> </a:t>
            </a:r>
            <a:r>
              <a:rPr lang="en-US" dirty="0">
                <a:latin typeface="Cambria Math"/>
                <a:ea typeface="Cambria Math"/>
              </a:rPr>
              <a:t>⊆</a:t>
            </a:r>
            <a:r>
              <a:rPr lang="en-US" dirty="0"/>
              <a:t> </a:t>
            </a:r>
            <a:r>
              <a:rPr lang="en-US" i="1" dirty="0"/>
              <a:t>C</a:t>
            </a:r>
            <a:r>
              <a:rPr lang="en-US" dirty="0"/>
              <a:t>.</a:t>
            </a:r>
            <a:endParaRPr lang="en-US" i="1" dirty="0"/>
          </a:p>
          <a:p>
            <a:pPr>
              <a:buNone/>
            </a:pPr>
            <a:endParaRPr lang="en-US" dirty="0"/>
          </a:p>
        </p:txBody>
      </p:sp>
      <p:sp>
        <p:nvSpPr>
          <p:cNvPr id="4" name="TextBox 3"/>
          <p:cNvSpPr txBox="1"/>
          <p:nvPr/>
        </p:nvSpPr>
        <p:spPr>
          <a:xfrm>
            <a:off x="2590800" y="5029200"/>
            <a:ext cx="4191000" cy="646331"/>
          </a:xfrm>
          <a:prstGeom prst="rect">
            <a:avLst/>
          </a:prstGeom>
          <a:noFill/>
          <a:ln>
            <a:solidFill>
              <a:schemeClr val="accent1"/>
            </a:solidFill>
          </a:ln>
        </p:spPr>
        <p:txBody>
          <a:bodyPr wrap="square" rtlCol="0">
            <a:spAutoFit/>
          </a:bodyPr>
          <a:lstStyle/>
          <a:p>
            <a:r>
              <a:rPr lang="en-US" dirty="0"/>
              <a:t>The properties all follow from the definition of set inclusion.</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Number Theory and Cryptography</a:t>
            </a:r>
          </a:p>
        </p:txBody>
      </p:sp>
      <p:sp>
        <p:nvSpPr>
          <p:cNvPr id="3" name="Subtitle 2"/>
          <p:cNvSpPr>
            <a:spLocks noGrp="1"/>
          </p:cNvSpPr>
          <p:nvPr>
            <p:ph type="subTitle" idx="1"/>
          </p:nvPr>
        </p:nvSpPr>
        <p:spPr/>
        <p:txBody>
          <a:bodyPr/>
          <a:lstStyle/>
          <a:p>
            <a:r>
              <a:rPr lang="en-US" dirty="0"/>
              <a:t>Chapter 4</a:t>
            </a:r>
          </a:p>
        </p:txBody>
      </p:sp>
    </p:spTree>
    <p:extLst>
      <p:ext uri="{BB962C8B-B14F-4D97-AF65-F5344CB8AC3E}">
        <p14:creationId xmlns:p14="http://schemas.microsoft.com/office/powerpoint/2010/main" val="20598070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Motivation</a:t>
            </a:r>
          </a:p>
        </p:txBody>
      </p:sp>
      <p:sp>
        <p:nvSpPr>
          <p:cNvPr id="3" name="Content Placeholder 2"/>
          <p:cNvSpPr>
            <a:spLocks noGrp="1"/>
          </p:cNvSpPr>
          <p:nvPr>
            <p:ph idx="1"/>
          </p:nvPr>
        </p:nvSpPr>
        <p:spPr/>
        <p:txBody>
          <a:bodyPr>
            <a:normAutofit fontScale="85000" lnSpcReduction="10000"/>
          </a:bodyPr>
          <a:lstStyle/>
          <a:p>
            <a:r>
              <a:rPr lang="en-US" i="1" dirty="0"/>
              <a:t>Number theory </a:t>
            </a:r>
            <a:r>
              <a:rPr lang="en-US" dirty="0"/>
              <a:t>is the part of mathematics devoted to the study of the integers and their properties. </a:t>
            </a:r>
          </a:p>
          <a:p>
            <a:r>
              <a:rPr lang="en-US" dirty="0"/>
              <a:t>Key ideas in number theory include divisibility and the primality of integers.</a:t>
            </a:r>
          </a:p>
          <a:p>
            <a:r>
              <a:rPr lang="en-US" dirty="0"/>
              <a:t>Number theory has long been studied because of the beauty of its ideas, its accessibility, and its wealth of open questions. </a:t>
            </a:r>
          </a:p>
          <a:p>
            <a:r>
              <a:rPr lang="en-US" dirty="0"/>
              <a:t>We’ll use many ideas developed in Chapter </a:t>
            </a:r>
            <a:r>
              <a:rPr lang="en-US" dirty="0">
                <a:latin typeface="Cambria Math" pitchFamily="18" charset="0"/>
                <a:ea typeface="Cambria Math" pitchFamily="18" charset="0"/>
              </a:rPr>
              <a:t>1</a:t>
            </a:r>
            <a:r>
              <a:rPr lang="en-US" dirty="0"/>
              <a:t> about proof methods and proof strategy in our exploration of number theory.</a:t>
            </a:r>
          </a:p>
          <a:p>
            <a:r>
              <a:rPr lang="en-US" dirty="0"/>
              <a:t>Mathematicians have long considered number theory to be pure mathematics, but it has important applications to computer science and cryptography studied in Sections </a:t>
            </a:r>
            <a:r>
              <a:rPr lang="en-US" dirty="0">
                <a:latin typeface="Cambria Math" pitchFamily="18" charset="0"/>
                <a:ea typeface="Cambria Math" pitchFamily="18" charset="0"/>
              </a:rPr>
              <a:t>4.5</a:t>
            </a:r>
            <a:r>
              <a:rPr lang="en-US" dirty="0"/>
              <a:t> and </a:t>
            </a:r>
            <a:r>
              <a:rPr lang="en-US" dirty="0">
                <a:latin typeface="Cambria Math" pitchFamily="18" charset="0"/>
                <a:ea typeface="Cambria Math" pitchFamily="18" charset="0"/>
              </a:rPr>
              <a:t>4.6</a:t>
            </a:r>
            <a:r>
              <a:rPr lang="en-US" dirty="0"/>
              <a:t>.</a:t>
            </a:r>
          </a:p>
        </p:txBody>
      </p:sp>
    </p:spTree>
    <p:extLst>
      <p:ext uri="{BB962C8B-B14F-4D97-AF65-F5344CB8AC3E}">
        <p14:creationId xmlns:p14="http://schemas.microsoft.com/office/powerpoint/2010/main" val="36843781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r>
              <a:rPr lang="en-US" dirty="0"/>
              <a:t>Divisibility and Modular Arithmetic</a:t>
            </a:r>
          </a:p>
          <a:p>
            <a:r>
              <a:rPr lang="en-US" dirty="0"/>
              <a:t>Primes and Greatest Common Divisors</a:t>
            </a:r>
          </a:p>
          <a:p>
            <a:r>
              <a:rPr lang="en-US" dirty="0"/>
              <a:t>Solving Congruencies </a:t>
            </a:r>
          </a:p>
          <a:p>
            <a:r>
              <a:rPr lang="en-US" dirty="0"/>
              <a:t>Applications of Congruencies</a:t>
            </a:r>
          </a:p>
          <a:p>
            <a:r>
              <a:rPr lang="en-US" dirty="0"/>
              <a:t>Cryptography</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19092906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Divisibility and Modular Arithmetic</a:t>
            </a:r>
          </a:p>
        </p:txBody>
      </p:sp>
      <p:sp>
        <p:nvSpPr>
          <p:cNvPr id="3" name="Subtitle 2"/>
          <p:cNvSpPr>
            <a:spLocks noGrp="1"/>
          </p:cNvSpPr>
          <p:nvPr>
            <p:ph type="subTitle" idx="1"/>
          </p:nvPr>
        </p:nvSpPr>
        <p:spPr/>
        <p:txBody>
          <a:bodyPr/>
          <a:lstStyle/>
          <a:p>
            <a:r>
              <a:rPr lang="en-US" dirty="0"/>
              <a:t>Section 4.1</a:t>
            </a:r>
          </a:p>
        </p:txBody>
      </p:sp>
    </p:spTree>
    <p:extLst>
      <p:ext uri="{BB962C8B-B14F-4D97-AF65-F5344CB8AC3E}">
        <p14:creationId xmlns:p14="http://schemas.microsoft.com/office/powerpoint/2010/main" val="11501218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Division </a:t>
            </a:r>
          </a:p>
          <a:p>
            <a:r>
              <a:rPr lang="en-US" dirty="0"/>
              <a:t>Division Algorithm </a:t>
            </a:r>
          </a:p>
          <a:p>
            <a:r>
              <a:rPr lang="en-US" dirty="0"/>
              <a:t>Modular Arithmetic</a:t>
            </a:r>
          </a:p>
        </p:txBody>
      </p:sp>
    </p:spTree>
    <p:extLst>
      <p:ext uri="{BB962C8B-B14F-4D97-AF65-F5344CB8AC3E}">
        <p14:creationId xmlns:p14="http://schemas.microsoft.com/office/powerpoint/2010/main" val="24380947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Division</a:t>
            </a:r>
          </a:p>
        </p:txBody>
      </p:sp>
      <p:sp>
        <p:nvSpPr>
          <p:cNvPr id="3" name="Content Placeholder 2"/>
          <p:cNvSpPr>
            <a:spLocks noGrp="1"/>
          </p:cNvSpPr>
          <p:nvPr>
            <p:ph idx="1"/>
          </p:nvPr>
        </p:nvSpPr>
        <p:spPr/>
        <p:txBody>
          <a:bodyPr/>
          <a:lstStyle/>
          <a:p>
            <a:pPr>
              <a:buNone/>
            </a:pPr>
            <a:r>
              <a:rPr lang="en-US" b="1" dirty="0"/>
              <a:t>   Definition</a:t>
            </a:r>
            <a:r>
              <a:rPr lang="en-US" dirty="0"/>
              <a:t>: If </a:t>
            </a:r>
            <a:r>
              <a:rPr lang="en-US" i="1" dirty="0"/>
              <a:t>a</a:t>
            </a:r>
            <a:r>
              <a:rPr lang="en-US" dirty="0"/>
              <a:t> and </a:t>
            </a:r>
            <a:r>
              <a:rPr lang="en-US" i="1" dirty="0"/>
              <a:t>b</a:t>
            </a:r>
            <a:r>
              <a:rPr lang="en-US" dirty="0"/>
              <a:t> are integers with </a:t>
            </a:r>
            <a:r>
              <a:rPr lang="en-US" i="1" dirty="0"/>
              <a:t>a ≠ </a:t>
            </a:r>
            <a:r>
              <a:rPr lang="en-US" dirty="0">
                <a:latin typeface="Cambria Math" pitchFamily="18" charset="0"/>
                <a:ea typeface="Cambria Math" pitchFamily="18" charset="0"/>
              </a:rPr>
              <a:t>0</a:t>
            </a:r>
            <a:r>
              <a:rPr lang="en-US" dirty="0"/>
              <a:t>, then       </a:t>
            </a:r>
            <a:r>
              <a:rPr lang="en-US" i="1" dirty="0"/>
              <a:t>a</a:t>
            </a:r>
            <a:r>
              <a:rPr lang="en-US" dirty="0"/>
              <a:t> </a:t>
            </a:r>
            <a:r>
              <a:rPr lang="en-US" i="1" dirty="0"/>
              <a:t>divides</a:t>
            </a:r>
            <a:r>
              <a:rPr lang="en-US" dirty="0"/>
              <a:t> </a:t>
            </a:r>
            <a:r>
              <a:rPr lang="en-US" i="1" dirty="0"/>
              <a:t>b</a:t>
            </a:r>
            <a:r>
              <a:rPr lang="en-US" dirty="0"/>
              <a:t> if there exists an integer </a:t>
            </a:r>
            <a:r>
              <a:rPr lang="en-US" i="1" dirty="0"/>
              <a:t>c</a:t>
            </a:r>
            <a:r>
              <a:rPr lang="en-US" dirty="0"/>
              <a:t> such that  </a:t>
            </a:r>
            <a:r>
              <a:rPr lang="en-US" i="1" dirty="0"/>
              <a:t>b = ac</a:t>
            </a:r>
            <a:r>
              <a:rPr lang="en-US" dirty="0"/>
              <a:t>.</a:t>
            </a:r>
          </a:p>
          <a:p>
            <a:pPr lvl="1"/>
            <a:r>
              <a:rPr lang="en-US" dirty="0"/>
              <a:t>When </a:t>
            </a:r>
            <a:r>
              <a:rPr lang="en-US" i="1" dirty="0"/>
              <a:t>a</a:t>
            </a:r>
            <a:r>
              <a:rPr lang="en-US" dirty="0"/>
              <a:t> divides </a:t>
            </a:r>
            <a:r>
              <a:rPr lang="en-US" i="1" dirty="0"/>
              <a:t>b</a:t>
            </a:r>
            <a:r>
              <a:rPr lang="en-US" dirty="0"/>
              <a:t> we say that </a:t>
            </a:r>
            <a:r>
              <a:rPr lang="en-US" i="1" dirty="0"/>
              <a:t>a</a:t>
            </a:r>
            <a:r>
              <a:rPr lang="en-US" dirty="0"/>
              <a:t> is a </a:t>
            </a:r>
            <a:r>
              <a:rPr lang="en-US" i="1" dirty="0"/>
              <a:t>factor</a:t>
            </a:r>
            <a:r>
              <a:rPr lang="en-US" dirty="0"/>
              <a:t> or </a:t>
            </a:r>
            <a:r>
              <a:rPr lang="en-US" i="1" dirty="0"/>
              <a:t>divisor</a:t>
            </a:r>
            <a:r>
              <a:rPr lang="en-US" dirty="0"/>
              <a:t> of </a:t>
            </a:r>
            <a:r>
              <a:rPr lang="en-US" i="1" dirty="0"/>
              <a:t>b</a:t>
            </a:r>
            <a:r>
              <a:rPr lang="en-US" dirty="0"/>
              <a:t> and that </a:t>
            </a:r>
            <a:r>
              <a:rPr lang="en-US" i="1" dirty="0"/>
              <a:t>b</a:t>
            </a:r>
            <a:r>
              <a:rPr lang="en-US" dirty="0"/>
              <a:t> is a multiple of </a:t>
            </a:r>
            <a:r>
              <a:rPr lang="en-US" i="1" dirty="0"/>
              <a:t>a</a:t>
            </a:r>
            <a:r>
              <a:rPr lang="en-US" dirty="0"/>
              <a:t>.</a:t>
            </a:r>
          </a:p>
          <a:p>
            <a:pPr lvl="1"/>
            <a:r>
              <a:rPr lang="en-US" dirty="0"/>
              <a:t>The notation </a:t>
            </a:r>
            <a:r>
              <a:rPr lang="en-US" i="1" dirty="0"/>
              <a:t>a </a:t>
            </a:r>
            <a:r>
              <a:rPr lang="en-US" dirty="0"/>
              <a:t>| </a:t>
            </a:r>
            <a:r>
              <a:rPr lang="en-US" i="1" dirty="0"/>
              <a:t>b</a:t>
            </a:r>
            <a:r>
              <a:rPr lang="en-US" dirty="0"/>
              <a:t> denotes that </a:t>
            </a:r>
            <a:r>
              <a:rPr lang="en-US" i="1" dirty="0"/>
              <a:t>a</a:t>
            </a:r>
            <a:r>
              <a:rPr lang="en-US" dirty="0"/>
              <a:t> divides </a:t>
            </a:r>
            <a:r>
              <a:rPr lang="en-US" i="1" dirty="0"/>
              <a:t>b</a:t>
            </a:r>
            <a:r>
              <a:rPr lang="en-US" dirty="0"/>
              <a:t>.</a:t>
            </a:r>
          </a:p>
          <a:p>
            <a:pPr lvl="1"/>
            <a:r>
              <a:rPr lang="en-US" dirty="0"/>
              <a:t>If </a:t>
            </a:r>
            <a:r>
              <a:rPr lang="en-US" i="1" dirty="0"/>
              <a:t>a</a:t>
            </a:r>
            <a:r>
              <a:rPr lang="en-US" dirty="0"/>
              <a:t> | </a:t>
            </a:r>
            <a:r>
              <a:rPr lang="en-US" i="1" dirty="0"/>
              <a:t>b</a:t>
            </a:r>
            <a:r>
              <a:rPr lang="en-US" dirty="0"/>
              <a:t>, then </a:t>
            </a:r>
            <a:r>
              <a:rPr lang="en-US" i="1" dirty="0"/>
              <a:t>b</a:t>
            </a:r>
            <a:r>
              <a:rPr lang="en-US" dirty="0"/>
              <a:t>/</a:t>
            </a:r>
            <a:r>
              <a:rPr lang="en-US" i="1" dirty="0"/>
              <a:t>a</a:t>
            </a:r>
            <a:r>
              <a:rPr lang="en-US" dirty="0"/>
              <a:t> is an integer.</a:t>
            </a:r>
          </a:p>
          <a:p>
            <a:pPr lvl="1"/>
            <a:r>
              <a:rPr lang="en-US" dirty="0"/>
              <a:t>If </a:t>
            </a:r>
            <a:r>
              <a:rPr lang="en-US" i="1" dirty="0"/>
              <a:t>a </a:t>
            </a:r>
            <a:r>
              <a:rPr lang="en-US" dirty="0"/>
              <a:t>does not divide </a:t>
            </a:r>
            <a:r>
              <a:rPr lang="en-US" i="1" dirty="0"/>
              <a:t>b</a:t>
            </a:r>
            <a:r>
              <a:rPr lang="en-US" dirty="0"/>
              <a:t>, we write </a:t>
            </a:r>
            <a:r>
              <a:rPr lang="en-US" i="1" dirty="0"/>
              <a:t>a</a:t>
            </a:r>
            <a:r>
              <a:rPr lang="en-US" dirty="0">
                <a:latin typeface="Cambria Math"/>
                <a:ea typeface="Cambria Math"/>
              </a:rPr>
              <a:t> ∤ </a:t>
            </a:r>
            <a:r>
              <a:rPr lang="en-US" i="1" dirty="0"/>
              <a:t>b</a:t>
            </a:r>
            <a:r>
              <a:rPr lang="en-US" dirty="0"/>
              <a:t>.</a:t>
            </a:r>
          </a:p>
          <a:p>
            <a:pPr>
              <a:buNone/>
            </a:pPr>
            <a:r>
              <a:rPr lang="en-US" b="1" dirty="0"/>
              <a:t>   Example</a:t>
            </a:r>
            <a:r>
              <a:rPr lang="en-US" dirty="0"/>
              <a:t>: Determine whether </a:t>
            </a:r>
            <a:r>
              <a:rPr lang="en-US" dirty="0">
                <a:latin typeface="Cambria Math" pitchFamily="18" charset="0"/>
                <a:ea typeface="Cambria Math" pitchFamily="18" charset="0"/>
              </a:rPr>
              <a:t>3</a:t>
            </a:r>
            <a:r>
              <a:rPr lang="en-US" dirty="0"/>
              <a:t> | </a:t>
            </a:r>
            <a:r>
              <a:rPr lang="en-US" dirty="0">
                <a:latin typeface="Cambria Math" pitchFamily="18" charset="0"/>
                <a:ea typeface="Cambria Math" pitchFamily="18" charset="0"/>
              </a:rPr>
              <a:t>7</a:t>
            </a:r>
            <a:r>
              <a:rPr lang="en-US" dirty="0"/>
              <a:t> and  whether          </a:t>
            </a:r>
            <a:r>
              <a:rPr lang="en-US" dirty="0">
                <a:latin typeface="Cambria Math" pitchFamily="18" charset="0"/>
                <a:ea typeface="Cambria Math" pitchFamily="18" charset="0"/>
              </a:rPr>
              <a:t>3</a:t>
            </a:r>
            <a:r>
              <a:rPr lang="en-US" dirty="0"/>
              <a:t> | </a:t>
            </a:r>
            <a:r>
              <a:rPr lang="en-US" dirty="0">
                <a:latin typeface="Cambria Math" pitchFamily="18" charset="0"/>
                <a:ea typeface="Cambria Math" pitchFamily="18" charset="0"/>
              </a:rPr>
              <a:t>12</a:t>
            </a:r>
            <a:r>
              <a:rPr lang="en-US" dirty="0"/>
              <a:t>.</a:t>
            </a:r>
          </a:p>
          <a:p>
            <a:pPr lvl="1">
              <a:buNone/>
            </a:pPr>
            <a:endParaRPr lang="en-US" dirty="0"/>
          </a:p>
        </p:txBody>
      </p:sp>
    </p:spTree>
    <p:extLst>
      <p:ext uri="{BB962C8B-B14F-4D97-AF65-F5344CB8AC3E}">
        <p14:creationId xmlns:p14="http://schemas.microsoft.com/office/powerpoint/2010/main" val="38029418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Divisibility</a:t>
            </a:r>
          </a:p>
        </p:txBody>
      </p:sp>
      <p:sp>
        <p:nvSpPr>
          <p:cNvPr id="3" name="Content Placeholder 2"/>
          <p:cNvSpPr>
            <a:spLocks noGrp="1"/>
          </p:cNvSpPr>
          <p:nvPr>
            <p:ph idx="1"/>
          </p:nvPr>
        </p:nvSpPr>
        <p:spPr/>
        <p:txBody>
          <a:bodyPr>
            <a:normAutofit fontScale="92500" lnSpcReduction="20000"/>
          </a:bodyPr>
          <a:lstStyle/>
          <a:p>
            <a:pPr>
              <a:buNone/>
            </a:pPr>
            <a:r>
              <a:rPr lang="en-US" dirty="0"/>
              <a:t>  </a:t>
            </a:r>
            <a:r>
              <a:rPr lang="en-US" b="1" dirty="0"/>
              <a:t>Theorem </a:t>
            </a:r>
            <a:r>
              <a:rPr lang="en-US" b="1" dirty="0">
                <a:latin typeface="Cambria Math" pitchFamily="18" charset="0"/>
                <a:ea typeface="Cambria Math" pitchFamily="18" charset="0"/>
              </a:rPr>
              <a:t>1</a:t>
            </a:r>
            <a:r>
              <a:rPr lang="en-US" dirty="0"/>
              <a:t>: Let </a:t>
            </a:r>
            <a:r>
              <a:rPr lang="en-US" i="1" dirty="0"/>
              <a:t>a</a:t>
            </a:r>
            <a:r>
              <a:rPr lang="en-US" dirty="0"/>
              <a:t>, </a:t>
            </a:r>
            <a:r>
              <a:rPr lang="en-US" i="1" dirty="0"/>
              <a:t>b</a:t>
            </a:r>
            <a:r>
              <a:rPr lang="en-US" dirty="0"/>
              <a:t>, and </a:t>
            </a:r>
            <a:r>
              <a:rPr lang="en-US" i="1" dirty="0"/>
              <a:t>c</a:t>
            </a:r>
            <a:r>
              <a:rPr lang="en-US" dirty="0"/>
              <a:t> be integers, where </a:t>
            </a:r>
            <a:r>
              <a:rPr lang="en-US" i="1" dirty="0"/>
              <a:t>a</a:t>
            </a:r>
            <a:r>
              <a:rPr lang="en-US" dirty="0"/>
              <a:t> </a:t>
            </a:r>
            <a:r>
              <a:rPr lang="en-US" dirty="0">
                <a:latin typeface="Cambria Math"/>
                <a:ea typeface="Cambria Math"/>
              </a:rPr>
              <a:t>≠0</a:t>
            </a:r>
            <a:r>
              <a:rPr lang="en-US" dirty="0"/>
              <a:t>. </a:t>
            </a:r>
          </a:p>
          <a:p>
            <a:pPr marL="1028700" lvl="1" indent="-571500">
              <a:buFont typeface="+mj-lt"/>
              <a:buAutoNum type="romanLcPeriod"/>
            </a:pPr>
            <a:r>
              <a:rPr lang="en-US" dirty="0"/>
              <a:t>If </a:t>
            </a:r>
            <a:r>
              <a:rPr lang="en-US" i="1" dirty="0"/>
              <a:t>a</a:t>
            </a:r>
            <a:r>
              <a:rPr lang="en-US" dirty="0"/>
              <a:t> | </a:t>
            </a:r>
            <a:r>
              <a:rPr lang="en-US" i="1" dirty="0"/>
              <a:t>b</a:t>
            </a:r>
            <a:r>
              <a:rPr lang="en-US" dirty="0"/>
              <a:t> and </a:t>
            </a:r>
            <a:r>
              <a:rPr lang="en-US" i="1" dirty="0"/>
              <a:t>a</a:t>
            </a:r>
            <a:r>
              <a:rPr lang="en-US" dirty="0"/>
              <a:t> | </a:t>
            </a:r>
            <a:r>
              <a:rPr lang="en-US" i="1" dirty="0"/>
              <a:t>c</a:t>
            </a:r>
            <a:r>
              <a:rPr lang="en-US" dirty="0"/>
              <a:t>, then</a:t>
            </a:r>
            <a:r>
              <a:rPr lang="en-US" i="1" dirty="0"/>
              <a:t> a</a:t>
            </a:r>
            <a:r>
              <a:rPr lang="en-US" dirty="0"/>
              <a:t> | (</a:t>
            </a:r>
            <a:r>
              <a:rPr lang="en-US" i="1" dirty="0"/>
              <a:t>b + c</a:t>
            </a:r>
            <a:r>
              <a:rPr lang="en-US" dirty="0"/>
              <a:t>);</a:t>
            </a:r>
          </a:p>
          <a:p>
            <a:pPr marL="1028700" lvl="1" indent="-571500">
              <a:buFont typeface="+mj-lt"/>
              <a:buAutoNum type="romanLcPeriod"/>
            </a:pPr>
            <a:r>
              <a:rPr lang="en-US" dirty="0"/>
              <a:t>If </a:t>
            </a:r>
            <a:r>
              <a:rPr lang="en-US" i="1" dirty="0"/>
              <a:t>a</a:t>
            </a:r>
            <a:r>
              <a:rPr lang="en-US" dirty="0"/>
              <a:t> | </a:t>
            </a:r>
            <a:r>
              <a:rPr lang="en-US" i="1" dirty="0"/>
              <a:t>b,</a:t>
            </a:r>
            <a:r>
              <a:rPr lang="en-US" dirty="0"/>
              <a:t> then </a:t>
            </a:r>
            <a:r>
              <a:rPr lang="en-US" i="1" dirty="0"/>
              <a:t>a</a:t>
            </a:r>
            <a:r>
              <a:rPr lang="en-US" dirty="0"/>
              <a:t> | </a:t>
            </a:r>
            <a:r>
              <a:rPr lang="en-US" dirty="0" err="1"/>
              <a:t>b</a:t>
            </a:r>
            <a:r>
              <a:rPr lang="en-US" i="1" dirty="0" err="1"/>
              <a:t>c</a:t>
            </a:r>
            <a:r>
              <a:rPr lang="en-US" dirty="0"/>
              <a:t> for all integers </a:t>
            </a:r>
            <a:r>
              <a:rPr lang="en-US" i="1" dirty="0"/>
              <a:t>c</a:t>
            </a:r>
            <a:r>
              <a:rPr lang="en-US" dirty="0"/>
              <a:t>;</a:t>
            </a:r>
            <a:endParaRPr lang="en-US" i="1" dirty="0"/>
          </a:p>
          <a:p>
            <a:pPr marL="1028700" lvl="1" indent="-571500">
              <a:buFont typeface="+mj-lt"/>
              <a:buAutoNum type="romanLcPeriod"/>
            </a:pPr>
            <a:r>
              <a:rPr lang="en-US" dirty="0"/>
              <a:t>If </a:t>
            </a:r>
            <a:r>
              <a:rPr lang="en-US" i="1" dirty="0"/>
              <a:t>a</a:t>
            </a:r>
            <a:r>
              <a:rPr lang="en-US" dirty="0"/>
              <a:t> | </a:t>
            </a:r>
            <a:r>
              <a:rPr lang="en-US" i="1" dirty="0"/>
              <a:t>b</a:t>
            </a:r>
            <a:r>
              <a:rPr lang="en-US" dirty="0"/>
              <a:t> and </a:t>
            </a:r>
            <a:r>
              <a:rPr lang="en-US" i="1" dirty="0"/>
              <a:t>b</a:t>
            </a:r>
            <a:r>
              <a:rPr lang="en-US" dirty="0"/>
              <a:t> | </a:t>
            </a:r>
            <a:r>
              <a:rPr lang="en-US" i="1" dirty="0"/>
              <a:t>c</a:t>
            </a:r>
            <a:r>
              <a:rPr lang="en-US" dirty="0"/>
              <a:t>, then </a:t>
            </a:r>
            <a:r>
              <a:rPr lang="en-US" i="1" dirty="0"/>
              <a:t>a</a:t>
            </a:r>
            <a:r>
              <a:rPr lang="en-US" dirty="0"/>
              <a:t> | </a:t>
            </a:r>
            <a:r>
              <a:rPr lang="en-US" i="1" dirty="0"/>
              <a:t>c</a:t>
            </a:r>
            <a:r>
              <a:rPr lang="en-US" dirty="0"/>
              <a:t>.</a:t>
            </a:r>
          </a:p>
          <a:p>
            <a:pPr marL="628650" lvl="1" indent="-571500">
              <a:buNone/>
            </a:pPr>
            <a:r>
              <a:rPr lang="en-US" dirty="0"/>
              <a:t>   </a:t>
            </a:r>
            <a:r>
              <a:rPr lang="en-US" b="1" dirty="0"/>
              <a:t>Proof</a:t>
            </a:r>
            <a:r>
              <a:rPr lang="en-US" dirty="0"/>
              <a:t>: (</a:t>
            </a:r>
            <a:r>
              <a:rPr lang="en-US" dirty="0" err="1"/>
              <a:t>i</a:t>
            </a:r>
            <a:r>
              <a:rPr lang="en-US" dirty="0"/>
              <a:t>)  Suppose </a:t>
            </a:r>
            <a:r>
              <a:rPr lang="en-US" i="1" dirty="0"/>
              <a:t>a</a:t>
            </a:r>
            <a:r>
              <a:rPr lang="en-US" dirty="0"/>
              <a:t> | </a:t>
            </a:r>
            <a:r>
              <a:rPr lang="en-US" i="1" dirty="0"/>
              <a:t>b</a:t>
            </a:r>
            <a:r>
              <a:rPr lang="en-US" dirty="0"/>
              <a:t> and </a:t>
            </a:r>
            <a:r>
              <a:rPr lang="en-US" i="1" dirty="0"/>
              <a:t>a</a:t>
            </a:r>
            <a:r>
              <a:rPr lang="en-US" dirty="0"/>
              <a:t> | </a:t>
            </a:r>
            <a:r>
              <a:rPr lang="en-US" i="1" dirty="0"/>
              <a:t>c</a:t>
            </a:r>
            <a:r>
              <a:rPr lang="en-US" dirty="0"/>
              <a:t>, then it follows that there are integers </a:t>
            </a:r>
            <a:r>
              <a:rPr lang="en-US" i="1" dirty="0"/>
              <a:t>s</a:t>
            </a:r>
            <a:r>
              <a:rPr lang="en-US" dirty="0"/>
              <a:t> and </a:t>
            </a:r>
            <a:r>
              <a:rPr lang="en-US" i="1" dirty="0"/>
              <a:t>t</a:t>
            </a:r>
            <a:r>
              <a:rPr lang="en-US" dirty="0"/>
              <a:t> with </a:t>
            </a:r>
            <a:r>
              <a:rPr lang="en-US" i="1" dirty="0"/>
              <a:t>b</a:t>
            </a:r>
            <a:r>
              <a:rPr lang="en-US" dirty="0"/>
              <a:t> = </a:t>
            </a:r>
            <a:r>
              <a:rPr lang="en-US" i="1" dirty="0"/>
              <a:t>as</a:t>
            </a:r>
            <a:r>
              <a:rPr lang="en-US" dirty="0"/>
              <a:t> and </a:t>
            </a:r>
            <a:r>
              <a:rPr lang="en-US" i="1" dirty="0"/>
              <a:t>c</a:t>
            </a:r>
            <a:r>
              <a:rPr lang="en-US" dirty="0"/>
              <a:t> = </a:t>
            </a:r>
            <a:r>
              <a:rPr lang="en-US" i="1" dirty="0"/>
              <a:t>at</a:t>
            </a:r>
            <a:r>
              <a:rPr lang="en-US" dirty="0"/>
              <a:t>. Hence,</a:t>
            </a:r>
          </a:p>
          <a:p>
            <a:pPr marL="628650" lvl="1" indent="-571500">
              <a:buNone/>
            </a:pPr>
            <a:r>
              <a:rPr lang="en-US" dirty="0"/>
              <a:t>            </a:t>
            </a:r>
            <a:r>
              <a:rPr lang="en-US" i="1" dirty="0"/>
              <a:t>b</a:t>
            </a:r>
            <a:r>
              <a:rPr lang="en-US" dirty="0"/>
              <a:t> + </a:t>
            </a:r>
            <a:r>
              <a:rPr lang="en-US" i="1" dirty="0"/>
              <a:t>c</a:t>
            </a:r>
            <a:r>
              <a:rPr lang="en-US" dirty="0"/>
              <a:t> = </a:t>
            </a:r>
            <a:r>
              <a:rPr lang="en-US" i="1" dirty="0"/>
              <a:t>as</a:t>
            </a:r>
            <a:r>
              <a:rPr lang="en-US" dirty="0"/>
              <a:t> + </a:t>
            </a:r>
            <a:r>
              <a:rPr lang="en-US" i="1" dirty="0"/>
              <a:t>at</a:t>
            </a:r>
            <a:r>
              <a:rPr lang="en-US" dirty="0"/>
              <a:t> = </a:t>
            </a:r>
            <a:r>
              <a:rPr lang="en-US" i="1" dirty="0"/>
              <a:t>a</a:t>
            </a:r>
            <a:r>
              <a:rPr lang="en-US" dirty="0"/>
              <a:t>(</a:t>
            </a:r>
            <a:r>
              <a:rPr lang="en-US" i="1" dirty="0"/>
              <a:t>s</a:t>
            </a:r>
            <a:r>
              <a:rPr lang="en-US" dirty="0"/>
              <a:t> + </a:t>
            </a:r>
            <a:r>
              <a:rPr lang="en-US" i="1" dirty="0"/>
              <a:t>t</a:t>
            </a:r>
            <a:r>
              <a:rPr lang="en-US" dirty="0"/>
              <a:t>).    </a:t>
            </a:r>
            <a:r>
              <a:rPr lang="en-US" dirty="0">
                <a:latin typeface="Cambria Math"/>
                <a:ea typeface="Cambria Math"/>
              </a:rPr>
              <a:t>Hence,  </a:t>
            </a:r>
            <a:r>
              <a:rPr lang="en-US" i="1" dirty="0"/>
              <a:t>a</a:t>
            </a:r>
            <a:r>
              <a:rPr lang="en-US" dirty="0"/>
              <a:t> | (</a:t>
            </a:r>
            <a:r>
              <a:rPr lang="en-US" i="1" dirty="0"/>
              <a:t>b + c</a:t>
            </a:r>
            <a:r>
              <a:rPr lang="en-US" dirty="0"/>
              <a:t>)</a:t>
            </a:r>
          </a:p>
          <a:p>
            <a:pPr marL="262890" indent="-571500">
              <a:buNone/>
            </a:pPr>
            <a:r>
              <a:rPr lang="en-US" dirty="0"/>
              <a:t>     (Exercises 3 and 4 ask for proofs of parts (ii) and  (iii).)                                                 </a:t>
            </a:r>
            <a:r>
              <a:rPr lang="en-US" b="1" dirty="0"/>
              <a:t>Corollary</a:t>
            </a:r>
            <a:r>
              <a:rPr lang="en-US" dirty="0"/>
              <a:t>: If </a:t>
            </a:r>
            <a:r>
              <a:rPr lang="en-US" i="1" dirty="0"/>
              <a:t>a</a:t>
            </a:r>
            <a:r>
              <a:rPr lang="en-US" dirty="0"/>
              <a:t>, </a:t>
            </a:r>
            <a:r>
              <a:rPr lang="en-US" i="1" dirty="0"/>
              <a:t>b</a:t>
            </a:r>
            <a:r>
              <a:rPr lang="en-US" dirty="0"/>
              <a:t>, and </a:t>
            </a:r>
            <a:r>
              <a:rPr lang="en-US" i="1" dirty="0"/>
              <a:t>c</a:t>
            </a:r>
            <a:r>
              <a:rPr lang="en-US" dirty="0"/>
              <a:t> be integers, where </a:t>
            </a:r>
            <a:r>
              <a:rPr lang="en-US" i="1" dirty="0"/>
              <a:t>a</a:t>
            </a:r>
            <a:r>
              <a:rPr lang="en-US" dirty="0"/>
              <a:t> </a:t>
            </a:r>
            <a:r>
              <a:rPr lang="en-US" dirty="0">
                <a:latin typeface="Cambria Math"/>
                <a:ea typeface="Cambria Math"/>
              </a:rPr>
              <a:t>≠0</a:t>
            </a:r>
            <a:r>
              <a:rPr lang="en-US" dirty="0"/>
              <a:t>, such that </a:t>
            </a:r>
            <a:r>
              <a:rPr lang="en-US" i="1" dirty="0"/>
              <a:t>a</a:t>
            </a:r>
            <a:r>
              <a:rPr lang="en-US" dirty="0"/>
              <a:t> | </a:t>
            </a:r>
            <a:r>
              <a:rPr lang="en-US" i="1" dirty="0"/>
              <a:t>b</a:t>
            </a:r>
            <a:r>
              <a:rPr lang="en-US" dirty="0"/>
              <a:t> and </a:t>
            </a:r>
            <a:r>
              <a:rPr lang="en-US" i="1" dirty="0"/>
              <a:t>a</a:t>
            </a:r>
            <a:r>
              <a:rPr lang="en-US" dirty="0"/>
              <a:t> | </a:t>
            </a:r>
            <a:r>
              <a:rPr lang="en-US" i="1" dirty="0"/>
              <a:t>c, </a:t>
            </a:r>
            <a:r>
              <a:rPr lang="en-US" dirty="0"/>
              <a:t>then </a:t>
            </a:r>
            <a:r>
              <a:rPr lang="en-US" i="1" dirty="0"/>
              <a:t>a</a:t>
            </a:r>
            <a:r>
              <a:rPr lang="en-US" dirty="0"/>
              <a:t> | </a:t>
            </a:r>
            <a:r>
              <a:rPr lang="en-US" i="1" dirty="0" err="1"/>
              <a:t>mb</a:t>
            </a:r>
            <a:r>
              <a:rPr lang="en-US" dirty="0"/>
              <a:t> + </a:t>
            </a:r>
            <a:r>
              <a:rPr lang="en-US" i="1" dirty="0" err="1"/>
              <a:t>nc</a:t>
            </a:r>
            <a:r>
              <a:rPr lang="en-US" dirty="0"/>
              <a:t> whenever </a:t>
            </a:r>
            <a:r>
              <a:rPr lang="en-US" i="1" dirty="0"/>
              <a:t>m</a:t>
            </a:r>
            <a:r>
              <a:rPr lang="en-US" dirty="0"/>
              <a:t> and </a:t>
            </a:r>
            <a:r>
              <a:rPr lang="en-US" i="1" dirty="0"/>
              <a:t>n</a:t>
            </a:r>
            <a:r>
              <a:rPr lang="en-US" dirty="0"/>
              <a:t> are integers. </a:t>
            </a:r>
          </a:p>
          <a:p>
            <a:pPr marL="262890" indent="-571500">
              <a:buNone/>
            </a:pPr>
            <a:r>
              <a:rPr lang="en-US" dirty="0"/>
              <a:t>   Can you show how it follows easily from  </a:t>
            </a:r>
            <a:r>
              <a:rPr lang="en-US" dirty="0" err="1"/>
              <a:t>from</a:t>
            </a:r>
            <a:r>
              <a:rPr lang="en-US" dirty="0"/>
              <a:t> (ii) and (</a:t>
            </a:r>
            <a:r>
              <a:rPr lang="en-US" dirty="0" err="1"/>
              <a:t>i</a:t>
            </a:r>
            <a:r>
              <a:rPr lang="en-US" dirty="0"/>
              <a:t>) of Theorem </a:t>
            </a:r>
            <a:r>
              <a:rPr lang="en-US" dirty="0">
                <a:latin typeface="Cambria Math" pitchFamily="18" charset="0"/>
                <a:ea typeface="Cambria Math" pitchFamily="18" charset="0"/>
              </a:rPr>
              <a:t>1</a:t>
            </a:r>
            <a:r>
              <a:rPr lang="en-US" dirty="0"/>
              <a:t>?</a:t>
            </a:r>
          </a:p>
          <a:p>
            <a:pPr marL="1028700" lvl="1" indent="-571500">
              <a:buFont typeface="+mj-lt"/>
              <a:buAutoNum type="romanLcPeriod"/>
            </a:pPr>
            <a:endParaRPr lang="en-US" dirty="0"/>
          </a:p>
        </p:txBody>
      </p:sp>
      <p:sp>
        <p:nvSpPr>
          <p:cNvPr id="4" name="Isosceles Triangle 3"/>
          <p:cNvSpPr/>
          <p:nvPr/>
        </p:nvSpPr>
        <p:spPr>
          <a:xfrm rot="5400000" flipV="1">
            <a:off x="8305800" y="4343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91171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10;&#10;\end{document}"/>
  <p:tag name="IGUANATEXSIZE" val="3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_n\} = \{d_0, d_1, d_2, d_3, d_4, \dots\} =&#10;\{6, 2, \frac{2}{3}, \frac{2}{9}, \frac{2}{27}, \ldots\}$$&#10;&#10;\end{document}"/>
  <p:tag name="IGUANATEXSIZE" val="2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m_{ij} = \left\{ \begin{array}{l}&#10; 1\; \mbox{if} \;(a_i, b_j) \in R,\\&#10;0\; \mbox{if}\; (a_i,b_j) \not\in R.\end{array}\right.&#10;$$&#10;&#10;&#10;\end{document}"/>
  <p:tag name="IGUANATEXSIZE" val="2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_{R} =\left[\begin{array}{ll}&#10;0 &amp; 0\\&#10;1 &amp;0\\&#10;1&amp; 1&#10;\end{array}&#10;\right].&#10;$$&#10;&#10;\end{document}"/>
  <p:tag name="IGUANATEXSIZE" val="2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0} \equiv \sum^{9}_{i = 1}ix_i\;\mbox{(mod 11)}.$$&#10;\end{document}"/>
  <p:tag name="IGUANATEXSIZE" val="13"/>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um^{10}_{i = 1}ix_i\equiv 0\; \mbox{(mod 11)}.$$&#10;\end{document}"/>
  <p:tag name="IGUANATEXSIZE" val="11"/>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 p_1^{a_1}p_2^{a_2}\ldots p_n^{a_n}\;,$&#10;&#10;\end{document}"/>
  <p:tag name="IGUANATEXSIZE" val="2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 p_1^{b_1}p_2^{b_2}\ldots p_n^{b_n}\; ,$&#10;&#10;\end{document}"/>
  <p:tag name="IGUANATEXSIZE" val="2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gcd}(a,b) = p_1^{\mbox{min}(a_1,b_1)}p_2^{\mbox{min}(a_2,b_2)}\ldots p_n^{\mbox{min}(a_n,b_n)}\;.$&#10;&#10;\end{document}"/>
  <p:tag name="IGUANATEXSIZE" val="2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lcm}(a,b) = p_1^{\mbox{max}(a_1,b_1)}p_2^{\mbox{max}(a_2,b_2)}\cdots p_n^{\mbox{max}(a_n,b_n)}$&#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 \frac{1}{n}$$&#10;&#10;\end{document}"/>
  <p:tag name="IGUANATEXSIZE" val="3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 \;=\; \{a_1, a_2, a_3, \ldots\}$$&#10;&#10;\end{document}"/>
  <p:tag name="IGUANATEXSIZE" val="3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 \frac{1}{2}, \frac{1}{3}, \frac{1}{4} \ldots $$&#10;&#10;\end{document}"/>
  <p:tag name="IGUANATEXSIZE" val="3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_n\} \; =\; \{s_0, s_1, s_2, s_3, s_4, \dots\} \;=\; &#10;\{-1, 3, 7, 11, 15, \ldots\}$$&#10;&#10;\end{document}"/>
  <p:tag name="IGUANATEXSIZE" val="2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t_n\} = \{t_0, t_1, t_2, t_3, t_4, \dots\} =&#10;\{7, 4, 1, -2, -5, \ldots\}$$&#10;&#10;\end{document}"/>
  <p:tag name="IGUANATEXSIZE" val="2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u_n\} = \{u_0, u_1, u_2, u_3, u_4, \dots\} =&#10;\{1, 3, 5, 7, 9, \ldots\}$$&#10;&#10;\end{document}"/>
  <p:tag name="IGUANATEXSIZE" val="2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b_n\} \; =\; \{b_0, b_1, b_2, b_3, b_4, \dots\} \;=\; &#10;\{1, -1, 1, -1, 1, \ldots\}$$&#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c_n\} = \{c_0, c_1, c_2, c_3, c_4, \dots\} =&#10;\{2, 10, 50, 250, 1250, \ldots\}$$&#10;&#10;\end{document}"/>
  <p:tag name="IGUANATEXSIZE" val="2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36330</TotalTime>
  <Words>16395</Words>
  <Application>Microsoft Office PowerPoint</Application>
  <PresentationFormat>On-screen Show (4:3)</PresentationFormat>
  <Paragraphs>1307</Paragraphs>
  <Slides>207</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207</vt:i4>
      </vt:variant>
    </vt:vector>
  </HeadingPairs>
  <TitlesOfParts>
    <vt:vector size="220" baseType="lpstr">
      <vt:lpstr>Constantia</vt:lpstr>
      <vt:lpstr>~FPBAD</vt:lpstr>
      <vt:lpstr>TimesNewRomanPSMT</vt:lpstr>
      <vt:lpstr>Calibri</vt:lpstr>
      <vt:lpstr>~FPBCE</vt:lpstr>
      <vt:lpstr>Times New Roman</vt:lpstr>
      <vt:lpstr>Wingdings 2</vt:lpstr>
      <vt:lpstr>Courier New</vt:lpstr>
      <vt:lpstr>Cambria Math</vt:lpstr>
      <vt:lpstr>Arial</vt:lpstr>
      <vt:lpstr>SymbolMT</vt:lpstr>
      <vt:lpstr>~FPC6E</vt:lpstr>
      <vt:lpstr>Flow</vt:lpstr>
      <vt:lpstr>Sequences and Series(Sums)</vt:lpstr>
      <vt:lpstr>Section Summary</vt:lpstr>
      <vt:lpstr>Introduction</vt:lpstr>
      <vt:lpstr>PowerPoint Presentation</vt:lpstr>
      <vt:lpstr>Sequences</vt:lpstr>
      <vt:lpstr>Sequences </vt:lpstr>
      <vt:lpstr>Sequences </vt:lpstr>
      <vt:lpstr>Sequences </vt:lpstr>
      <vt:lpstr>Sequences </vt:lpstr>
      <vt:lpstr>Sequences </vt:lpstr>
      <vt:lpstr>Sequences </vt:lpstr>
      <vt:lpstr>Arithmetic Progression OR Sequences </vt:lpstr>
      <vt:lpstr>Arithmetic Sequences </vt:lpstr>
      <vt:lpstr>Arithmetic Sequences </vt:lpstr>
      <vt:lpstr>Arithmetic Sequences </vt:lpstr>
      <vt:lpstr>Arithmetic Sequences </vt:lpstr>
      <vt:lpstr>PowerPoint Presentation</vt:lpstr>
      <vt:lpstr>Geometric Progression OR Sequence</vt:lpstr>
      <vt:lpstr>GENERAL TERM OF A GEOMETRIC SEQUENCE:</vt:lpstr>
      <vt:lpstr>Geometric Progression</vt:lpstr>
      <vt:lpstr>Geometric Sequence</vt:lpstr>
      <vt:lpstr>Geometric Sequence</vt:lpstr>
      <vt:lpstr>Useful Sequences</vt:lpstr>
      <vt:lpstr>SERIES</vt:lpstr>
      <vt:lpstr>SUMMATIONS</vt:lpstr>
      <vt:lpstr>SUMMATIONS</vt:lpstr>
      <vt:lpstr>ARITHMETIC SERIES:</vt:lpstr>
      <vt:lpstr>PowerPoint Presentation</vt:lpstr>
      <vt:lpstr>ARITHMETIC SERIES:</vt:lpstr>
      <vt:lpstr>GEOMETRIC SERIES:</vt:lpstr>
      <vt:lpstr>Strings</vt:lpstr>
      <vt:lpstr>Recurrence Relations</vt:lpstr>
      <vt:lpstr>Questions about Recurrence Relations</vt:lpstr>
      <vt:lpstr>Questions about Recurrence Relations</vt:lpstr>
      <vt:lpstr>Solving Recurrence Relations</vt:lpstr>
      <vt:lpstr>Fibonacci Sequence</vt:lpstr>
      <vt:lpstr>Iterative Solution Example</vt:lpstr>
      <vt:lpstr>Iterative Solution Example</vt:lpstr>
      <vt:lpstr>Some Useful Summation Formulae </vt:lpstr>
      <vt:lpstr>Relations</vt:lpstr>
      <vt:lpstr>Chapter Summary</vt:lpstr>
      <vt:lpstr>Relations and Their Properties</vt:lpstr>
      <vt:lpstr>Section Summary</vt:lpstr>
      <vt:lpstr>Recall, Function is…</vt:lpstr>
      <vt:lpstr>What is Relation?</vt:lpstr>
      <vt:lpstr>Binary Relations</vt:lpstr>
      <vt:lpstr>Binary Relations</vt:lpstr>
      <vt:lpstr>Binary Relations</vt:lpstr>
      <vt:lpstr>Binary Relations</vt:lpstr>
      <vt:lpstr>Domain and Range of a Relation</vt:lpstr>
      <vt:lpstr>Domain and Range of a Relation</vt:lpstr>
      <vt:lpstr>Domain and Range of a Relation</vt:lpstr>
      <vt:lpstr>Representing Relations</vt:lpstr>
      <vt:lpstr>Representing Relations Using Digraphs</vt:lpstr>
      <vt:lpstr>Representing Relations Using Matrices</vt:lpstr>
      <vt:lpstr>Examples of Representing Relations Using Matrices</vt:lpstr>
      <vt:lpstr>Binary Relations</vt:lpstr>
      <vt:lpstr>Binary Relation on a Set</vt:lpstr>
      <vt:lpstr>Binary Relation on a Set</vt:lpstr>
      <vt:lpstr>Relations and Their Properties</vt:lpstr>
      <vt:lpstr>Binary Relation on a Set (cont.)</vt:lpstr>
      <vt:lpstr>Reflexive Relations</vt:lpstr>
      <vt:lpstr>Reflexive Relations</vt:lpstr>
      <vt:lpstr>Symmetric Relations</vt:lpstr>
      <vt:lpstr>Symmetric Relations</vt:lpstr>
      <vt:lpstr>Transitive Relations</vt:lpstr>
      <vt:lpstr>Transitive Relations</vt:lpstr>
      <vt:lpstr>Irreflexive Relations</vt:lpstr>
      <vt:lpstr>Irreflexive Relations</vt:lpstr>
      <vt:lpstr>Antisymmetric Relations</vt:lpstr>
      <vt:lpstr>Antisymmetric Relations</vt:lpstr>
      <vt:lpstr>Asymmetric Relations</vt:lpstr>
      <vt:lpstr>Asymmetric Relations</vt:lpstr>
      <vt:lpstr>Activity Time</vt:lpstr>
      <vt:lpstr>PowerPoint Presentation</vt:lpstr>
      <vt:lpstr>Combining Relations</vt:lpstr>
      <vt:lpstr>Combining Relations</vt:lpstr>
      <vt:lpstr>Composition of Relations</vt:lpstr>
      <vt:lpstr>Representing the  Composition of a Relation</vt:lpstr>
      <vt:lpstr>Composition of Relations</vt:lpstr>
      <vt:lpstr>INVERSE OF A RELATION</vt:lpstr>
      <vt:lpstr>INVERSE OF A RELATION</vt:lpstr>
      <vt:lpstr>Equivalence Relations</vt:lpstr>
      <vt:lpstr>Equivalence Relations</vt:lpstr>
      <vt:lpstr>Strings</vt:lpstr>
      <vt:lpstr>Congruence Modulo m</vt:lpstr>
      <vt:lpstr>Divides</vt:lpstr>
      <vt:lpstr>Partial Orderings</vt:lpstr>
      <vt:lpstr>Partial Orderings</vt:lpstr>
      <vt:lpstr>Partial Orderings (continued)</vt:lpstr>
      <vt:lpstr>Partial Orderings (continued)</vt:lpstr>
      <vt:lpstr>Partial Orderings (continued)</vt:lpstr>
      <vt:lpstr>Number Theory and Cryptography</vt:lpstr>
      <vt:lpstr>Chapter Motivation</vt:lpstr>
      <vt:lpstr>Chapter Summary</vt:lpstr>
      <vt:lpstr>Divisibility and Modular Arithmetic</vt:lpstr>
      <vt:lpstr>Section Summary</vt:lpstr>
      <vt:lpstr>Division</vt:lpstr>
      <vt:lpstr>Properties of Divisibility</vt:lpstr>
      <vt:lpstr>Division Algorithm</vt:lpstr>
      <vt:lpstr>Congruence Relation</vt:lpstr>
      <vt:lpstr>More on Congruences</vt:lpstr>
      <vt:lpstr>The Relationship between         (mod m) and mod m Notations</vt:lpstr>
      <vt:lpstr>Congruencies of Sums and Products</vt:lpstr>
      <vt:lpstr>Algebraic Manipulation of Congruencies </vt:lpstr>
      <vt:lpstr>Computing the mod m Function of Products and Sums </vt:lpstr>
      <vt:lpstr>Applications of  Congruences</vt:lpstr>
      <vt:lpstr>Section Summary</vt:lpstr>
      <vt:lpstr>Hashing Functions</vt:lpstr>
      <vt:lpstr>Pseudorandom Numbers</vt:lpstr>
      <vt:lpstr>Pseudorandom Numbers</vt:lpstr>
      <vt:lpstr>Check Digits:  UPCs</vt:lpstr>
      <vt:lpstr>Check Digits:ISBNs</vt:lpstr>
      <vt:lpstr>Arithmetic Modulo m</vt:lpstr>
      <vt:lpstr>Arithmetic Modulo m</vt:lpstr>
      <vt:lpstr>Arithmetic Modulo m</vt:lpstr>
      <vt:lpstr>Primes and Greatest Common Divisors</vt:lpstr>
      <vt:lpstr>Section Summary</vt:lpstr>
      <vt:lpstr>Primes</vt:lpstr>
      <vt:lpstr>The Fundamental Theorem of Arithmetic</vt:lpstr>
      <vt:lpstr>The Sieve of Erastosthenes</vt:lpstr>
      <vt:lpstr>The Sieve of Erastosthenes</vt:lpstr>
      <vt:lpstr>Mersenne Primes</vt:lpstr>
      <vt:lpstr>Greatest Common Divisor</vt:lpstr>
      <vt:lpstr>Greatest Common Divisor</vt:lpstr>
      <vt:lpstr>Finding the Greatest Common Divisor Using Prime Factorizations</vt:lpstr>
      <vt:lpstr>Least Common Multiple</vt:lpstr>
      <vt:lpstr>Euclidean Algorithm</vt:lpstr>
      <vt:lpstr>Euclidean Algorithm</vt:lpstr>
      <vt:lpstr>gcds as Linear Combinations</vt:lpstr>
      <vt:lpstr>Finding gcds as Linear Combinations</vt:lpstr>
      <vt:lpstr>Dividing Congruencies by an Integer</vt:lpstr>
      <vt:lpstr>Solving Congruencies</vt:lpstr>
      <vt:lpstr>Section Summary</vt:lpstr>
      <vt:lpstr>Linear Congruencies</vt:lpstr>
      <vt:lpstr>Inverse of a modulo m</vt:lpstr>
      <vt:lpstr>Finding Inverses</vt:lpstr>
      <vt:lpstr>Finding Inverses</vt:lpstr>
      <vt:lpstr>Using Inverses to Solve Congruences</vt:lpstr>
      <vt:lpstr>The Chinese Remainder Theorem</vt:lpstr>
      <vt:lpstr>The Chinese Remainder Theorem</vt:lpstr>
      <vt:lpstr>The Chinese Remainder Theorem</vt:lpstr>
      <vt:lpstr>PowerPoint Presentation</vt:lpstr>
      <vt:lpstr>Cryptography</vt:lpstr>
      <vt:lpstr>Section Summary</vt:lpstr>
      <vt:lpstr>Caesar Cipher</vt:lpstr>
      <vt:lpstr>Caesar Cipher</vt:lpstr>
      <vt:lpstr>Shift Cipher</vt:lpstr>
      <vt:lpstr>Shift Cipher</vt:lpstr>
      <vt:lpstr>PowerPoint Presentation</vt:lpstr>
      <vt:lpstr>PowerPoint Presentation</vt:lpstr>
      <vt:lpstr>PowerPoint Presentation</vt:lpstr>
      <vt:lpstr>Using RSA</vt:lpstr>
      <vt:lpstr>Example of RSA (1)</vt:lpstr>
      <vt:lpstr>Example of RSA (2)</vt:lpstr>
      <vt:lpstr>Example of RSA (3)</vt:lpstr>
      <vt:lpstr>Fermat’s Little Theorem</vt:lpstr>
      <vt:lpstr>The Foundations: Logic and Proofs</vt:lpstr>
      <vt:lpstr>Proofs</vt:lpstr>
      <vt:lpstr>Usefulness</vt:lpstr>
      <vt:lpstr>Definitions  </vt:lpstr>
      <vt:lpstr>Types of Proofs</vt:lpstr>
      <vt:lpstr>Direct Proofs</vt:lpstr>
      <vt:lpstr>Activity Time</vt:lpstr>
      <vt:lpstr>Prove that the sum of two odd integers is even.</vt:lpstr>
      <vt:lpstr>PowerPoint Presentation</vt:lpstr>
      <vt:lpstr>PowerPoint Presentation</vt:lpstr>
      <vt:lpstr>PowerPoint Presentation</vt:lpstr>
      <vt:lpstr>proved that if n is an odd integer, then n2 is an odd integer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 Time</vt:lpstr>
      <vt:lpstr>Proof</vt:lpstr>
      <vt:lpstr>Activity Time</vt:lpstr>
      <vt:lpstr>Indirect Proofs</vt:lpstr>
      <vt:lpstr>PowerPoint Presentation</vt:lpstr>
      <vt:lpstr>Prove that if n is an integer and 3n + 2 is odd, then n is odd.</vt:lpstr>
      <vt:lpstr>PowerPoint Presentation</vt:lpstr>
      <vt:lpstr>PowerPoint Presentation</vt:lpstr>
      <vt:lpstr>PowerPoint Presentation</vt:lpstr>
      <vt:lpstr>Proofs by Contradiction</vt:lpstr>
      <vt:lpstr>Basic Idea</vt:lpstr>
      <vt:lpstr>PowerPoint Presentation</vt:lpstr>
      <vt:lpstr>PowerPoint Presentation</vt:lpstr>
      <vt:lpstr>PowerPoint Presentation</vt:lpstr>
      <vt:lpstr>PowerPoint Presentation</vt:lpstr>
      <vt:lpstr>PowerPoint Presentation</vt:lpstr>
      <vt:lpstr>PROOF BY COUNTER EXAMPLE</vt:lpstr>
      <vt:lpstr>PowerPoint Presentation</vt:lpstr>
      <vt:lpstr>Mathematical Induction </vt:lpstr>
      <vt:lpstr>Conjecture: The sum of the first n odd natural numbers equals n2.</vt:lpstr>
      <vt:lpstr>An infinite ladder</vt:lpstr>
      <vt:lpstr>PowerPoint Presentation</vt:lpstr>
      <vt:lpstr>Mathematical Induction</vt:lpstr>
      <vt:lpstr>NOTE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Monmouth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Foundations: Logic and Proofs</dc:title>
  <dc:creator>Shoaib Raza</dc:creator>
  <cp:lastModifiedBy>dell</cp:lastModifiedBy>
  <cp:revision>2129</cp:revision>
  <dcterms:created xsi:type="dcterms:W3CDTF">2011-03-27T19:09:13Z</dcterms:created>
  <dcterms:modified xsi:type="dcterms:W3CDTF">2021-04-12T19:03:29Z</dcterms:modified>
</cp:coreProperties>
</file>